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1.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5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2.xml" ContentType="application/vnd.openxmlformats-officedocument.drawingml.chartshapes+xml"/>
  <Override PartName="/ppt/notesSlides/notesSlide58.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6" r:id="rId1"/>
  </p:sldMasterIdLst>
  <p:notesMasterIdLst>
    <p:notesMasterId r:id="rId63"/>
  </p:notesMasterIdLst>
  <p:handoutMasterIdLst>
    <p:handoutMasterId r:id="rId64"/>
  </p:handoutMasterIdLst>
  <p:sldIdLst>
    <p:sldId id="436" r:id="rId2"/>
    <p:sldId id="349" r:id="rId3"/>
    <p:sldId id="381" r:id="rId4"/>
    <p:sldId id="290" r:id="rId5"/>
    <p:sldId id="315" r:id="rId6"/>
    <p:sldId id="316" r:id="rId7"/>
    <p:sldId id="318" r:id="rId8"/>
    <p:sldId id="373" r:id="rId9"/>
    <p:sldId id="413" r:id="rId10"/>
    <p:sldId id="414" r:id="rId11"/>
    <p:sldId id="416" r:id="rId12"/>
    <p:sldId id="401" r:id="rId13"/>
    <p:sldId id="346" r:id="rId14"/>
    <p:sldId id="439" r:id="rId15"/>
    <p:sldId id="466" r:id="rId16"/>
    <p:sldId id="336" r:id="rId17"/>
    <p:sldId id="422" r:id="rId18"/>
    <p:sldId id="382" r:id="rId19"/>
    <p:sldId id="378" r:id="rId20"/>
    <p:sldId id="441" r:id="rId21"/>
    <p:sldId id="443" r:id="rId22"/>
    <p:sldId id="442" r:id="rId23"/>
    <p:sldId id="444" r:id="rId24"/>
    <p:sldId id="445" r:id="rId25"/>
    <p:sldId id="446" r:id="rId26"/>
    <p:sldId id="450" r:id="rId27"/>
    <p:sldId id="447" r:id="rId28"/>
    <p:sldId id="448" r:id="rId29"/>
    <p:sldId id="449" r:id="rId30"/>
    <p:sldId id="440" r:id="rId31"/>
    <p:sldId id="326" r:id="rId32"/>
    <p:sldId id="319" r:id="rId33"/>
    <p:sldId id="320" r:id="rId34"/>
    <p:sldId id="322" r:id="rId35"/>
    <p:sldId id="323" r:id="rId36"/>
    <p:sldId id="324" r:id="rId37"/>
    <p:sldId id="376" r:id="rId38"/>
    <p:sldId id="325" r:id="rId39"/>
    <p:sldId id="468" r:id="rId40"/>
    <p:sldId id="327" r:id="rId41"/>
    <p:sldId id="329" r:id="rId42"/>
    <p:sldId id="429" r:id="rId43"/>
    <p:sldId id="451" r:id="rId44"/>
    <p:sldId id="452" r:id="rId45"/>
    <p:sldId id="453" r:id="rId46"/>
    <p:sldId id="340" r:id="rId47"/>
    <p:sldId id="341" r:id="rId48"/>
    <p:sldId id="342" r:id="rId49"/>
    <p:sldId id="411" r:id="rId50"/>
    <p:sldId id="338" r:id="rId51"/>
    <p:sldId id="366" r:id="rId52"/>
    <p:sldId id="394" r:id="rId53"/>
    <p:sldId id="410" r:id="rId54"/>
    <p:sldId id="343" r:id="rId55"/>
    <p:sldId id="364" r:id="rId56"/>
    <p:sldId id="387" r:id="rId57"/>
    <p:sldId id="363" r:id="rId58"/>
    <p:sldId id="427" r:id="rId59"/>
    <p:sldId id="426" r:id="rId60"/>
    <p:sldId id="428" r:id="rId61"/>
    <p:sldId id="430" r:id="rId62"/>
  </p:sldIdLst>
  <p:sldSz cx="7423150" cy="9359900"/>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8ABB"/>
    <a:srgbClr val="F19055"/>
    <a:srgbClr val="F75427"/>
    <a:srgbClr val="E53417"/>
    <a:srgbClr val="FFFFFF"/>
    <a:srgbClr val="B8ED0D"/>
    <a:srgbClr val="91AA12"/>
    <a:srgbClr val="96C10B"/>
    <a:srgbClr val="E5BD1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autoAdjust="0"/>
    <p:restoredTop sz="85518" autoAdjust="0"/>
  </p:normalViewPr>
  <p:slideViewPr>
    <p:cSldViewPr snapToGrid="0">
      <p:cViewPr varScale="1">
        <p:scale>
          <a:sx n="54" d="100"/>
          <a:sy n="54" d="100"/>
        </p:scale>
        <p:origin x="2530" y="115"/>
      </p:cViewPr>
      <p:guideLst/>
    </p:cSldViewPr>
  </p:slideViewPr>
  <p:outlineViewPr>
    <p:cViewPr>
      <p:scale>
        <a:sx n="33" d="100"/>
        <a:sy n="33" d="100"/>
      </p:scale>
      <p:origin x="0" y="-2784"/>
    </p:cViewPr>
  </p:outlineViewPr>
  <p:notesTextViewPr>
    <p:cViewPr>
      <p:scale>
        <a:sx n="1" d="1"/>
        <a:sy n="1" d="1"/>
      </p:scale>
      <p:origin x="0" y="0"/>
    </p:cViewPr>
  </p:notesTextViewPr>
  <p:sorterViewPr>
    <p:cViewPr>
      <p:scale>
        <a:sx n="200" d="100"/>
        <a:sy n="200" d="100"/>
      </p:scale>
      <p:origin x="0" y="-21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DATA_HAVEN\Puplic\Daten\B&#252;cher\17_COVID-19\Analysis_with_Seasonalit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ATA_HAVEN\Puplic\Daten\xls\COVID-19.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1.xml"/></Relationships>
</file>

<file path=ppt/charts/_rels/chart16.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2.xml"/></Relationships>
</file>

<file path=ppt/charts/_rels/chart25.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Known_Corona_Virus!$D$2:$D$9</c:f>
              <c:numCache>
                <c:formatCode>General</c:formatCode>
                <c:ptCount val="8"/>
                <c:pt idx="0">
                  <c:v>0</c:v>
                </c:pt>
                <c:pt idx="1">
                  <c:v>1</c:v>
                </c:pt>
                <c:pt idx="2">
                  <c:v>2</c:v>
                </c:pt>
                <c:pt idx="3">
                  <c:v>3</c:v>
                </c:pt>
                <c:pt idx="4">
                  <c:v>7</c:v>
                </c:pt>
                <c:pt idx="5">
                  <c:v>3</c:v>
                </c:pt>
                <c:pt idx="6">
                  <c:v>1</c:v>
                </c:pt>
                <c:pt idx="7">
                  <c:v>0</c:v>
                </c:pt>
              </c:numCache>
            </c:numRef>
          </c:val>
          <c:extLst>
            <c:ext xmlns:c15="http://schemas.microsoft.com/office/drawing/2012/chart" uri="{02D57815-91ED-43cb-92C2-25804820EDAC}">
              <c15:filteredSeriesTitle>
                <c15:tx>
                  <c:strRef>
                    <c:extLst>
                      <c:ext uri="{02D57815-91ED-43cb-92C2-25804820EDAC}">
                        <c15:formulaRef>
                          <c15:sqref>Known_Corona_Virus!$D$1</c15:sqref>
                        </c15:formulaRef>
                      </c:ext>
                    </c:extLst>
                    <c:strCache>
                      <c:ptCount val="1"/>
                      <c:pt idx="0">
                        <c:v>Infected</c:v>
                      </c:pt>
                    </c:strCache>
                  </c:strRef>
                </c15:tx>
              </c15:filteredSeriesTitle>
            </c:ext>
            <c:ext xmlns:c15="http://schemas.microsoft.com/office/drawing/2012/chart" uri="{02D57815-91ED-43cb-92C2-25804820EDAC}">
              <c15:filteredCategoryTitle>
                <c15:cat>
                  <c:strRef>
                    <c:extLst>
                      <c:ext uri="{02D57815-91ED-43cb-92C2-25804820EDAC}">
                        <c15:formulaRef>
                          <c15:sqref>Known_Corona_Virus!$C$2:$C$9</c15:sqref>
                        </c15:formulaRef>
                      </c:ext>
                    </c:extLst>
                    <c:strCache>
                      <c:ptCount val="8"/>
                      <c:pt idx="0">
                        <c:v>Nov</c:v>
                      </c:pt>
                      <c:pt idx="1">
                        <c:v>Dec</c:v>
                      </c:pt>
                      <c:pt idx="2">
                        <c:v>Jan</c:v>
                      </c:pt>
                      <c:pt idx="3">
                        <c:v>Feb</c:v>
                      </c:pt>
                      <c:pt idx="4">
                        <c:v>Mar</c:v>
                      </c:pt>
                      <c:pt idx="5">
                        <c:v>Apr</c:v>
                      </c:pt>
                      <c:pt idx="6">
                        <c:v>May</c:v>
                      </c:pt>
                      <c:pt idx="7">
                        <c:v>Jun</c:v>
                      </c:pt>
                    </c:strCache>
                  </c:strRef>
                </c15:cat>
              </c15:filteredCategoryTitle>
            </c:ext>
            <c:ext xmlns:c16="http://schemas.microsoft.com/office/drawing/2014/chart" uri="{C3380CC4-5D6E-409C-BE32-E72D297353CC}">
              <c16:uniqueId val="{00000000-1C59-4B1F-9110-C4D31A8EF8BC}"/>
            </c:ext>
          </c:extLst>
        </c:ser>
        <c:dLbls>
          <c:showLegendKey val="0"/>
          <c:showVal val="0"/>
          <c:showCatName val="0"/>
          <c:showSerName val="0"/>
          <c:showPercent val="0"/>
          <c:showBubbleSize val="0"/>
        </c:dLbls>
        <c:gapWidth val="100"/>
        <c:overlap val="-24"/>
        <c:axId val="354343848"/>
        <c:axId val="354345416"/>
      </c:barChart>
      <c:catAx>
        <c:axId val="35434384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54345416"/>
        <c:crosses val="autoZero"/>
        <c:auto val="1"/>
        <c:lblAlgn val="ctr"/>
        <c:lblOffset val="100"/>
        <c:noMultiLvlLbl val="0"/>
      </c:catAx>
      <c:valAx>
        <c:axId val="354345416"/>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54343848"/>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b="1"/>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55314960629921"/>
          <c:y val="5.0925925925925923E-2"/>
          <c:w val="0.85051115485564299"/>
          <c:h val="0.74076045494313214"/>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Prävalenz!$N$6:$N$22</c:f>
              <c:numCache>
                <c:formatCode>#,##0</c:formatCode>
                <c:ptCount val="17"/>
                <c:pt idx="0">
                  <c:v>124716</c:v>
                </c:pt>
                <c:pt idx="1">
                  <c:v>127457</c:v>
                </c:pt>
                <c:pt idx="2">
                  <c:v>348619</c:v>
                </c:pt>
                <c:pt idx="3">
                  <c:v>361515</c:v>
                </c:pt>
                <c:pt idx="4">
                  <c:v>408348</c:v>
                </c:pt>
                <c:pt idx="5">
                  <c:v>380197</c:v>
                </c:pt>
                <c:pt idx="6">
                  <c:v>331902</c:v>
                </c:pt>
                <c:pt idx="7">
                  <c:v>363890</c:v>
                </c:pt>
                <c:pt idx="8">
                  <c:v>326788</c:v>
                </c:pt>
                <c:pt idx="9">
                  <c:v>403875</c:v>
                </c:pt>
                <c:pt idx="10">
                  <c:v>432666</c:v>
                </c:pt>
                <c:pt idx="11">
                  <c:v>353467</c:v>
                </c:pt>
                <c:pt idx="12">
                  <c:v>405269</c:v>
                </c:pt>
                <c:pt idx="13">
                  <c:v>340986</c:v>
                </c:pt>
                <c:pt idx="14">
                  <c:v>325430</c:v>
                </c:pt>
                <c:pt idx="15">
                  <c:v>382397</c:v>
                </c:pt>
                <c:pt idx="16">
                  <c:v>456041</c:v>
                </c:pt>
              </c:numCache>
            </c:numRef>
          </c:val>
          <c:extLst>
            <c:ext xmlns:c15="http://schemas.microsoft.com/office/drawing/2012/chart" uri="{02D57815-91ED-43cb-92C2-25804820EDAC}">
              <c15:filteredSeriesTitle>
                <c15:tx>
                  <c:strRef>
                    <c:extLst>
                      <c:ext uri="{02D57815-91ED-43cb-92C2-25804820EDAC}">
                        <c15:formulaRef>
                          <c15:sqref>Prävalenz!$N$1</c15:sqref>
                        </c15:formulaRef>
                      </c:ext>
                    </c:extLst>
                    <c:strCache>
                      <c:ptCount val="1"/>
                      <c:pt idx="0">
                        <c:v>Durchgeführte Tests [Linke Skala]</c:v>
                      </c:pt>
                    </c:strCache>
                  </c:strRef>
                </c15:tx>
              </c15:filteredSeriesTitle>
            </c:ext>
            <c:ext xmlns:c15="http://schemas.microsoft.com/office/drawing/2012/chart" uri="{02D57815-91ED-43cb-92C2-25804820EDAC}">
              <c15:filteredCategoryTitle>
                <c15:cat>
                  <c:strRef>
                    <c:extLst>
                      <c:ext uri="{02D57815-91ED-43cb-92C2-25804820EDAC}">
                        <c15:formulaRef>
                          <c15:sqref>Prävalenz!$A$6:$A$22</c15:sqref>
                        </c15:formulaRef>
                      </c:ext>
                    </c:extLst>
                    <c:strCache>
                      <c:ptCount val="17"/>
                      <c:pt idx="0">
                        <c:v>KW10</c:v>
                      </c:pt>
                      <c:pt idx="1">
                        <c:v>KW11</c:v>
                      </c:pt>
                      <c:pt idx="2">
                        <c:v>KW12</c:v>
                      </c:pt>
                      <c:pt idx="3">
                        <c:v>KW13</c:v>
                      </c:pt>
                      <c:pt idx="4">
                        <c:v>KW14</c:v>
                      </c:pt>
                      <c:pt idx="5">
                        <c:v>KW15</c:v>
                      </c:pt>
                      <c:pt idx="6">
                        <c:v>KW16</c:v>
                      </c:pt>
                      <c:pt idx="7">
                        <c:v>KW17</c:v>
                      </c:pt>
                      <c:pt idx="8">
                        <c:v>KW18</c:v>
                      </c:pt>
                      <c:pt idx="9">
                        <c:v>KW19</c:v>
                      </c:pt>
                      <c:pt idx="10">
                        <c:v>KW20</c:v>
                      </c:pt>
                      <c:pt idx="11">
                        <c:v>KW21</c:v>
                      </c:pt>
                      <c:pt idx="12">
                        <c:v>KW22</c:v>
                      </c:pt>
                      <c:pt idx="13">
                        <c:v>KW23</c:v>
                      </c:pt>
                      <c:pt idx="14">
                        <c:v>KW24</c:v>
                      </c:pt>
                      <c:pt idx="15">
                        <c:v>KW25</c:v>
                      </c:pt>
                      <c:pt idx="16">
                        <c:v>KW26</c:v>
                      </c:pt>
                    </c:strCache>
                  </c:strRef>
                </c15:cat>
              </c15:filteredCategoryTitle>
            </c:ext>
            <c:ext xmlns:c16="http://schemas.microsoft.com/office/drawing/2014/chart" uri="{C3380CC4-5D6E-409C-BE32-E72D297353CC}">
              <c16:uniqueId val="{00000000-C57D-4D14-9EB1-8720E4FDBB5F}"/>
            </c:ext>
          </c:extLst>
        </c:ser>
        <c:dLbls>
          <c:showLegendKey val="0"/>
          <c:showVal val="0"/>
          <c:showCatName val="0"/>
          <c:showSerName val="0"/>
          <c:showPercent val="0"/>
          <c:showBubbleSize val="0"/>
        </c:dLbls>
        <c:gapWidth val="150"/>
        <c:axId val="470397760"/>
        <c:axId val="470402856"/>
      </c:barChart>
      <c:catAx>
        <c:axId val="4703977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402856"/>
        <c:crosses val="autoZero"/>
        <c:auto val="1"/>
        <c:lblAlgn val="ctr"/>
        <c:lblOffset val="100"/>
        <c:noMultiLvlLbl val="0"/>
      </c:catAx>
      <c:valAx>
        <c:axId val="4704028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397760"/>
        <c:crosses val="autoZero"/>
        <c:crossBetween val="between"/>
      </c:valAx>
      <c:spPr>
        <a:noFill/>
        <a:ln>
          <a:noFill/>
        </a:ln>
        <a:effectLst/>
      </c:spPr>
    </c:plotArea>
    <c:legend>
      <c:legendPos val="r"/>
      <c:layout>
        <c:manualLayout>
          <c:xMode val="edge"/>
          <c:yMode val="edge"/>
          <c:x val="0.12961986001749781"/>
          <c:y val="0.91927055993000872"/>
          <c:w val="0.31744991251093613"/>
          <c:h val="8.07294400699912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153958880139983"/>
          <c:y val="5.0925925925925923E-2"/>
          <c:w val="0.80264041994750657"/>
          <c:h val="0.76554834271670236"/>
        </c:manualLayout>
      </c:layout>
      <c:scatterChart>
        <c:scatterStyle val="smoothMarker"/>
        <c:varyColors val="0"/>
        <c:ser>
          <c:idx val="0"/>
          <c:order val="0"/>
          <c:spPr>
            <a:ln w="9525" cap="rnd">
              <a:solidFill>
                <a:schemeClr val="dk1">
                  <a:tint val="88500"/>
                </a:schemeClr>
              </a:solidFill>
              <a:round/>
            </a:ln>
            <a:effectLst>
              <a:outerShdw blurRad="57150" dist="19050" dir="5400000" algn="ctr" rotWithShape="0">
                <a:srgbClr val="000000">
                  <a:alpha val="63000"/>
                </a:srgbClr>
              </a:outerShdw>
            </a:effectLst>
          </c:spPr>
          <c:marker>
            <c:symbol val="circle"/>
            <c:size val="6"/>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w="9525" cap="rnd">
                <a:solidFill>
                  <a:schemeClr val="dk1">
                    <a:tint val="88500"/>
                  </a:schemeClr>
                </a:solidFill>
                <a:round/>
              </a:ln>
              <a:effectLst>
                <a:outerShdw blurRad="57150" dist="19050" dir="5400000" algn="ctr" rotWithShape="0">
                  <a:srgbClr val="000000">
                    <a:alpha val="63000"/>
                  </a:srgbClr>
                </a:outerShdw>
              </a:effectLst>
            </c:spPr>
          </c:marker>
          <c:yVal>
            <c:numRef>
              <c:f>Prävalenz!$D$6:$D$22</c:f>
              <c:numCache>
                <c:formatCode>0.00%</c:formatCode>
                <c:ptCount val="17"/>
                <c:pt idx="0">
                  <c:v>3.1206902081529233E-2</c:v>
                </c:pt>
                <c:pt idx="1">
                  <c:v>5.9486728857575499E-2</c:v>
                </c:pt>
                <c:pt idx="2">
                  <c:v>6.8326740653836995E-2</c:v>
                </c:pt>
                <c:pt idx="3">
                  <c:v>8.6895426192550793E-2</c:v>
                </c:pt>
                <c:pt idx="4">
                  <c:v>9.0327367833318642E-2</c:v>
                </c:pt>
                <c:pt idx="5">
                  <c:v>8.0986962022320003E-2</c:v>
                </c:pt>
                <c:pt idx="6">
                  <c:v>6.65316870642539E-2</c:v>
                </c:pt>
                <c:pt idx="7">
                  <c:v>4.9693588721866501E-2</c:v>
                </c:pt>
                <c:pt idx="8">
                  <c:v>3.8581588063209174E-2</c:v>
                </c:pt>
                <c:pt idx="9">
                  <c:v>2.6629526462395543E-2</c:v>
                </c:pt>
                <c:pt idx="10">
                  <c:v>1.6717283077477777E-2</c:v>
                </c:pt>
                <c:pt idx="11">
                  <c:v>1.4762339907261498E-2</c:v>
                </c:pt>
                <c:pt idx="12">
                  <c:v>1.0634911626598629E-2</c:v>
                </c:pt>
                <c:pt idx="13">
                  <c:v>9.408010886077435E-3</c:v>
                </c:pt>
                <c:pt idx="14">
                  <c:v>8.3366622622376551E-3</c:v>
                </c:pt>
                <c:pt idx="15">
                  <c:v>1.3263702382602374E-2</c:v>
                </c:pt>
                <c:pt idx="16">
                  <c:v>7.8370146543841456E-3</c:v>
                </c:pt>
              </c:numCache>
            </c:numRef>
          </c:yVal>
          <c:smooth val="1"/>
          <c:extLst>
            <c:ext xmlns:c16="http://schemas.microsoft.com/office/drawing/2014/chart" uri="{C3380CC4-5D6E-409C-BE32-E72D297353CC}">
              <c16:uniqueId val="{00000000-E9AC-4A6B-90A7-7A5331232120}"/>
            </c:ext>
          </c:extLst>
        </c:ser>
        <c:dLbls>
          <c:showLegendKey val="0"/>
          <c:showVal val="0"/>
          <c:showCatName val="0"/>
          <c:showSerName val="0"/>
          <c:showPercent val="0"/>
          <c:showBubbleSize val="0"/>
        </c:dLbls>
        <c:axId val="470399720"/>
        <c:axId val="470398152"/>
      </c:scatterChart>
      <c:valAx>
        <c:axId val="470399720"/>
        <c:scaling>
          <c:orientation val="minMax"/>
        </c:scaling>
        <c:delete val="1"/>
        <c:axPos val="b"/>
        <c:majorTickMark val="none"/>
        <c:minorTickMark val="none"/>
        <c:tickLblPos val="nextTo"/>
        <c:crossAx val="470398152"/>
        <c:crosses val="autoZero"/>
        <c:crossBetween val="midCat"/>
      </c:valAx>
      <c:valAx>
        <c:axId val="470398152"/>
        <c:scaling>
          <c:orientation val="minMax"/>
        </c:scaling>
        <c:delete val="1"/>
        <c:axPos val="l"/>
        <c:numFmt formatCode="0.00%" sourceLinked="1"/>
        <c:majorTickMark val="none"/>
        <c:minorTickMark val="none"/>
        <c:tickLblPos val="nextTo"/>
        <c:crossAx val="470399720"/>
        <c:crosses val="autoZero"/>
        <c:crossBetween val="midCat"/>
      </c:valAx>
      <c:spPr>
        <a:noFill/>
        <a:ln>
          <a:noFill/>
        </a:ln>
        <a:effectLst/>
      </c:spPr>
    </c:plotArea>
    <c:legend>
      <c:legendPos val="r"/>
      <c:layout>
        <c:manualLayout>
          <c:xMode val="edge"/>
          <c:yMode val="edge"/>
          <c:x val="0.4581305538864609"/>
          <c:y val="0.92619712607052374"/>
          <c:w val="0.20394855156994265"/>
          <c:h val="7.156538638777024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580927384077"/>
          <c:y val="5.0925925925925923E-2"/>
          <c:w val="0.85426596675415567"/>
          <c:h val="0.76757285168978684"/>
        </c:manualLayout>
      </c:layout>
      <c:scatterChart>
        <c:scatterStyle val="lineMarker"/>
        <c:varyColors val="0"/>
        <c:ser>
          <c:idx val="0"/>
          <c:order val="0"/>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yVal>
            <c:numRef>
              <c:f>Prävalenz!$K$6:$K$22</c:f>
              <c:numCache>
                <c:formatCode>General</c:formatCode>
                <c:ptCount val="17"/>
                <c:pt idx="0">
                  <c:v>3892</c:v>
                </c:pt>
                <c:pt idx="1">
                  <c:v>7582</c:v>
                </c:pt>
                <c:pt idx="2">
                  <c:v>23820</c:v>
                </c:pt>
                <c:pt idx="3">
                  <c:v>31414</c:v>
                </c:pt>
                <c:pt idx="4">
                  <c:v>36885</c:v>
                </c:pt>
                <c:pt idx="5">
                  <c:v>30791</c:v>
                </c:pt>
                <c:pt idx="6">
                  <c:v>22082</c:v>
                </c:pt>
                <c:pt idx="7">
                  <c:v>18083</c:v>
                </c:pt>
                <c:pt idx="8">
                  <c:v>12608</c:v>
                </c:pt>
                <c:pt idx="9">
                  <c:v>10755</c:v>
                </c:pt>
                <c:pt idx="10">
                  <c:v>7233</c:v>
                </c:pt>
                <c:pt idx="11">
                  <c:v>5218</c:v>
                </c:pt>
                <c:pt idx="12">
                  <c:v>4310</c:v>
                </c:pt>
                <c:pt idx="13">
                  <c:v>3208</c:v>
                </c:pt>
                <c:pt idx="14">
                  <c:v>2713</c:v>
                </c:pt>
                <c:pt idx="15">
                  <c:v>5072</c:v>
                </c:pt>
                <c:pt idx="16">
                  <c:v>3574</c:v>
                </c:pt>
              </c:numCache>
            </c:numRef>
          </c:yVal>
          <c:smooth val="0"/>
          <c:extLst>
            <c:ext xmlns:c16="http://schemas.microsoft.com/office/drawing/2014/chart" uri="{C3380CC4-5D6E-409C-BE32-E72D297353CC}">
              <c16:uniqueId val="{00000000-BBD1-48A3-97B2-6BDE4705E945}"/>
            </c:ext>
          </c:extLst>
        </c:ser>
        <c:dLbls>
          <c:showLegendKey val="0"/>
          <c:showVal val="0"/>
          <c:showCatName val="0"/>
          <c:showSerName val="0"/>
          <c:showPercent val="0"/>
          <c:showBubbleSize val="0"/>
        </c:dLbls>
        <c:axId val="470397368"/>
        <c:axId val="470398544"/>
      </c:scatterChart>
      <c:valAx>
        <c:axId val="470397368"/>
        <c:scaling>
          <c:orientation val="minMax"/>
        </c:scaling>
        <c:delete val="1"/>
        <c:axPos val="b"/>
        <c:majorTickMark val="none"/>
        <c:minorTickMark val="none"/>
        <c:tickLblPos val="nextTo"/>
        <c:crossAx val="470398544"/>
        <c:crosses val="autoZero"/>
        <c:crossBetween val="midCat"/>
      </c:valAx>
      <c:valAx>
        <c:axId val="470398544"/>
        <c:scaling>
          <c:orientation val="minMax"/>
          <c:max val="50000"/>
        </c:scaling>
        <c:delete val="1"/>
        <c:axPos val="l"/>
        <c:numFmt formatCode="General" sourceLinked="1"/>
        <c:majorTickMark val="none"/>
        <c:minorTickMark val="none"/>
        <c:tickLblPos val="nextTo"/>
        <c:crossAx val="470397368"/>
        <c:crosses val="autoZero"/>
        <c:crossBetween val="midCat"/>
      </c:valAx>
      <c:spPr>
        <a:noFill/>
        <a:ln>
          <a:noFill/>
        </a:ln>
        <a:effectLst/>
      </c:spPr>
    </c:plotArea>
    <c:legend>
      <c:legendPos val="r"/>
      <c:layout>
        <c:manualLayout>
          <c:xMode val="edge"/>
          <c:yMode val="edge"/>
          <c:x val="0.69095800524934381"/>
          <c:y val="0.92356056844245815"/>
          <c:w val="0.30904201174587626"/>
          <c:h val="7.643953466942485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592497281880859E-2"/>
          <c:y val="5.4202518768155614E-2"/>
          <c:w val="0.9602352426987385"/>
          <c:h val="0.89159496246368874"/>
        </c:manualLayout>
      </c:layout>
      <c:scatterChart>
        <c:scatterStyle val="smoothMarker"/>
        <c:varyColors val="0"/>
        <c:ser>
          <c:idx val="0"/>
          <c:order val="0"/>
          <c:spPr>
            <a:ln w="19050" cap="rnd">
              <a:solidFill>
                <a:schemeClr val="accent1"/>
              </a:solidFill>
              <a:round/>
            </a:ln>
            <a:effectLst/>
          </c:spPr>
          <c:marker>
            <c:symbol val="none"/>
          </c:marker>
          <c:xVal>
            <c:numRef>
              <c:f>'Prävalenz AT'!$H$8:$H$119</c:f>
              <c:numCache>
                <c:formatCode>m/d/yyyy</c:formatCode>
                <c:ptCount val="112"/>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pt idx="22">
                  <c:v>43914</c:v>
                </c:pt>
                <c:pt idx="23">
                  <c:v>43915</c:v>
                </c:pt>
                <c:pt idx="24">
                  <c:v>43916</c:v>
                </c:pt>
                <c:pt idx="25">
                  <c:v>43917</c:v>
                </c:pt>
                <c:pt idx="26">
                  <c:v>43918</c:v>
                </c:pt>
                <c:pt idx="27">
                  <c:v>43919</c:v>
                </c:pt>
                <c:pt idx="28">
                  <c:v>43920</c:v>
                </c:pt>
                <c:pt idx="29">
                  <c:v>43921</c:v>
                </c:pt>
                <c:pt idx="30">
                  <c:v>43922</c:v>
                </c:pt>
                <c:pt idx="31">
                  <c:v>43923</c:v>
                </c:pt>
                <c:pt idx="32">
                  <c:v>43924</c:v>
                </c:pt>
                <c:pt idx="33">
                  <c:v>43925</c:v>
                </c:pt>
                <c:pt idx="34">
                  <c:v>43926</c:v>
                </c:pt>
                <c:pt idx="35">
                  <c:v>43927</c:v>
                </c:pt>
                <c:pt idx="36">
                  <c:v>43928</c:v>
                </c:pt>
                <c:pt idx="37">
                  <c:v>43929</c:v>
                </c:pt>
                <c:pt idx="38">
                  <c:v>43930</c:v>
                </c:pt>
                <c:pt idx="39">
                  <c:v>43931</c:v>
                </c:pt>
                <c:pt idx="40">
                  <c:v>43932</c:v>
                </c:pt>
                <c:pt idx="41">
                  <c:v>43933</c:v>
                </c:pt>
                <c:pt idx="42">
                  <c:v>43934</c:v>
                </c:pt>
                <c:pt idx="43">
                  <c:v>43935</c:v>
                </c:pt>
                <c:pt idx="44">
                  <c:v>43936</c:v>
                </c:pt>
                <c:pt idx="45">
                  <c:v>43937</c:v>
                </c:pt>
                <c:pt idx="46">
                  <c:v>43938</c:v>
                </c:pt>
                <c:pt idx="47">
                  <c:v>43939</c:v>
                </c:pt>
                <c:pt idx="48">
                  <c:v>43940</c:v>
                </c:pt>
                <c:pt idx="49">
                  <c:v>43941</c:v>
                </c:pt>
                <c:pt idx="50">
                  <c:v>43942</c:v>
                </c:pt>
                <c:pt idx="51">
                  <c:v>43943</c:v>
                </c:pt>
                <c:pt idx="52">
                  <c:v>43944</c:v>
                </c:pt>
                <c:pt idx="53">
                  <c:v>43945</c:v>
                </c:pt>
                <c:pt idx="54">
                  <c:v>43946</c:v>
                </c:pt>
                <c:pt idx="55">
                  <c:v>43947</c:v>
                </c:pt>
                <c:pt idx="56">
                  <c:v>43948</c:v>
                </c:pt>
                <c:pt idx="57">
                  <c:v>43949</c:v>
                </c:pt>
                <c:pt idx="58">
                  <c:v>43950</c:v>
                </c:pt>
                <c:pt idx="59">
                  <c:v>43951</c:v>
                </c:pt>
                <c:pt idx="60">
                  <c:v>43952</c:v>
                </c:pt>
                <c:pt idx="61">
                  <c:v>43953</c:v>
                </c:pt>
                <c:pt idx="62">
                  <c:v>43954</c:v>
                </c:pt>
                <c:pt idx="63">
                  <c:v>43955</c:v>
                </c:pt>
                <c:pt idx="64">
                  <c:v>43956</c:v>
                </c:pt>
                <c:pt idx="65">
                  <c:v>43957</c:v>
                </c:pt>
                <c:pt idx="66">
                  <c:v>43958</c:v>
                </c:pt>
                <c:pt idx="67">
                  <c:v>43959</c:v>
                </c:pt>
                <c:pt idx="68">
                  <c:v>43960</c:v>
                </c:pt>
                <c:pt idx="69">
                  <c:v>43961</c:v>
                </c:pt>
                <c:pt idx="70">
                  <c:v>43962</c:v>
                </c:pt>
                <c:pt idx="71">
                  <c:v>43963</c:v>
                </c:pt>
                <c:pt idx="72">
                  <c:v>43964</c:v>
                </c:pt>
                <c:pt idx="73">
                  <c:v>43965</c:v>
                </c:pt>
                <c:pt idx="74">
                  <c:v>43966</c:v>
                </c:pt>
                <c:pt idx="75">
                  <c:v>43967</c:v>
                </c:pt>
                <c:pt idx="76">
                  <c:v>43968</c:v>
                </c:pt>
                <c:pt idx="77">
                  <c:v>43969</c:v>
                </c:pt>
                <c:pt idx="78">
                  <c:v>43970</c:v>
                </c:pt>
                <c:pt idx="79">
                  <c:v>43971</c:v>
                </c:pt>
                <c:pt idx="80">
                  <c:v>43972</c:v>
                </c:pt>
                <c:pt idx="81">
                  <c:v>43973</c:v>
                </c:pt>
                <c:pt idx="82">
                  <c:v>43974</c:v>
                </c:pt>
                <c:pt idx="83">
                  <c:v>43975</c:v>
                </c:pt>
                <c:pt idx="84">
                  <c:v>43976</c:v>
                </c:pt>
                <c:pt idx="85">
                  <c:v>43977</c:v>
                </c:pt>
                <c:pt idx="86">
                  <c:v>43978</c:v>
                </c:pt>
                <c:pt idx="87">
                  <c:v>43979</c:v>
                </c:pt>
                <c:pt idx="88">
                  <c:v>43980</c:v>
                </c:pt>
                <c:pt idx="89">
                  <c:v>43981</c:v>
                </c:pt>
                <c:pt idx="90">
                  <c:v>43982</c:v>
                </c:pt>
                <c:pt idx="91">
                  <c:v>43983</c:v>
                </c:pt>
                <c:pt idx="92">
                  <c:v>43984</c:v>
                </c:pt>
                <c:pt idx="93">
                  <c:v>43985</c:v>
                </c:pt>
                <c:pt idx="94">
                  <c:v>43986</c:v>
                </c:pt>
                <c:pt idx="95">
                  <c:v>43987</c:v>
                </c:pt>
                <c:pt idx="96">
                  <c:v>43988</c:v>
                </c:pt>
                <c:pt idx="97">
                  <c:v>43989</c:v>
                </c:pt>
                <c:pt idx="98">
                  <c:v>43990</c:v>
                </c:pt>
                <c:pt idx="99">
                  <c:v>43991</c:v>
                </c:pt>
                <c:pt idx="100">
                  <c:v>43992</c:v>
                </c:pt>
                <c:pt idx="101">
                  <c:v>43993</c:v>
                </c:pt>
                <c:pt idx="102">
                  <c:v>43994</c:v>
                </c:pt>
                <c:pt idx="103">
                  <c:v>43995</c:v>
                </c:pt>
                <c:pt idx="104">
                  <c:v>43996</c:v>
                </c:pt>
                <c:pt idx="105">
                  <c:v>43997</c:v>
                </c:pt>
                <c:pt idx="106">
                  <c:v>43998</c:v>
                </c:pt>
                <c:pt idx="107">
                  <c:v>43999</c:v>
                </c:pt>
                <c:pt idx="108">
                  <c:v>44000</c:v>
                </c:pt>
                <c:pt idx="109">
                  <c:v>44001</c:v>
                </c:pt>
                <c:pt idx="110">
                  <c:v>44002</c:v>
                </c:pt>
                <c:pt idx="111">
                  <c:v>44003</c:v>
                </c:pt>
              </c:numCache>
            </c:numRef>
          </c:xVal>
          <c:yVal>
            <c:numRef>
              <c:f>'Prävalenz AT'!$J$14:$J$119</c:f>
              <c:numCache>
                <c:formatCode>General</c:formatCode>
                <c:ptCount val="106"/>
                <c:pt idx="0">
                  <c:v>105</c:v>
                </c:pt>
                <c:pt idx="7">
                  <c:v>893</c:v>
                </c:pt>
                <c:pt idx="14">
                  <c:v>2961</c:v>
                </c:pt>
                <c:pt idx="21">
                  <c:v>5280</c:v>
                </c:pt>
                <c:pt idx="28">
                  <c:v>3057</c:v>
                </c:pt>
                <c:pt idx="35">
                  <c:v>1838</c:v>
                </c:pt>
                <c:pt idx="42">
                  <c:v>690</c:v>
                </c:pt>
                <c:pt idx="49">
                  <c:v>447</c:v>
                </c:pt>
                <c:pt idx="56">
                  <c:v>315</c:v>
                </c:pt>
                <c:pt idx="63">
                  <c:v>253</c:v>
                </c:pt>
                <c:pt idx="70">
                  <c:v>341</c:v>
                </c:pt>
                <c:pt idx="77">
                  <c:v>256</c:v>
                </c:pt>
                <c:pt idx="84">
                  <c:v>191</c:v>
                </c:pt>
                <c:pt idx="91">
                  <c:v>226</c:v>
                </c:pt>
                <c:pt idx="98">
                  <c:v>172</c:v>
                </c:pt>
                <c:pt idx="105">
                  <c:v>247</c:v>
                </c:pt>
              </c:numCache>
            </c:numRef>
          </c:yVal>
          <c:smooth val="1"/>
          <c:extLst>
            <c:ext xmlns:c16="http://schemas.microsoft.com/office/drawing/2014/chart" uri="{C3380CC4-5D6E-409C-BE32-E72D297353CC}">
              <c16:uniqueId val="{00000000-07B1-454F-8CA9-21327AB86DF9}"/>
            </c:ext>
          </c:extLst>
        </c:ser>
        <c:dLbls>
          <c:showLegendKey val="0"/>
          <c:showVal val="0"/>
          <c:showCatName val="0"/>
          <c:showSerName val="0"/>
          <c:showPercent val="0"/>
          <c:showBubbleSize val="0"/>
        </c:dLbls>
        <c:axId val="470399328"/>
        <c:axId val="470404032"/>
      </c:scatterChart>
      <c:valAx>
        <c:axId val="470399328"/>
        <c:scaling>
          <c:orientation val="minMax"/>
          <c:max val="44002"/>
          <c:min val="43890"/>
        </c:scaling>
        <c:delete val="1"/>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crossAx val="470404032"/>
        <c:crosses val="autoZero"/>
        <c:crossBetween val="midCat"/>
        <c:majorUnit val="7"/>
      </c:valAx>
      <c:valAx>
        <c:axId val="4704040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0399328"/>
        <c:crosses val="autoZero"/>
        <c:crossBetween val="midCat"/>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2"/>
            </a:solidFill>
            <a:ln>
              <a:noFill/>
            </a:ln>
            <a:effectLst/>
          </c:spPr>
          <c:invertIfNegative val="0"/>
          <c:val>
            <c:numRef>
              <c:f>'Prävalenz AT'!$C$3:$C$18</c:f>
              <c:numCache>
                <c:formatCode>General</c:formatCode>
                <c:ptCount val="16"/>
                <c:pt idx="4" formatCode="0.00%">
                  <c:v>3.3E-3</c:v>
                </c:pt>
                <c:pt idx="7" formatCode="0.00%">
                  <c:v>1.5E-3</c:v>
                </c:pt>
                <c:pt idx="11" formatCode="0.00%">
                  <c:v>1E-4</c:v>
                </c:pt>
              </c:numCache>
            </c:numRef>
          </c:val>
          <c:extLst>
            <c:ext xmlns:c15="http://schemas.microsoft.com/office/drawing/2012/chart" uri="{02D57815-91ED-43cb-92C2-25804820EDAC}">
              <c15:filteredSeriesTitle>
                <c15:tx>
                  <c:strRef>
                    <c:extLst>
                      <c:ext uri="{02D57815-91ED-43cb-92C2-25804820EDAC}">
                        <c15:formulaRef>
                          <c15:sqref>'Prävalenz AT'!$C$3:$C$6</c15:sqref>
                        </c15:formulaRef>
                      </c:ext>
                    </c:extLst>
                    <c:strCache>
                      <c:ptCount val="4"/>
                      <c:pt idx="0">
                        <c:v>KW10</c:v>
                      </c:pt>
                      <c:pt idx="1">
                        <c:v>KW11</c:v>
                      </c:pt>
                      <c:pt idx="2">
                        <c:v>KW12</c:v>
                      </c:pt>
                      <c:pt idx="3">
                        <c:v>KW13</c:v>
                      </c:pt>
                    </c:strCache>
                  </c:strRef>
                </c15:tx>
              </c15:filteredSeriesTitle>
            </c:ext>
            <c:ext xmlns:c15="http://schemas.microsoft.com/office/drawing/2012/chart" uri="{02D57815-91ED-43cb-92C2-25804820EDAC}">
              <c15:filteredCategoryTitle>
                <c15:cat>
                  <c:strRef>
                    <c:extLst>
                      <c:ext uri="{02D57815-91ED-43cb-92C2-25804820EDAC}">
                        <c15:formulaRef>
                          <c15:sqref>'Prävalenz AT'!$B$3:$B$18</c15:sqref>
                        </c15:formulaRef>
                      </c:ext>
                    </c:extLst>
                    <c:strCache>
                      <c:ptCount val="16"/>
                      <c:pt idx="0">
                        <c:v>KW10</c:v>
                      </c:pt>
                      <c:pt idx="1">
                        <c:v>KW11</c:v>
                      </c:pt>
                      <c:pt idx="2">
                        <c:v>KW12</c:v>
                      </c:pt>
                      <c:pt idx="3">
                        <c:v>KW13</c:v>
                      </c:pt>
                      <c:pt idx="4">
                        <c:v>KW14</c:v>
                      </c:pt>
                      <c:pt idx="5">
                        <c:v>KW15</c:v>
                      </c:pt>
                      <c:pt idx="6">
                        <c:v>KW16</c:v>
                      </c:pt>
                      <c:pt idx="7">
                        <c:v>KW17</c:v>
                      </c:pt>
                      <c:pt idx="8">
                        <c:v>KW18</c:v>
                      </c:pt>
                      <c:pt idx="9">
                        <c:v>KW19</c:v>
                      </c:pt>
                      <c:pt idx="10">
                        <c:v>KW20</c:v>
                      </c:pt>
                      <c:pt idx="11">
                        <c:v>KW21</c:v>
                      </c:pt>
                      <c:pt idx="12">
                        <c:v>KW22</c:v>
                      </c:pt>
                      <c:pt idx="13">
                        <c:v>KW23</c:v>
                      </c:pt>
                      <c:pt idx="14">
                        <c:v>KW24</c:v>
                      </c:pt>
                      <c:pt idx="15">
                        <c:v>KW25</c:v>
                      </c:pt>
                    </c:strCache>
                  </c:strRef>
                </c15:cat>
              </c15:filteredCategoryTitle>
            </c:ext>
            <c:ext xmlns:c16="http://schemas.microsoft.com/office/drawing/2014/chart" uri="{C3380CC4-5D6E-409C-BE32-E72D297353CC}">
              <c16:uniqueId val="{00000000-B162-4204-82B3-760175A51A1B}"/>
            </c:ext>
          </c:extLst>
        </c:ser>
        <c:dLbls>
          <c:showLegendKey val="0"/>
          <c:showVal val="0"/>
          <c:showCatName val="0"/>
          <c:showSerName val="0"/>
          <c:showPercent val="0"/>
          <c:showBubbleSize val="0"/>
        </c:dLbls>
        <c:gapWidth val="100"/>
        <c:overlap val="-24"/>
        <c:axId val="470403248"/>
        <c:axId val="470396976"/>
      </c:barChart>
      <c:catAx>
        <c:axId val="47040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396976"/>
        <c:crosses val="autoZero"/>
        <c:auto val="1"/>
        <c:lblAlgn val="ctr"/>
        <c:lblOffset val="100"/>
        <c:noMultiLvlLbl val="0"/>
      </c:catAx>
      <c:valAx>
        <c:axId val="470396976"/>
        <c:scaling>
          <c:orientation val="minMax"/>
          <c:max val="6.0000000000000019E-3"/>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403248"/>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Worst_Case_Estimator!$J$11</c:f>
              <c:strCache>
                <c:ptCount val="1"/>
                <c:pt idx="0">
                  <c:v> Geschätze Infizierte </c:v>
                </c:pt>
              </c:strCache>
            </c:strRef>
          </c:tx>
          <c:spPr>
            <a:ln w="57150" cap="flat" cmpd="dbl" algn="ctr">
              <a:solidFill>
                <a:schemeClr val="accent2">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Worst_Case_Estimator!$J$12:$J$752</c:f>
              <c:numCache>
                <c:formatCode>_(* #,##0.00_);_(* \(#,##0.00\);_(* "-"??_);_(@_)</c:formatCode>
                <c:ptCount val="741"/>
                <c:pt idx="0">
                  <c:v>1.3160740129524926</c:v>
                </c:pt>
                <c:pt idx="1">
                  <c:v>1.7320508007316415</c:v>
                </c:pt>
                <c:pt idx="2">
                  <c:v>2.2795070361140297</c:v>
                </c:pt>
                <c:pt idx="3">
                  <c:v>2.999999952060326</c:v>
                </c:pt>
                <c:pt idx="4">
                  <c:v>3.9482219402379997</c:v>
                </c:pt>
                <c:pt idx="5">
                  <c:v>5.1961522313809798</c:v>
                </c:pt>
                <c:pt idx="6">
                  <c:v>6.8385208124836616</c:v>
                </c:pt>
                <c:pt idx="7">
                  <c:v>8.9999993437391588</c:v>
                </c:pt>
                <c:pt idx="8">
                  <c:v>11.844664933138754</c:v>
                </c:pt>
                <c:pt idx="9">
                  <c:v>15.58845515681757</c:v>
                </c:pt>
                <c:pt idx="10">
                  <c:v>20.515559774725446</c:v>
                </c:pt>
                <c:pt idx="11">
                  <c:v>26.999993419241807</c:v>
                </c:pt>
                <c:pt idx="12">
                  <c:v>35.533986811240645</c:v>
                </c:pt>
                <c:pt idx="13">
                  <c:v>46.765351634527981</c:v>
                </c:pt>
                <c:pt idx="14">
                  <c:v>61.5466553596547</c:v>
                </c:pt>
                <c:pt idx="15">
                  <c:v>80.999938749963107</c:v>
                </c:pt>
                <c:pt idx="16">
                  <c:v>106.60188854018406</c:v>
                </c:pt>
                <c:pt idx="17">
                  <c:v>140.29593038035858</c:v>
                </c:pt>
                <c:pt idx="18">
                  <c:v>184.63975039849083</c:v>
                </c:pt>
                <c:pt idx="19">
                  <c:v>242.99944268053318</c:v>
                </c:pt>
                <c:pt idx="20">
                  <c:v>319.8050185798615</c:v>
                </c:pt>
                <c:pt idx="21">
                  <c:v>420.88667043466927</c:v>
                </c:pt>
                <c:pt idx="22">
                  <c:v>553.91731007718863</c:v>
                </c:pt>
                <c:pt idx="23">
                  <c:v>728.99496593101526</c:v>
                </c:pt>
                <c:pt idx="24">
                  <c:v>959.40923240441703</c:v>
                </c:pt>
                <c:pt idx="25">
                  <c:v>1262.649925017125</c:v>
                </c:pt>
                <c:pt idx="26">
                  <c:v>1661.7344603283454</c:v>
                </c:pt>
                <c:pt idx="27">
                  <c:v>2186.9546391655495</c:v>
                </c:pt>
                <c:pt idx="28">
                  <c:v>2878.1752880350587</c:v>
                </c:pt>
                <c:pt idx="29">
                  <c:v>3787.8590003803656</c:v>
                </c:pt>
                <c:pt idx="30">
                  <c:v>4985.046156212009</c:v>
                </c:pt>
                <c:pt idx="31">
                  <c:v>6560.5915997785178</c:v>
                </c:pt>
                <c:pt idx="32">
                  <c:v>8634.0542041351364</c:v>
                </c:pt>
                <c:pt idx="33">
                  <c:v>11362.76008069477</c:v>
                </c:pt>
                <c:pt idx="34">
                  <c:v>14953.72356328215</c:v>
                </c:pt>
                <c:pt idx="35">
                  <c:v>19679.324207941976</c:v>
                </c:pt>
                <c:pt idx="36">
                  <c:v>25897.918283717281</c:v>
                </c:pt>
                <c:pt idx="37">
                  <c:v>34080.929350869475</c:v>
                </c:pt>
                <c:pt idx="38">
                  <c:v>44848.439716344888</c:v>
                </c:pt>
                <c:pt idx="39">
                  <c:v>59015.924537340128</c:v>
                </c:pt>
                <c:pt idx="40">
                  <c:v>77655.572385630614</c:v>
                </c:pt>
                <c:pt idx="41">
                  <c:v>102176.66762092907</c:v>
                </c:pt>
                <c:pt idx="42">
                  <c:v>134430.82605477044</c:v>
                </c:pt>
                <c:pt idx="43">
                  <c:v>176849.53605960286</c:v>
                </c:pt>
                <c:pt idx="44">
                  <c:v>232623.51982676107</c:v>
                </c:pt>
                <c:pt idx="45">
                  <c:v>305935.93256026023</c:v>
                </c:pt>
                <c:pt idx="46">
                  <c:v>402264.34935172059</c:v>
                </c:pt>
                <c:pt idx="47">
                  <c:v>528769.72937529511</c:v>
                </c:pt>
                <c:pt idx="48">
                  <c:v>694793.75894862507</c:v>
                </c:pt>
                <c:pt idx="49">
                  <c:v>912488.42449642334</c:v>
                </c:pt>
                <c:pt idx="50">
                  <c:v>1197601.9115845023</c:v>
                </c:pt>
                <c:pt idx="51">
                  <c:v>1570440.314842598</c:v>
                </c:pt>
                <c:pt idx="52">
                  <c:v>2057010.5311417487</c:v>
                </c:pt>
                <c:pt idx="53">
                  <c:v>2690318.3165407595</c:v>
                </c:pt>
                <c:pt idx="54">
                  <c:v>3511734.4140275987</c:v>
                </c:pt>
                <c:pt idx="55">
                  <c:v>4572232.3527641911</c:v>
                </c:pt>
                <c:pt idx="56">
                  <c:v>5933118.8339042207</c:v>
                </c:pt>
                <c:pt idx="57">
                  <c:v>7665593.3628944494</c:v>
                </c:pt>
                <c:pt idx="58">
                  <c:v>9848070.7687586974</c:v>
                </c:pt>
                <c:pt idx="59">
                  <c:v>12559709.181491422</c:v>
                </c:pt>
                <c:pt idx="60">
                  <c:v>15868164.321516803</c:v>
                </c:pt>
                <c:pt idx="61">
                  <c:v>19809659.808266416</c:v>
                </c:pt>
                <c:pt idx="62">
                  <c:v>24360876.377518386</c:v>
                </c:pt>
                <c:pt idx="63">
                  <c:v>29406224.506577965</c:v>
                </c:pt>
                <c:pt idx="64">
                  <c:v>34711853.638303071</c:v>
                </c:pt>
                <c:pt idx="65">
                  <c:v>39927768.857243322</c:v>
                </c:pt>
                <c:pt idx="66">
                  <c:v>44643248.747602731</c:v>
                </c:pt>
                <c:pt idx="67">
                  <c:v>48501467.797754467</c:v>
                </c:pt>
                <c:pt idx="68">
                  <c:v>51327853.668013327</c:v>
                </c:pt>
                <c:pt idx="69">
                  <c:v>53182351.759265609</c:v>
                </c:pt>
                <c:pt idx="70">
                  <c:v>54288084.500191607</c:v>
                </c:pt>
                <c:pt idx="71">
                  <c:v>54901859.806563646</c:v>
                </c:pt>
                <c:pt idx="72">
                  <c:v>55227060.09378209</c:v>
                </c:pt>
                <c:pt idx="73">
                  <c:v>55394731.190107107</c:v>
                </c:pt>
                <c:pt idx="74">
                  <c:v>55479905.003897592</c:v>
                </c:pt>
                <c:pt idx="75">
                  <c:v>55522835.947008118</c:v>
                </c:pt>
                <c:pt idx="76">
                  <c:v>55544388.655777842</c:v>
                </c:pt>
                <c:pt idx="77">
                  <c:v>55555186.975885779</c:v>
                </c:pt>
                <c:pt idx="78">
                  <c:v>55560591.647108167</c:v>
                </c:pt>
                <c:pt idx="79">
                  <c:v>55563295.362990364</c:v>
                </c:pt>
                <c:pt idx="80">
                  <c:v>55564647.566309825</c:v>
                </c:pt>
                <c:pt idx="81">
                  <c:v>55565323.754353017</c:v>
                </c:pt>
                <c:pt idx="82">
                  <c:v>55565661.869975343</c:v>
                </c:pt>
                <c:pt idx="83">
                  <c:v>55565830.933187291</c:v>
                </c:pt>
                <c:pt idx="84">
                  <c:v>55565915.466143534</c:v>
                </c:pt>
                <c:pt idx="85">
                  <c:v>55565957.732959241</c:v>
                </c:pt>
                <c:pt idx="86">
                  <c:v>55565978.866451494</c:v>
                </c:pt>
                <c:pt idx="87">
                  <c:v>55565989.433218718</c:v>
                </c:pt>
                <c:pt idx="88">
                  <c:v>55565994.716607593</c:v>
                </c:pt>
                <c:pt idx="89">
                  <c:v>55565997.358303353</c:v>
                </c:pt>
                <c:pt idx="90">
                  <c:v>55565998.679151565</c:v>
                </c:pt>
                <c:pt idx="91">
                  <c:v>55565999.33957576</c:v>
                </c:pt>
                <c:pt idx="92">
                  <c:v>55565999.669787876</c:v>
                </c:pt>
                <c:pt idx="93">
                  <c:v>55565999.834893934</c:v>
                </c:pt>
                <c:pt idx="94">
                  <c:v>55565999.917446956</c:v>
                </c:pt>
                <c:pt idx="95">
                  <c:v>55565999.958723478</c:v>
                </c:pt>
                <c:pt idx="96">
                  <c:v>55565999.979361743</c:v>
                </c:pt>
                <c:pt idx="97">
                  <c:v>55565999.989680871</c:v>
                </c:pt>
                <c:pt idx="98">
                  <c:v>55565999.994840428</c:v>
                </c:pt>
                <c:pt idx="99">
                  <c:v>55565999.997420207</c:v>
                </c:pt>
                <c:pt idx="100">
                  <c:v>55565999.998710111</c:v>
                </c:pt>
                <c:pt idx="101">
                  <c:v>55565999.999355048</c:v>
                </c:pt>
                <c:pt idx="102">
                  <c:v>55565999.999677517</c:v>
                </c:pt>
                <c:pt idx="103">
                  <c:v>55565999.999838755</c:v>
                </c:pt>
                <c:pt idx="104">
                  <c:v>55565999.99991937</c:v>
                </c:pt>
                <c:pt idx="105">
                  <c:v>55565999.999959692</c:v>
                </c:pt>
                <c:pt idx="106">
                  <c:v>55565999.999979854</c:v>
                </c:pt>
                <c:pt idx="107">
                  <c:v>55565999.999989919</c:v>
                </c:pt>
                <c:pt idx="108">
                  <c:v>55565999.999994956</c:v>
                </c:pt>
                <c:pt idx="109">
                  <c:v>55565999.999997474</c:v>
                </c:pt>
                <c:pt idx="110">
                  <c:v>55565999.999998733</c:v>
                </c:pt>
                <c:pt idx="111">
                  <c:v>55565999.999999374</c:v>
                </c:pt>
                <c:pt idx="112">
                  <c:v>55565999.99999968</c:v>
                </c:pt>
                <c:pt idx="113">
                  <c:v>55565999.999999844</c:v>
                </c:pt>
                <c:pt idx="114">
                  <c:v>55565999.999999918</c:v>
                </c:pt>
                <c:pt idx="115">
                  <c:v>55565999.99999997</c:v>
                </c:pt>
                <c:pt idx="116">
                  <c:v>55565999.999999985</c:v>
                </c:pt>
                <c:pt idx="117">
                  <c:v>55565999.999999985</c:v>
                </c:pt>
                <c:pt idx="118">
                  <c:v>55565999.999999985</c:v>
                </c:pt>
                <c:pt idx="119">
                  <c:v>55565999.999999985</c:v>
                </c:pt>
                <c:pt idx="120">
                  <c:v>55565999.999999985</c:v>
                </c:pt>
                <c:pt idx="121">
                  <c:v>55565999.999999985</c:v>
                </c:pt>
                <c:pt idx="122">
                  <c:v>55565999.999999985</c:v>
                </c:pt>
                <c:pt idx="123">
                  <c:v>55565999.999999985</c:v>
                </c:pt>
                <c:pt idx="124">
                  <c:v>55565999.999999985</c:v>
                </c:pt>
                <c:pt idx="125">
                  <c:v>55565999.999999985</c:v>
                </c:pt>
                <c:pt idx="126">
                  <c:v>55565999.999999985</c:v>
                </c:pt>
                <c:pt idx="127">
                  <c:v>55565999.999999985</c:v>
                </c:pt>
                <c:pt idx="128">
                  <c:v>55565999.999999985</c:v>
                </c:pt>
                <c:pt idx="129">
                  <c:v>55565999.999999985</c:v>
                </c:pt>
                <c:pt idx="130">
                  <c:v>55565999.999999985</c:v>
                </c:pt>
                <c:pt idx="131">
                  <c:v>55565999.999999985</c:v>
                </c:pt>
                <c:pt idx="132">
                  <c:v>55565999.999999985</c:v>
                </c:pt>
                <c:pt idx="133">
                  <c:v>55565999.999999985</c:v>
                </c:pt>
                <c:pt idx="134">
                  <c:v>55565999.999999985</c:v>
                </c:pt>
                <c:pt idx="135">
                  <c:v>55565999.999999985</c:v>
                </c:pt>
                <c:pt idx="136">
                  <c:v>55565999.999999985</c:v>
                </c:pt>
                <c:pt idx="137">
                  <c:v>55565999.999999985</c:v>
                </c:pt>
                <c:pt idx="138">
                  <c:v>55565999.999999985</c:v>
                </c:pt>
                <c:pt idx="139">
                  <c:v>55565999.999999985</c:v>
                </c:pt>
                <c:pt idx="140">
                  <c:v>55565999.999999985</c:v>
                </c:pt>
                <c:pt idx="141">
                  <c:v>55565999.999999985</c:v>
                </c:pt>
                <c:pt idx="142">
                  <c:v>55565999.999999985</c:v>
                </c:pt>
                <c:pt idx="143">
                  <c:v>55565999.999999985</c:v>
                </c:pt>
                <c:pt idx="144">
                  <c:v>55565999.999999985</c:v>
                </c:pt>
                <c:pt idx="145">
                  <c:v>55565999.999999985</c:v>
                </c:pt>
                <c:pt idx="146">
                  <c:v>55565999.999999985</c:v>
                </c:pt>
                <c:pt idx="147">
                  <c:v>55565999.999999985</c:v>
                </c:pt>
                <c:pt idx="148">
                  <c:v>55565999.999999985</c:v>
                </c:pt>
                <c:pt idx="149">
                  <c:v>55565999.999999985</c:v>
                </c:pt>
                <c:pt idx="150">
                  <c:v>55565999.999999985</c:v>
                </c:pt>
                <c:pt idx="151">
                  <c:v>55565999.999999985</c:v>
                </c:pt>
                <c:pt idx="152">
                  <c:v>55565999.999999985</c:v>
                </c:pt>
                <c:pt idx="153">
                  <c:v>55565999.999999985</c:v>
                </c:pt>
                <c:pt idx="154">
                  <c:v>55565999.999999985</c:v>
                </c:pt>
                <c:pt idx="155">
                  <c:v>55565999.999999985</c:v>
                </c:pt>
                <c:pt idx="156">
                  <c:v>55565999.999999985</c:v>
                </c:pt>
                <c:pt idx="157">
                  <c:v>55565999.999999985</c:v>
                </c:pt>
                <c:pt idx="158">
                  <c:v>55565999.999999985</c:v>
                </c:pt>
                <c:pt idx="159">
                  <c:v>55565999.999999985</c:v>
                </c:pt>
                <c:pt idx="160">
                  <c:v>55565999.999999985</c:v>
                </c:pt>
                <c:pt idx="161">
                  <c:v>55565999.999999985</c:v>
                </c:pt>
                <c:pt idx="162">
                  <c:v>55565999.999999985</c:v>
                </c:pt>
                <c:pt idx="163">
                  <c:v>55565999.999999985</c:v>
                </c:pt>
                <c:pt idx="164">
                  <c:v>55565999.999999985</c:v>
                </c:pt>
                <c:pt idx="165">
                  <c:v>55565999.999999985</c:v>
                </c:pt>
                <c:pt idx="166">
                  <c:v>55565999.999999985</c:v>
                </c:pt>
                <c:pt idx="167">
                  <c:v>55565999.999999985</c:v>
                </c:pt>
                <c:pt idx="168">
                  <c:v>55565999.999999985</c:v>
                </c:pt>
                <c:pt idx="169">
                  <c:v>55565999.999999985</c:v>
                </c:pt>
                <c:pt idx="170">
                  <c:v>55565999.999999985</c:v>
                </c:pt>
                <c:pt idx="171">
                  <c:v>55565999.999999985</c:v>
                </c:pt>
                <c:pt idx="172">
                  <c:v>55565999.999999985</c:v>
                </c:pt>
                <c:pt idx="173">
                  <c:v>55565999.999999985</c:v>
                </c:pt>
                <c:pt idx="174">
                  <c:v>55565999.999999985</c:v>
                </c:pt>
                <c:pt idx="175">
                  <c:v>55565999.999999985</c:v>
                </c:pt>
                <c:pt idx="176">
                  <c:v>55565999.999999985</c:v>
                </c:pt>
                <c:pt idx="177">
                  <c:v>55565999.999999985</c:v>
                </c:pt>
                <c:pt idx="178">
                  <c:v>55565999.999999985</c:v>
                </c:pt>
                <c:pt idx="179">
                  <c:v>55565999.999999985</c:v>
                </c:pt>
                <c:pt idx="180">
                  <c:v>55565999.999999985</c:v>
                </c:pt>
                <c:pt idx="181">
                  <c:v>55565999.999999985</c:v>
                </c:pt>
                <c:pt idx="182">
                  <c:v>55565999.999999985</c:v>
                </c:pt>
                <c:pt idx="183">
                  <c:v>55565999.999999985</c:v>
                </c:pt>
                <c:pt idx="184">
                  <c:v>55565999.999999985</c:v>
                </c:pt>
                <c:pt idx="185">
                  <c:v>55565999.999999985</c:v>
                </c:pt>
                <c:pt idx="186">
                  <c:v>55565999.999999985</c:v>
                </c:pt>
                <c:pt idx="187">
                  <c:v>55565999.999999985</c:v>
                </c:pt>
                <c:pt idx="188">
                  <c:v>55565999.999999985</c:v>
                </c:pt>
                <c:pt idx="189">
                  <c:v>55565999.999999985</c:v>
                </c:pt>
                <c:pt idx="190">
                  <c:v>55565999.999999985</c:v>
                </c:pt>
                <c:pt idx="191">
                  <c:v>55565999.999999985</c:v>
                </c:pt>
                <c:pt idx="192">
                  <c:v>55565999.999999985</c:v>
                </c:pt>
                <c:pt idx="193">
                  <c:v>55565999.999999985</c:v>
                </c:pt>
                <c:pt idx="194">
                  <c:v>55565999.999999985</c:v>
                </c:pt>
                <c:pt idx="195">
                  <c:v>55565999.999999985</c:v>
                </c:pt>
                <c:pt idx="196">
                  <c:v>55565999.999999985</c:v>
                </c:pt>
                <c:pt idx="197">
                  <c:v>55565999.999999985</c:v>
                </c:pt>
                <c:pt idx="198">
                  <c:v>55565999.999999985</c:v>
                </c:pt>
                <c:pt idx="199">
                  <c:v>55565999.999999985</c:v>
                </c:pt>
                <c:pt idx="200">
                  <c:v>55565999.999999985</c:v>
                </c:pt>
                <c:pt idx="201">
                  <c:v>55565999.999999985</c:v>
                </c:pt>
                <c:pt idx="202">
                  <c:v>55565999.999999985</c:v>
                </c:pt>
                <c:pt idx="203">
                  <c:v>55565999.999999985</c:v>
                </c:pt>
                <c:pt idx="204">
                  <c:v>55565999.999999985</c:v>
                </c:pt>
                <c:pt idx="205">
                  <c:v>55565999.999999985</c:v>
                </c:pt>
                <c:pt idx="206">
                  <c:v>55565999.999999985</c:v>
                </c:pt>
                <c:pt idx="207">
                  <c:v>55565999.999999985</c:v>
                </c:pt>
                <c:pt idx="208">
                  <c:v>55565999.999999985</c:v>
                </c:pt>
                <c:pt idx="209">
                  <c:v>55565999.999999985</c:v>
                </c:pt>
                <c:pt idx="210">
                  <c:v>55565999.999999985</c:v>
                </c:pt>
                <c:pt idx="211">
                  <c:v>55565999.999999985</c:v>
                </c:pt>
                <c:pt idx="212">
                  <c:v>55565999.999999985</c:v>
                </c:pt>
                <c:pt idx="213">
                  <c:v>55565999.999999985</c:v>
                </c:pt>
                <c:pt idx="214">
                  <c:v>55565999.999999985</c:v>
                </c:pt>
                <c:pt idx="215">
                  <c:v>55565999.999999985</c:v>
                </c:pt>
                <c:pt idx="216">
                  <c:v>55565999.999999985</c:v>
                </c:pt>
                <c:pt idx="217">
                  <c:v>55565999.999999985</c:v>
                </c:pt>
                <c:pt idx="218">
                  <c:v>55565999.999999985</c:v>
                </c:pt>
                <c:pt idx="219">
                  <c:v>55565999.999999985</c:v>
                </c:pt>
                <c:pt idx="220">
                  <c:v>55565999.999999985</c:v>
                </c:pt>
                <c:pt idx="221">
                  <c:v>55565999.999999985</c:v>
                </c:pt>
                <c:pt idx="222">
                  <c:v>55565999.999999985</c:v>
                </c:pt>
                <c:pt idx="223">
                  <c:v>55565999.999999985</c:v>
                </c:pt>
                <c:pt idx="224">
                  <c:v>55565999.999999985</c:v>
                </c:pt>
                <c:pt idx="225">
                  <c:v>55565999.999999985</c:v>
                </c:pt>
                <c:pt idx="226">
                  <c:v>55565999.999999985</c:v>
                </c:pt>
                <c:pt idx="227">
                  <c:v>55565999.999999985</c:v>
                </c:pt>
                <c:pt idx="228">
                  <c:v>55565999.999999985</c:v>
                </c:pt>
                <c:pt idx="229">
                  <c:v>55565999.999999985</c:v>
                </c:pt>
                <c:pt idx="230">
                  <c:v>55565999.999999985</c:v>
                </c:pt>
                <c:pt idx="231">
                  <c:v>55565999.999999985</c:v>
                </c:pt>
                <c:pt idx="232">
                  <c:v>55565999.999999985</c:v>
                </c:pt>
                <c:pt idx="233">
                  <c:v>55565999.999999985</c:v>
                </c:pt>
                <c:pt idx="234">
                  <c:v>55565999.999999985</c:v>
                </c:pt>
                <c:pt idx="235">
                  <c:v>55565999.999999985</c:v>
                </c:pt>
                <c:pt idx="236">
                  <c:v>55565999.999999985</c:v>
                </c:pt>
                <c:pt idx="237">
                  <c:v>55565999.999999985</c:v>
                </c:pt>
                <c:pt idx="238">
                  <c:v>55565999.999999985</c:v>
                </c:pt>
                <c:pt idx="239">
                  <c:v>55565999.999999985</c:v>
                </c:pt>
                <c:pt idx="240">
                  <c:v>55565999.999999985</c:v>
                </c:pt>
                <c:pt idx="241">
                  <c:v>55565999.999999985</c:v>
                </c:pt>
                <c:pt idx="242">
                  <c:v>55565999.999999985</c:v>
                </c:pt>
                <c:pt idx="243">
                  <c:v>55565999.999999985</c:v>
                </c:pt>
                <c:pt idx="244">
                  <c:v>55565999.999999985</c:v>
                </c:pt>
                <c:pt idx="245">
                  <c:v>55565999.999999985</c:v>
                </c:pt>
                <c:pt idx="246">
                  <c:v>55565999.999999985</c:v>
                </c:pt>
                <c:pt idx="247">
                  <c:v>55565999.999999985</c:v>
                </c:pt>
                <c:pt idx="248">
                  <c:v>55565999.999999985</c:v>
                </c:pt>
                <c:pt idx="249">
                  <c:v>55565999.999999985</c:v>
                </c:pt>
                <c:pt idx="250">
                  <c:v>55565999.999999985</c:v>
                </c:pt>
                <c:pt idx="251">
                  <c:v>55565999.999999985</c:v>
                </c:pt>
                <c:pt idx="252">
                  <c:v>55565999.999999985</c:v>
                </c:pt>
                <c:pt idx="253">
                  <c:v>55565999.999999985</c:v>
                </c:pt>
                <c:pt idx="254">
                  <c:v>55565999.999999985</c:v>
                </c:pt>
                <c:pt idx="255">
                  <c:v>55565999.999999985</c:v>
                </c:pt>
                <c:pt idx="256">
                  <c:v>55565999.999999985</c:v>
                </c:pt>
                <c:pt idx="257">
                  <c:v>55565999.999999985</c:v>
                </c:pt>
                <c:pt idx="258">
                  <c:v>55565999.999999985</c:v>
                </c:pt>
                <c:pt idx="259">
                  <c:v>55565999.999999985</c:v>
                </c:pt>
                <c:pt idx="260">
                  <c:v>55565999.999999985</c:v>
                </c:pt>
                <c:pt idx="261">
                  <c:v>55565999.999999985</c:v>
                </c:pt>
                <c:pt idx="262">
                  <c:v>55565999.999999985</c:v>
                </c:pt>
                <c:pt idx="263">
                  <c:v>55565999.999999985</c:v>
                </c:pt>
                <c:pt idx="264">
                  <c:v>55565999.999999985</c:v>
                </c:pt>
                <c:pt idx="265">
                  <c:v>55565999.999999985</c:v>
                </c:pt>
                <c:pt idx="266">
                  <c:v>55565999.999999985</c:v>
                </c:pt>
                <c:pt idx="267">
                  <c:v>55565999.999999985</c:v>
                </c:pt>
                <c:pt idx="268">
                  <c:v>55565999.999999985</c:v>
                </c:pt>
                <c:pt idx="269">
                  <c:v>55565999.999999985</c:v>
                </c:pt>
                <c:pt idx="270">
                  <c:v>55565999.999999985</c:v>
                </c:pt>
                <c:pt idx="271">
                  <c:v>55565999.999999985</c:v>
                </c:pt>
                <c:pt idx="272">
                  <c:v>55565999.999999985</c:v>
                </c:pt>
                <c:pt idx="273">
                  <c:v>55565999.999999985</c:v>
                </c:pt>
                <c:pt idx="274">
                  <c:v>55565999.999999985</c:v>
                </c:pt>
                <c:pt idx="275">
                  <c:v>55565999.999999985</c:v>
                </c:pt>
                <c:pt idx="276">
                  <c:v>55565999.999999985</c:v>
                </c:pt>
                <c:pt idx="277">
                  <c:v>55565999.999999985</c:v>
                </c:pt>
                <c:pt idx="278">
                  <c:v>55565999.999999985</c:v>
                </c:pt>
                <c:pt idx="279">
                  <c:v>55565999.999999985</c:v>
                </c:pt>
                <c:pt idx="280">
                  <c:v>55565999.999999985</c:v>
                </c:pt>
                <c:pt idx="281">
                  <c:v>55565999.999999985</c:v>
                </c:pt>
                <c:pt idx="282">
                  <c:v>55565999.999999985</c:v>
                </c:pt>
                <c:pt idx="283">
                  <c:v>55565999.999999985</c:v>
                </c:pt>
                <c:pt idx="284">
                  <c:v>55565999.999999985</c:v>
                </c:pt>
                <c:pt idx="285">
                  <c:v>55565999.999999985</c:v>
                </c:pt>
                <c:pt idx="286">
                  <c:v>55565999.999999985</c:v>
                </c:pt>
                <c:pt idx="287">
                  <c:v>55565999.999999985</c:v>
                </c:pt>
                <c:pt idx="288">
                  <c:v>55565999.999999985</c:v>
                </c:pt>
                <c:pt idx="289">
                  <c:v>55565999.999999985</c:v>
                </c:pt>
                <c:pt idx="290">
                  <c:v>55565999.999999985</c:v>
                </c:pt>
                <c:pt idx="291">
                  <c:v>55565999.999999985</c:v>
                </c:pt>
                <c:pt idx="292">
                  <c:v>55565999.999999985</c:v>
                </c:pt>
                <c:pt idx="293">
                  <c:v>55565999.999999985</c:v>
                </c:pt>
                <c:pt idx="294">
                  <c:v>55565999.999999985</c:v>
                </c:pt>
                <c:pt idx="295">
                  <c:v>55565999.999999985</c:v>
                </c:pt>
                <c:pt idx="296">
                  <c:v>55565999.999999985</c:v>
                </c:pt>
                <c:pt idx="297">
                  <c:v>55565999.999999985</c:v>
                </c:pt>
                <c:pt idx="298">
                  <c:v>55565999.999999985</c:v>
                </c:pt>
                <c:pt idx="299">
                  <c:v>55565999.999999985</c:v>
                </c:pt>
                <c:pt idx="300">
                  <c:v>55565999.999999985</c:v>
                </c:pt>
                <c:pt idx="301">
                  <c:v>55565999.999999985</c:v>
                </c:pt>
                <c:pt idx="302">
                  <c:v>55565999.999999985</c:v>
                </c:pt>
                <c:pt idx="303">
                  <c:v>55565999.999999985</c:v>
                </c:pt>
                <c:pt idx="304">
                  <c:v>55565999.999999985</c:v>
                </c:pt>
                <c:pt idx="305">
                  <c:v>55565999.999999985</c:v>
                </c:pt>
                <c:pt idx="306">
                  <c:v>55565999.999999985</c:v>
                </c:pt>
                <c:pt idx="307">
                  <c:v>55565999.999999985</c:v>
                </c:pt>
                <c:pt idx="308">
                  <c:v>55565999.999999985</c:v>
                </c:pt>
                <c:pt idx="309">
                  <c:v>55565999.999999985</c:v>
                </c:pt>
                <c:pt idx="310">
                  <c:v>55565999.999999985</c:v>
                </c:pt>
                <c:pt idx="311">
                  <c:v>55565999.999999985</c:v>
                </c:pt>
                <c:pt idx="312">
                  <c:v>55565999.999999985</c:v>
                </c:pt>
                <c:pt idx="313">
                  <c:v>55565999.999999985</c:v>
                </c:pt>
                <c:pt idx="314">
                  <c:v>55565999.999999985</c:v>
                </c:pt>
                <c:pt idx="315">
                  <c:v>55565999.999999985</c:v>
                </c:pt>
                <c:pt idx="316">
                  <c:v>55565999.999999985</c:v>
                </c:pt>
                <c:pt idx="317">
                  <c:v>55565999.999999985</c:v>
                </c:pt>
                <c:pt idx="318">
                  <c:v>55565999.999999985</c:v>
                </c:pt>
                <c:pt idx="319">
                  <c:v>55565999.999999985</c:v>
                </c:pt>
                <c:pt idx="320">
                  <c:v>55565999.999999985</c:v>
                </c:pt>
                <c:pt idx="321">
                  <c:v>55565999.999999985</c:v>
                </c:pt>
                <c:pt idx="322">
                  <c:v>55565999.999999985</c:v>
                </c:pt>
                <c:pt idx="323">
                  <c:v>55565999.999999985</c:v>
                </c:pt>
                <c:pt idx="324">
                  <c:v>55565999.999999985</c:v>
                </c:pt>
                <c:pt idx="325">
                  <c:v>55565999.999999985</c:v>
                </c:pt>
                <c:pt idx="326">
                  <c:v>55565999.999999985</c:v>
                </c:pt>
                <c:pt idx="327">
                  <c:v>55565999.999999985</c:v>
                </c:pt>
                <c:pt idx="328">
                  <c:v>55565999.999999985</c:v>
                </c:pt>
                <c:pt idx="329">
                  <c:v>55565999.999999985</c:v>
                </c:pt>
                <c:pt idx="330">
                  <c:v>55565999.999999985</c:v>
                </c:pt>
                <c:pt idx="331">
                  <c:v>55565999.999999985</c:v>
                </c:pt>
                <c:pt idx="332">
                  <c:v>55565999.999999985</c:v>
                </c:pt>
                <c:pt idx="333">
                  <c:v>55565999.999999985</c:v>
                </c:pt>
                <c:pt idx="334">
                  <c:v>55565999.999999985</c:v>
                </c:pt>
                <c:pt idx="335">
                  <c:v>55565999.999999985</c:v>
                </c:pt>
                <c:pt idx="336">
                  <c:v>55565999.999999985</c:v>
                </c:pt>
                <c:pt idx="337">
                  <c:v>55565999.999999985</c:v>
                </c:pt>
                <c:pt idx="338">
                  <c:v>55565999.999999985</c:v>
                </c:pt>
                <c:pt idx="339">
                  <c:v>55565999.999999985</c:v>
                </c:pt>
                <c:pt idx="340">
                  <c:v>55565999.999999985</c:v>
                </c:pt>
                <c:pt idx="341">
                  <c:v>55565999.999999985</c:v>
                </c:pt>
                <c:pt idx="342">
                  <c:v>55565999.999999985</c:v>
                </c:pt>
                <c:pt idx="343">
                  <c:v>55565999.999999985</c:v>
                </c:pt>
                <c:pt idx="344">
                  <c:v>55565999.999999985</c:v>
                </c:pt>
                <c:pt idx="345">
                  <c:v>55565999.999999985</c:v>
                </c:pt>
                <c:pt idx="346">
                  <c:v>55565999.999999985</c:v>
                </c:pt>
                <c:pt idx="347">
                  <c:v>55565999.999999985</c:v>
                </c:pt>
                <c:pt idx="348">
                  <c:v>55565999.999999985</c:v>
                </c:pt>
                <c:pt idx="349">
                  <c:v>55565999.999999985</c:v>
                </c:pt>
                <c:pt idx="350">
                  <c:v>55565999.999999985</c:v>
                </c:pt>
                <c:pt idx="351">
                  <c:v>55565999.999999985</c:v>
                </c:pt>
                <c:pt idx="352">
                  <c:v>55565999.999999985</c:v>
                </c:pt>
                <c:pt idx="353">
                  <c:v>55565999.999999985</c:v>
                </c:pt>
                <c:pt idx="354">
                  <c:v>55565999.999999985</c:v>
                </c:pt>
                <c:pt idx="355">
                  <c:v>55565999.999999985</c:v>
                </c:pt>
                <c:pt idx="356">
                  <c:v>55565999.999999985</c:v>
                </c:pt>
                <c:pt idx="357">
                  <c:v>55565999.999999985</c:v>
                </c:pt>
                <c:pt idx="358">
                  <c:v>55565999.999999985</c:v>
                </c:pt>
                <c:pt idx="359">
                  <c:v>55565999.999999985</c:v>
                </c:pt>
                <c:pt idx="360">
                  <c:v>55565999.999999985</c:v>
                </c:pt>
                <c:pt idx="361">
                  <c:v>55565999.999999985</c:v>
                </c:pt>
                <c:pt idx="362">
                  <c:v>55565999.999999985</c:v>
                </c:pt>
                <c:pt idx="363">
                  <c:v>55565999.999999985</c:v>
                </c:pt>
                <c:pt idx="364">
                  <c:v>55565999.999999985</c:v>
                </c:pt>
                <c:pt idx="365">
                  <c:v>55565999.999999985</c:v>
                </c:pt>
                <c:pt idx="366">
                  <c:v>55565999.999999985</c:v>
                </c:pt>
                <c:pt idx="367">
                  <c:v>55565999.999999985</c:v>
                </c:pt>
                <c:pt idx="368">
                  <c:v>55565999.999999985</c:v>
                </c:pt>
                <c:pt idx="369">
                  <c:v>55565999.999999985</c:v>
                </c:pt>
                <c:pt idx="370">
                  <c:v>55565999.999999985</c:v>
                </c:pt>
                <c:pt idx="371">
                  <c:v>55565999.999999985</c:v>
                </c:pt>
                <c:pt idx="372">
                  <c:v>55565999.999999985</c:v>
                </c:pt>
                <c:pt idx="373">
                  <c:v>55565999.999999985</c:v>
                </c:pt>
                <c:pt idx="374">
                  <c:v>55565999.999999985</c:v>
                </c:pt>
                <c:pt idx="375">
                  <c:v>55565999.999999985</c:v>
                </c:pt>
                <c:pt idx="376">
                  <c:v>55565999.999999985</c:v>
                </c:pt>
                <c:pt idx="377">
                  <c:v>55565999.999999985</c:v>
                </c:pt>
                <c:pt idx="378">
                  <c:v>55565999.999999985</c:v>
                </c:pt>
                <c:pt idx="379">
                  <c:v>55565999.999999985</c:v>
                </c:pt>
                <c:pt idx="380">
                  <c:v>55565999.999999985</c:v>
                </c:pt>
                <c:pt idx="381">
                  <c:v>55565999.999999985</c:v>
                </c:pt>
                <c:pt idx="382">
                  <c:v>55565999.999999985</c:v>
                </c:pt>
                <c:pt idx="383">
                  <c:v>55565999.999999985</c:v>
                </c:pt>
                <c:pt idx="384">
                  <c:v>55565999.999999985</c:v>
                </c:pt>
                <c:pt idx="385">
                  <c:v>55565999.999999985</c:v>
                </c:pt>
                <c:pt idx="386">
                  <c:v>55565999.999999985</c:v>
                </c:pt>
                <c:pt idx="387">
                  <c:v>55565999.999999985</c:v>
                </c:pt>
                <c:pt idx="388">
                  <c:v>55565999.999999985</c:v>
                </c:pt>
                <c:pt idx="389">
                  <c:v>55565999.999999985</c:v>
                </c:pt>
                <c:pt idx="390">
                  <c:v>55565999.999999985</c:v>
                </c:pt>
                <c:pt idx="391">
                  <c:v>55565999.999999985</c:v>
                </c:pt>
                <c:pt idx="392">
                  <c:v>55565999.999999985</c:v>
                </c:pt>
                <c:pt idx="393">
                  <c:v>55565999.999999985</c:v>
                </c:pt>
                <c:pt idx="394">
                  <c:v>55565999.999999985</c:v>
                </c:pt>
                <c:pt idx="395">
                  <c:v>55565999.999999985</c:v>
                </c:pt>
                <c:pt idx="396">
                  <c:v>55565999.999999985</c:v>
                </c:pt>
                <c:pt idx="397">
                  <c:v>55565999.999999985</c:v>
                </c:pt>
                <c:pt idx="398">
                  <c:v>55565999.999999985</c:v>
                </c:pt>
                <c:pt idx="399">
                  <c:v>55565999.999999985</c:v>
                </c:pt>
                <c:pt idx="400">
                  <c:v>55565999.999999985</c:v>
                </c:pt>
                <c:pt idx="401">
                  <c:v>55565999.999999985</c:v>
                </c:pt>
                <c:pt idx="402">
                  <c:v>55565999.999999985</c:v>
                </c:pt>
                <c:pt idx="403">
                  <c:v>55565999.999999985</c:v>
                </c:pt>
                <c:pt idx="404">
                  <c:v>55565999.999999985</c:v>
                </c:pt>
                <c:pt idx="405">
                  <c:v>55565999.999999985</c:v>
                </c:pt>
                <c:pt idx="406">
                  <c:v>55565999.999999985</c:v>
                </c:pt>
                <c:pt idx="407">
                  <c:v>55565999.999999985</c:v>
                </c:pt>
                <c:pt idx="408">
                  <c:v>55565999.999999985</c:v>
                </c:pt>
                <c:pt idx="409">
                  <c:v>55565999.999999985</c:v>
                </c:pt>
                <c:pt idx="410">
                  <c:v>55565999.999999985</c:v>
                </c:pt>
                <c:pt idx="411">
                  <c:v>55565999.999999985</c:v>
                </c:pt>
                <c:pt idx="412">
                  <c:v>55565999.999999985</c:v>
                </c:pt>
                <c:pt idx="413">
                  <c:v>55565999.999999985</c:v>
                </c:pt>
                <c:pt idx="414">
                  <c:v>55565999.999999985</c:v>
                </c:pt>
                <c:pt idx="415">
                  <c:v>55565999.999999985</c:v>
                </c:pt>
                <c:pt idx="416">
                  <c:v>55565999.999999985</c:v>
                </c:pt>
                <c:pt idx="417">
                  <c:v>55565999.999999985</c:v>
                </c:pt>
                <c:pt idx="418">
                  <c:v>55565999.999999985</c:v>
                </c:pt>
                <c:pt idx="419">
                  <c:v>55565999.999999985</c:v>
                </c:pt>
                <c:pt idx="420">
                  <c:v>55565999.999999985</c:v>
                </c:pt>
                <c:pt idx="421">
                  <c:v>55565999.999999985</c:v>
                </c:pt>
                <c:pt idx="422">
                  <c:v>55565999.999999985</c:v>
                </c:pt>
                <c:pt idx="423">
                  <c:v>55565999.999999985</c:v>
                </c:pt>
                <c:pt idx="424">
                  <c:v>55565999.999999985</c:v>
                </c:pt>
                <c:pt idx="425">
                  <c:v>55565999.999999985</c:v>
                </c:pt>
                <c:pt idx="426">
                  <c:v>55565999.999999985</c:v>
                </c:pt>
                <c:pt idx="427">
                  <c:v>55565999.999999985</c:v>
                </c:pt>
                <c:pt idx="428">
                  <c:v>55565999.999999985</c:v>
                </c:pt>
                <c:pt idx="429">
                  <c:v>55565999.999999985</c:v>
                </c:pt>
                <c:pt idx="430">
                  <c:v>55565999.999999985</c:v>
                </c:pt>
                <c:pt idx="431">
                  <c:v>55565999.999999985</c:v>
                </c:pt>
                <c:pt idx="432">
                  <c:v>55565999.999999985</c:v>
                </c:pt>
                <c:pt idx="433">
                  <c:v>55565999.999999985</c:v>
                </c:pt>
                <c:pt idx="434">
                  <c:v>55565999.999999985</c:v>
                </c:pt>
                <c:pt idx="435">
                  <c:v>55565999.999999985</c:v>
                </c:pt>
                <c:pt idx="436">
                  <c:v>55565999.999999985</c:v>
                </c:pt>
                <c:pt idx="437">
                  <c:v>55565999.999999985</c:v>
                </c:pt>
                <c:pt idx="438">
                  <c:v>55565999.999999985</c:v>
                </c:pt>
                <c:pt idx="439">
                  <c:v>55565999.999999985</c:v>
                </c:pt>
                <c:pt idx="440">
                  <c:v>55565999.999999985</c:v>
                </c:pt>
                <c:pt idx="441">
                  <c:v>55565999.999999985</c:v>
                </c:pt>
                <c:pt idx="442">
                  <c:v>55565999.999999985</c:v>
                </c:pt>
                <c:pt idx="443">
                  <c:v>55565999.999999985</c:v>
                </c:pt>
                <c:pt idx="444">
                  <c:v>55565999.999999985</c:v>
                </c:pt>
                <c:pt idx="445">
                  <c:v>55565999.999999985</c:v>
                </c:pt>
                <c:pt idx="446">
                  <c:v>55565999.999999985</c:v>
                </c:pt>
                <c:pt idx="447">
                  <c:v>55565999.999999985</c:v>
                </c:pt>
                <c:pt idx="448">
                  <c:v>55565999.999999985</c:v>
                </c:pt>
                <c:pt idx="449">
                  <c:v>55565999.999999985</c:v>
                </c:pt>
                <c:pt idx="450">
                  <c:v>55565999.999999985</c:v>
                </c:pt>
                <c:pt idx="451">
                  <c:v>55565999.999999985</c:v>
                </c:pt>
                <c:pt idx="452">
                  <c:v>55565999.999999985</c:v>
                </c:pt>
                <c:pt idx="453">
                  <c:v>55565999.999999985</c:v>
                </c:pt>
                <c:pt idx="454">
                  <c:v>55565999.999999985</c:v>
                </c:pt>
                <c:pt idx="455">
                  <c:v>55565999.999999985</c:v>
                </c:pt>
                <c:pt idx="456">
                  <c:v>55565999.999999985</c:v>
                </c:pt>
                <c:pt idx="457">
                  <c:v>55565999.999999985</c:v>
                </c:pt>
                <c:pt idx="458">
                  <c:v>55565999.999999985</c:v>
                </c:pt>
                <c:pt idx="459">
                  <c:v>55565999.999999985</c:v>
                </c:pt>
                <c:pt idx="460">
                  <c:v>55565999.999999985</c:v>
                </c:pt>
                <c:pt idx="461">
                  <c:v>55565999.999999985</c:v>
                </c:pt>
                <c:pt idx="462">
                  <c:v>55565999.999999985</c:v>
                </c:pt>
                <c:pt idx="463">
                  <c:v>55565999.999999985</c:v>
                </c:pt>
                <c:pt idx="464">
                  <c:v>55565999.999999985</c:v>
                </c:pt>
                <c:pt idx="465">
                  <c:v>55565999.999999985</c:v>
                </c:pt>
                <c:pt idx="466">
                  <c:v>55565999.999999985</c:v>
                </c:pt>
                <c:pt idx="467">
                  <c:v>55565999.999999985</c:v>
                </c:pt>
                <c:pt idx="468">
                  <c:v>55565999.999999985</c:v>
                </c:pt>
                <c:pt idx="469">
                  <c:v>55565999.999999985</c:v>
                </c:pt>
                <c:pt idx="470">
                  <c:v>55565999.999999985</c:v>
                </c:pt>
                <c:pt idx="471">
                  <c:v>55565999.999999985</c:v>
                </c:pt>
                <c:pt idx="472">
                  <c:v>55565999.999999985</c:v>
                </c:pt>
                <c:pt idx="473">
                  <c:v>55565999.999999985</c:v>
                </c:pt>
                <c:pt idx="474">
                  <c:v>55565999.999999985</c:v>
                </c:pt>
                <c:pt idx="475">
                  <c:v>55565999.999999985</c:v>
                </c:pt>
                <c:pt idx="476">
                  <c:v>55565999.999999985</c:v>
                </c:pt>
                <c:pt idx="477">
                  <c:v>55565999.999999985</c:v>
                </c:pt>
                <c:pt idx="478">
                  <c:v>55565999.999999985</c:v>
                </c:pt>
                <c:pt idx="479">
                  <c:v>55565999.999999985</c:v>
                </c:pt>
                <c:pt idx="480">
                  <c:v>55565999.999999985</c:v>
                </c:pt>
                <c:pt idx="481">
                  <c:v>55565999.999999985</c:v>
                </c:pt>
                <c:pt idx="482">
                  <c:v>55565999.999999985</c:v>
                </c:pt>
                <c:pt idx="483">
                  <c:v>55565999.999999985</c:v>
                </c:pt>
                <c:pt idx="484">
                  <c:v>55565999.999999985</c:v>
                </c:pt>
                <c:pt idx="485">
                  <c:v>55565999.999999985</c:v>
                </c:pt>
                <c:pt idx="486">
                  <c:v>55565999.999999985</c:v>
                </c:pt>
                <c:pt idx="487">
                  <c:v>55565999.999999985</c:v>
                </c:pt>
                <c:pt idx="488">
                  <c:v>55565999.999999985</c:v>
                </c:pt>
                <c:pt idx="489">
                  <c:v>55565999.999999985</c:v>
                </c:pt>
                <c:pt idx="490">
                  <c:v>55565999.999999985</c:v>
                </c:pt>
                <c:pt idx="491">
                  <c:v>55565999.999999985</c:v>
                </c:pt>
                <c:pt idx="492">
                  <c:v>55565999.999999985</c:v>
                </c:pt>
                <c:pt idx="493">
                  <c:v>55565999.999999985</c:v>
                </c:pt>
                <c:pt idx="494">
                  <c:v>55565999.999999985</c:v>
                </c:pt>
                <c:pt idx="495">
                  <c:v>55565999.999999985</c:v>
                </c:pt>
                <c:pt idx="496">
                  <c:v>55565999.999999985</c:v>
                </c:pt>
                <c:pt idx="497">
                  <c:v>55565999.999999985</c:v>
                </c:pt>
                <c:pt idx="498">
                  <c:v>55565999.999999985</c:v>
                </c:pt>
                <c:pt idx="499">
                  <c:v>55565999.999999985</c:v>
                </c:pt>
                <c:pt idx="500">
                  <c:v>55565999.999999985</c:v>
                </c:pt>
                <c:pt idx="501">
                  <c:v>55565999.999999985</c:v>
                </c:pt>
                <c:pt idx="502">
                  <c:v>55565999.999999985</c:v>
                </c:pt>
                <c:pt idx="503">
                  <c:v>55565999.999999985</c:v>
                </c:pt>
                <c:pt idx="504">
                  <c:v>55565999.999999985</c:v>
                </c:pt>
                <c:pt idx="505">
                  <c:v>55565999.999999985</c:v>
                </c:pt>
                <c:pt idx="506">
                  <c:v>55565999.999999985</c:v>
                </c:pt>
                <c:pt idx="507">
                  <c:v>55565999.999999985</c:v>
                </c:pt>
                <c:pt idx="508">
                  <c:v>55565999.999999985</c:v>
                </c:pt>
                <c:pt idx="509">
                  <c:v>55565999.999999985</c:v>
                </c:pt>
                <c:pt idx="510">
                  <c:v>55565999.999999985</c:v>
                </c:pt>
                <c:pt idx="511">
                  <c:v>55565999.999999985</c:v>
                </c:pt>
                <c:pt idx="512">
                  <c:v>55565999.999999985</c:v>
                </c:pt>
                <c:pt idx="513">
                  <c:v>55565999.999999985</c:v>
                </c:pt>
                <c:pt idx="514">
                  <c:v>55565999.999999985</c:v>
                </c:pt>
                <c:pt idx="515">
                  <c:v>55565999.999999985</c:v>
                </c:pt>
                <c:pt idx="516">
                  <c:v>55565999.999999985</c:v>
                </c:pt>
                <c:pt idx="517">
                  <c:v>55565999.999999985</c:v>
                </c:pt>
                <c:pt idx="518">
                  <c:v>55565999.999999985</c:v>
                </c:pt>
                <c:pt idx="519">
                  <c:v>55565999.999999985</c:v>
                </c:pt>
                <c:pt idx="520">
                  <c:v>55565999.999999985</c:v>
                </c:pt>
                <c:pt idx="521">
                  <c:v>55565999.999999985</c:v>
                </c:pt>
                <c:pt idx="522">
                  <c:v>55565999.999999985</c:v>
                </c:pt>
                <c:pt idx="523">
                  <c:v>55565999.999999985</c:v>
                </c:pt>
                <c:pt idx="524">
                  <c:v>55565999.999999985</c:v>
                </c:pt>
                <c:pt idx="525">
                  <c:v>55565999.999999985</c:v>
                </c:pt>
                <c:pt idx="526">
                  <c:v>55565999.999999985</c:v>
                </c:pt>
                <c:pt idx="527">
                  <c:v>55565999.999999985</c:v>
                </c:pt>
                <c:pt idx="528">
                  <c:v>55565999.999999985</c:v>
                </c:pt>
                <c:pt idx="529">
                  <c:v>55565999.999999985</c:v>
                </c:pt>
                <c:pt idx="530">
                  <c:v>55565999.999999985</c:v>
                </c:pt>
                <c:pt idx="531">
                  <c:v>55565999.999999985</c:v>
                </c:pt>
                <c:pt idx="532">
                  <c:v>55565999.999999985</c:v>
                </c:pt>
                <c:pt idx="533">
                  <c:v>55565999.999999985</c:v>
                </c:pt>
                <c:pt idx="534">
                  <c:v>55565999.999999985</c:v>
                </c:pt>
                <c:pt idx="535">
                  <c:v>55565999.999999985</c:v>
                </c:pt>
                <c:pt idx="536">
                  <c:v>55565999.999999985</c:v>
                </c:pt>
                <c:pt idx="537">
                  <c:v>55565999.999999985</c:v>
                </c:pt>
                <c:pt idx="538">
                  <c:v>55565999.999999985</c:v>
                </c:pt>
                <c:pt idx="539">
                  <c:v>55565999.999999985</c:v>
                </c:pt>
                <c:pt idx="540">
                  <c:v>55565999.999999985</c:v>
                </c:pt>
                <c:pt idx="541">
                  <c:v>55565999.999999985</c:v>
                </c:pt>
                <c:pt idx="542">
                  <c:v>55565999.999999985</c:v>
                </c:pt>
                <c:pt idx="543">
                  <c:v>55565999.999999985</c:v>
                </c:pt>
                <c:pt idx="544">
                  <c:v>55565999.999999985</c:v>
                </c:pt>
                <c:pt idx="545">
                  <c:v>55565999.999999985</c:v>
                </c:pt>
                <c:pt idx="546">
                  <c:v>55565999.999999985</c:v>
                </c:pt>
                <c:pt idx="547">
                  <c:v>55565999.999999985</c:v>
                </c:pt>
                <c:pt idx="548">
                  <c:v>55565999.999999985</c:v>
                </c:pt>
                <c:pt idx="549">
                  <c:v>55565999.999999985</c:v>
                </c:pt>
                <c:pt idx="550">
                  <c:v>55565999.999999985</c:v>
                </c:pt>
                <c:pt idx="551">
                  <c:v>55565999.999999985</c:v>
                </c:pt>
                <c:pt idx="552">
                  <c:v>55565999.999999985</c:v>
                </c:pt>
                <c:pt idx="553">
                  <c:v>55565999.999999985</c:v>
                </c:pt>
                <c:pt idx="554">
                  <c:v>55565999.999999985</c:v>
                </c:pt>
                <c:pt idx="555">
                  <c:v>55565999.999999985</c:v>
                </c:pt>
                <c:pt idx="556">
                  <c:v>55565999.999999985</c:v>
                </c:pt>
                <c:pt idx="557">
                  <c:v>55565999.999999985</c:v>
                </c:pt>
                <c:pt idx="558">
                  <c:v>55565999.999999985</c:v>
                </c:pt>
                <c:pt idx="559">
                  <c:v>55565999.999999985</c:v>
                </c:pt>
                <c:pt idx="560">
                  <c:v>55565999.999999985</c:v>
                </c:pt>
                <c:pt idx="561">
                  <c:v>55565999.999999985</c:v>
                </c:pt>
                <c:pt idx="562">
                  <c:v>55565999.999999985</c:v>
                </c:pt>
                <c:pt idx="563">
                  <c:v>55565999.999999985</c:v>
                </c:pt>
                <c:pt idx="564">
                  <c:v>55565999.999999985</c:v>
                </c:pt>
                <c:pt idx="565">
                  <c:v>55565999.999999985</c:v>
                </c:pt>
                <c:pt idx="566">
                  <c:v>55565999.999999985</c:v>
                </c:pt>
                <c:pt idx="567">
                  <c:v>55565999.999999985</c:v>
                </c:pt>
                <c:pt idx="568">
                  <c:v>55565999.999999985</c:v>
                </c:pt>
                <c:pt idx="569">
                  <c:v>55565999.999999985</c:v>
                </c:pt>
                <c:pt idx="570">
                  <c:v>55565999.999999985</c:v>
                </c:pt>
                <c:pt idx="571">
                  <c:v>55565999.999999985</c:v>
                </c:pt>
                <c:pt idx="572">
                  <c:v>55565999.999999985</c:v>
                </c:pt>
                <c:pt idx="573">
                  <c:v>55565999.999999985</c:v>
                </c:pt>
                <c:pt idx="574">
                  <c:v>55565999.999999985</c:v>
                </c:pt>
                <c:pt idx="575">
                  <c:v>55565999.999999985</c:v>
                </c:pt>
                <c:pt idx="576">
                  <c:v>55565999.999999985</c:v>
                </c:pt>
                <c:pt idx="577">
                  <c:v>55565999.999999985</c:v>
                </c:pt>
                <c:pt idx="578">
                  <c:v>55565999.999999985</c:v>
                </c:pt>
                <c:pt idx="579">
                  <c:v>55565999.999999985</c:v>
                </c:pt>
                <c:pt idx="580">
                  <c:v>55565999.999999985</c:v>
                </c:pt>
                <c:pt idx="581">
                  <c:v>55565999.999999985</c:v>
                </c:pt>
                <c:pt idx="582">
                  <c:v>55565999.999999985</c:v>
                </c:pt>
                <c:pt idx="583">
                  <c:v>55565999.999999985</c:v>
                </c:pt>
                <c:pt idx="584">
                  <c:v>55565999.999999985</c:v>
                </c:pt>
                <c:pt idx="585">
                  <c:v>55565999.999999985</c:v>
                </c:pt>
                <c:pt idx="586">
                  <c:v>55565999.999999985</c:v>
                </c:pt>
                <c:pt idx="587">
                  <c:v>55565999.999999985</c:v>
                </c:pt>
                <c:pt idx="588">
                  <c:v>55565999.999999985</c:v>
                </c:pt>
                <c:pt idx="589">
                  <c:v>55565999.999999985</c:v>
                </c:pt>
                <c:pt idx="590">
                  <c:v>55565999.999999985</c:v>
                </c:pt>
                <c:pt idx="591">
                  <c:v>55565999.999999985</c:v>
                </c:pt>
                <c:pt idx="592">
                  <c:v>55565999.999999985</c:v>
                </c:pt>
                <c:pt idx="593">
                  <c:v>55565999.999999985</c:v>
                </c:pt>
                <c:pt idx="594">
                  <c:v>55565999.999999985</c:v>
                </c:pt>
                <c:pt idx="595">
                  <c:v>55565999.999999985</c:v>
                </c:pt>
                <c:pt idx="596">
                  <c:v>55565999.999999985</c:v>
                </c:pt>
                <c:pt idx="597">
                  <c:v>55565999.999999985</c:v>
                </c:pt>
                <c:pt idx="598">
                  <c:v>55565999.999999985</c:v>
                </c:pt>
                <c:pt idx="599">
                  <c:v>55565999.999999985</c:v>
                </c:pt>
                <c:pt idx="600">
                  <c:v>55565999.999999985</c:v>
                </c:pt>
                <c:pt idx="601">
                  <c:v>55565999.999999985</c:v>
                </c:pt>
                <c:pt idx="602">
                  <c:v>55565999.999999985</c:v>
                </c:pt>
                <c:pt idx="603">
                  <c:v>55565999.999999985</c:v>
                </c:pt>
                <c:pt idx="604">
                  <c:v>55565999.999999985</c:v>
                </c:pt>
                <c:pt idx="605">
                  <c:v>55565999.999999985</c:v>
                </c:pt>
                <c:pt idx="606">
                  <c:v>55565999.999999985</c:v>
                </c:pt>
                <c:pt idx="607">
                  <c:v>55565999.999999985</c:v>
                </c:pt>
                <c:pt idx="608">
                  <c:v>55565999.999999985</c:v>
                </c:pt>
                <c:pt idx="609">
                  <c:v>55565999.999999985</c:v>
                </c:pt>
                <c:pt idx="610">
                  <c:v>55565999.999999985</c:v>
                </c:pt>
                <c:pt idx="611">
                  <c:v>55565999.999999985</c:v>
                </c:pt>
                <c:pt idx="612">
                  <c:v>55565999.999999985</c:v>
                </c:pt>
                <c:pt idx="613">
                  <c:v>55565999.999999985</c:v>
                </c:pt>
                <c:pt idx="614">
                  <c:v>55565999.999999985</c:v>
                </c:pt>
                <c:pt idx="615">
                  <c:v>55565999.999999985</c:v>
                </c:pt>
                <c:pt idx="616">
                  <c:v>55565999.999999985</c:v>
                </c:pt>
                <c:pt idx="617">
                  <c:v>55565999.999999985</c:v>
                </c:pt>
                <c:pt idx="618">
                  <c:v>55565999.999999985</c:v>
                </c:pt>
                <c:pt idx="619">
                  <c:v>55565999.999999985</c:v>
                </c:pt>
                <c:pt idx="620">
                  <c:v>55565999.999999985</c:v>
                </c:pt>
                <c:pt idx="621">
                  <c:v>55565999.999999985</c:v>
                </c:pt>
                <c:pt idx="622">
                  <c:v>55565999.999999985</c:v>
                </c:pt>
                <c:pt idx="623">
                  <c:v>55565999.999999985</c:v>
                </c:pt>
                <c:pt idx="624">
                  <c:v>55565999.999999985</c:v>
                </c:pt>
                <c:pt idx="625">
                  <c:v>55565999.999999985</c:v>
                </c:pt>
                <c:pt idx="626">
                  <c:v>55565999.999999985</c:v>
                </c:pt>
                <c:pt idx="627">
                  <c:v>55565999.999999985</c:v>
                </c:pt>
                <c:pt idx="628">
                  <c:v>55565999.999999985</c:v>
                </c:pt>
                <c:pt idx="629">
                  <c:v>55565999.999999985</c:v>
                </c:pt>
                <c:pt idx="630">
                  <c:v>55565999.999999985</c:v>
                </c:pt>
                <c:pt idx="631">
                  <c:v>55565999.999999985</c:v>
                </c:pt>
                <c:pt idx="632">
                  <c:v>55565999.999999985</c:v>
                </c:pt>
                <c:pt idx="633">
                  <c:v>55565999.999999985</c:v>
                </c:pt>
                <c:pt idx="634">
                  <c:v>55565999.999999985</c:v>
                </c:pt>
                <c:pt idx="635">
                  <c:v>55565999.999999985</c:v>
                </c:pt>
                <c:pt idx="636">
                  <c:v>55565999.999999985</c:v>
                </c:pt>
                <c:pt idx="637">
                  <c:v>55565999.999999985</c:v>
                </c:pt>
                <c:pt idx="638">
                  <c:v>55565999.999999985</c:v>
                </c:pt>
                <c:pt idx="639">
                  <c:v>55565999.999999985</c:v>
                </c:pt>
                <c:pt idx="640">
                  <c:v>55565999.999999985</c:v>
                </c:pt>
                <c:pt idx="641">
                  <c:v>55565999.999999985</c:v>
                </c:pt>
                <c:pt idx="642">
                  <c:v>55565999.999999985</c:v>
                </c:pt>
                <c:pt idx="643">
                  <c:v>55565999.999999985</c:v>
                </c:pt>
                <c:pt idx="644">
                  <c:v>55565999.999999985</c:v>
                </c:pt>
                <c:pt idx="645">
                  <c:v>55565999.999999985</c:v>
                </c:pt>
                <c:pt idx="646">
                  <c:v>55565999.999999985</c:v>
                </c:pt>
                <c:pt idx="647">
                  <c:v>55565999.999999985</c:v>
                </c:pt>
                <c:pt idx="648">
                  <c:v>55565999.999999985</c:v>
                </c:pt>
                <c:pt idx="649">
                  <c:v>55565999.999999985</c:v>
                </c:pt>
                <c:pt idx="650">
                  <c:v>55565999.999999985</c:v>
                </c:pt>
                <c:pt idx="651">
                  <c:v>55565999.999999985</c:v>
                </c:pt>
                <c:pt idx="652">
                  <c:v>55565999.999999985</c:v>
                </c:pt>
                <c:pt idx="653">
                  <c:v>55565999.999999985</c:v>
                </c:pt>
                <c:pt idx="654">
                  <c:v>55565999.999999985</c:v>
                </c:pt>
                <c:pt idx="655">
                  <c:v>55565999.999999985</c:v>
                </c:pt>
                <c:pt idx="656">
                  <c:v>55565999.999999985</c:v>
                </c:pt>
                <c:pt idx="657">
                  <c:v>55565999.999999985</c:v>
                </c:pt>
                <c:pt idx="658">
                  <c:v>55565999.999999985</c:v>
                </c:pt>
                <c:pt idx="659">
                  <c:v>55565999.999999985</c:v>
                </c:pt>
                <c:pt idx="660">
                  <c:v>55565999.999999985</c:v>
                </c:pt>
                <c:pt idx="661">
                  <c:v>55565999.999999985</c:v>
                </c:pt>
                <c:pt idx="662">
                  <c:v>55565999.999999985</c:v>
                </c:pt>
                <c:pt idx="663">
                  <c:v>55565999.999999985</c:v>
                </c:pt>
                <c:pt idx="664">
                  <c:v>55565999.999999985</c:v>
                </c:pt>
                <c:pt idx="665">
                  <c:v>55565999.999999985</c:v>
                </c:pt>
                <c:pt idx="666">
                  <c:v>55565999.999999985</c:v>
                </c:pt>
                <c:pt idx="667">
                  <c:v>55565999.999999985</c:v>
                </c:pt>
                <c:pt idx="668">
                  <c:v>55565999.999999985</c:v>
                </c:pt>
                <c:pt idx="669">
                  <c:v>55565999.999999985</c:v>
                </c:pt>
                <c:pt idx="670">
                  <c:v>55565999.999999985</c:v>
                </c:pt>
                <c:pt idx="671">
                  <c:v>55565999.999999985</c:v>
                </c:pt>
                <c:pt idx="672">
                  <c:v>55565999.999999985</c:v>
                </c:pt>
                <c:pt idx="673">
                  <c:v>55565999.999999985</c:v>
                </c:pt>
                <c:pt idx="674">
                  <c:v>55565999.999999985</c:v>
                </c:pt>
                <c:pt idx="675">
                  <c:v>55565999.999999985</c:v>
                </c:pt>
                <c:pt idx="676">
                  <c:v>55565999.999999985</c:v>
                </c:pt>
                <c:pt idx="677">
                  <c:v>55565999.999999985</c:v>
                </c:pt>
                <c:pt idx="678">
                  <c:v>55565999.999999985</c:v>
                </c:pt>
                <c:pt idx="679">
                  <c:v>55565999.999999985</c:v>
                </c:pt>
                <c:pt idx="680">
                  <c:v>55565999.999999985</c:v>
                </c:pt>
                <c:pt idx="681">
                  <c:v>55565999.999999985</c:v>
                </c:pt>
                <c:pt idx="682">
                  <c:v>55565999.999999985</c:v>
                </c:pt>
                <c:pt idx="683">
                  <c:v>55565999.999999985</c:v>
                </c:pt>
                <c:pt idx="684">
                  <c:v>55565999.999999985</c:v>
                </c:pt>
                <c:pt idx="685">
                  <c:v>55565999.999999985</c:v>
                </c:pt>
                <c:pt idx="686">
                  <c:v>55565999.999999985</c:v>
                </c:pt>
                <c:pt idx="687">
                  <c:v>55565999.999999985</c:v>
                </c:pt>
                <c:pt idx="688">
                  <c:v>55565999.999999985</c:v>
                </c:pt>
                <c:pt idx="689">
                  <c:v>55565999.999999985</c:v>
                </c:pt>
                <c:pt idx="690">
                  <c:v>55565999.999999985</c:v>
                </c:pt>
                <c:pt idx="691">
                  <c:v>55565999.999999985</c:v>
                </c:pt>
                <c:pt idx="692">
                  <c:v>55565999.999999985</c:v>
                </c:pt>
                <c:pt idx="693">
                  <c:v>55565999.999999985</c:v>
                </c:pt>
                <c:pt idx="694">
                  <c:v>55565999.999999985</c:v>
                </c:pt>
                <c:pt idx="695">
                  <c:v>55565999.999999985</c:v>
                </c:pt>
                <c:pt idx="696">
                  <c:v>55565999.999999985</c:v>
                </c:pt>
                <c:pt idx="697">
                  <c:v>55565999.999999985</c:v>
                </c:pt>
                <c:pt idx="698">
                  <c:v>55565999.999999985</c:v>
                </c:pt>
                <c:pt idx="699">
                  <c:v>55565999.999999985</c:v>
                </c:pt>
                <c:pt idx="700">
                  <c:v>55565999.999999985</c:v>
                </c:pt>
                <c:pt idx="701">
                  <c:v>55565999.999999985</c:v>
                </c:pt>
                <c:pt idx="702">
                  <c:v>55565999.999999985</c:v>
                </c:pt>
                <c:pt idx="703">
                  <c:v>55565999.999999985</c:v>
                </c:pt>
                <c:pt idx="704">
                  <c:v>55565999.999999985</c:v>
                </c:pt>
                <c:pt idx="705">
                  <c:v>55565999.999999985</c:v>
                </c:pt>
                <c:pt idx="706">
                  <c:v>55565999.999999985</c:v>
                </c:pt>
                <c:pt idx="707">
                  <c:v>55565999.999999985</c:v>
                </c:pt>
                <c:pt idx="708">
                  <c:v>55565999.999999985</c:v>
                </c:pt>
                <c:pt idx="709">
                  <c:v>55565999.999999985</c:v>
                </c:pt>
                <c:pt idx="710">
                  <c:v>55565999.999999985</c:v>
                </c:pt>
                <c:pt idx="711">
                  <c:v>55565999.999999985</c:v>
                </c:pt>
                <c:pt idx="712">
                  <c:v>55565999.999999985</c:v>
                </c:pt>
                <c:pt idx="713">
                  <c:v>55565999.999999985</c:v>
                </c:pt>
                <c:pt idx="714">
                  <c:v>55565999.999999985</c:v>
                </c:pt>
                <c:pt idx="715">
                  <c:v>55565999.999999985</c:v>
                </c:pt>
                <c:pt idx="716">
                  <c:v>55565999.999999985</c:v>
                </c:pt>
                <c:pt idx="717">
                  <c:v>55565999.999999985</c:v>
                </c:pt>
                <c:pt idx="718">
                  <c:v>55565999.999999985</c:v>
                </c:pt>
                <c:pt idx="719">
                  <c:v>55565999.999999985</c:v>
                </c:pt>
                <c:pt idx="720">
                  <c:v>55565999.999999985</c:v>
                </c:pt>
                <c:pt idx="721">
                  <c:v>55565999.999999985</c:v>
                </c:pt>
                <c:pt idx="722">
                  <c:v>55565999.999999985</c:v>
                </c:pt>
                <c:pt idx="723">
                  <c:v>55565999.999999985</c:v>
                </c:pt>
                <c:pt idx="724">
                  <c:v>55565999.999999985</c:v>
                </c:pt>
                <c:pt idx="725">
                  <c:v>55565999.999999985</c:v>
                </c:pt>
                <c:pt idx="726">
                  <c:v>55565999.999999985</c:v>
                </c:pt>
                <c:pt idx="727">
                  <c:v>55565999.999999985</c:v>
                </c:pt>
                <c:pt idx="728">
                  <c:v>55565999.999999985</c:v>
                </c:pt>
                <c:pt idx="729">
                  <c:v>55565999.999999985</c:v>
                </c:pt>
                <c:pt idx="730">
                  <c:v>55565999.999999985</c:v>
                </c:pt>
                <c:pt idx="731">
                  <c:v>55565999.999999985</c:v>
                </c:pt>
                <c:pt idx="732">
                  <c:v>55565999.999999985</c:v>
                </c:pt>
                <c:pt idx="733">
                  <c:v>55565999.999999985</c:v>
                </c:pt>
                <c:pt idx="734">
                  <c:v>55565999.999999985</c:v>
                </c:pt>
                <c:pt idx="735">
                  <c:v>55565999.999999985</c:v>
                </c:pt>
                <c:pt idx="736">
                  <c:v>55565999.999999985</c:v>
                </c:pt>
                <c:pt idx="737">
                  <c:v>55565999.999999985</c:v>
                </c:pt>
                <c:pt idx="738">
                  <c:v>55565999.999999985</c:v>
                </c:pt>
                <c:pt idx="739">
                  <c:v>55565999.999999985</c:v>
                </c:pt>
                <c:pt idx="740">
                  <c:v>55565999.999999985</c:v>
                </c:pt>
              </c:numCache>
            </c:numRef>
          </c:yVal>
          <c:smooth val="1"/>
          <c:extLst>
            <c:ext xmlns:c16="http://schemas.microsoft.com/office/drawing/2014/chart" uri="{C3380CC4-5D6E-409C-BE32-E72D297353CC}">
              <c16:uniqueId val="{00000000-934D-4782-ACC5-114DE3C82026}"/>
            </c:ext>
          </c:extLst>
        </c:ser>
        <c:ser>
          <c:idx val="3"/>
          <c:order val="1"/>
          <c:tx>
            <c:strRef>
              <c:f>Worst_Case_Estimator!$O$11</c:f>
              <c:strCache>
                <c:ptCount val="1"/>
                <c:pt idx="0">
                  <c:v> Verstorbene </c:v>
                </c:pt>
              </c:strCache>
            </c:strRef>
          </c:tx>
          <c:spPr>
            <a:ln w="57150" cap="flat" cmpd="dbl" algn="ctr">
              <a:solidFill>
                <a:schemeClr val="accent4">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Worst_Case_Estimator!$O$12:$O$752</c:f>
              <c:numCache>
                <c:formatCode>_-* #,##0_-;\-* #,##0_-;_-* "-"??_-;_-@_-</c:formatCode>
                <c:ptCount val="741"/>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3.5999999999999999E-3</c:v>
                </c:pt>
                <c:pt idx="16">
                  <c:v>5.097516436004936E-3</c:v>
                </c:pt>
                <c:pt idx="17">
                  <c:v>7.0683588833815331E-3</c:v>
                </c:pt>
                <c:pt idx="18">
                  <c:v>9.6621333807881994E-3</c:v>
                </c:pt>
                <c:pt idx="19">
                  <c:v>1.3075732538227825E-2</c:v>
                </c:pt>
                <c:pt idx="20">
                  <c:v>1.7568281586342552E-2</c:v>
                </c:pt>
                <c:pt idx="21">
                  <c:v>2.3480808478312208E-2</c:v>
                </c:pt>
                <c:pt idx="22">
                  <c:v>3.1262131190832002E-2</c:v>
                </c:pt>
                <c:pt idx="23">
                  <c:v>4.1502927312670544E-2</c:v>
                </c:pt>
                <c:pt idx="24">
                  <c:v>5.4980572117914281E-2</c:v>
                </c:pt>
                <c:pt idx="25">
                  <c:v>7.2718148742382638E-2</c:v>
                </c:pt>
                <c:pt idx="26">
                  <c:v>9.6062109862641534E-2</c:v>
                </c:pt>
                <c:pt idx="27">
                  <c:v>0.12678448607383735</c:v>
                </c:pt>
                <c:pt idx="28">
                  <c:v>0.16721739943767178</c:v>
                </c:pt>
                <c:pt idx="29">
                  <c:v>0.22043009284812798</c:v>
                </c:pt>
                <c:pt idx="30">
                  <c:v>0.29046191305323821</c:v>
                </c:pt>
                <c:pt idx="31">
                  <c:v>0.38262893229803363</c:v>
                </c:pt>
                <c:pt idx="32">
                  <c:v>0.50392748292266187</c:v>
                </c:pt>
                <c:pt idx="33">
                  <c:v>0.66356523498793796</c:v>
                </c:pt>
                <c:pt idx="34">
                  <c:v>0.87366012720329045</c:v>
                </c:pt>
                <c:pt idx="35">
                  <c:v>1.1501602004408724</c:v>
                </c:pt>
                <c:pt idx="36">
                  <c:v>1.5140541471181803</c:v>
                </c:pt>
                <c:pt idx="37">
                  <c:v>1.99296444983125</c:v>
                </c:pt>
                <c:pt idx="38">
                  <c:v>2.6232440109050259</c:v>
                </c:pt>
                <c:pt idx="39">
                  <c:v>3.4527353702092722</c:v>
                </c:pt>
                <c:pt idx="40">
                  <c:v>4.544401863615021</c:v>
                </c:pt>
                <c:pt idx="41">
                  <c:v>5.9811061907354146</c:v>
                </c:pt>
                <c:pt idx="42">
                  <c:v>7.8718988345493486</c:v>
                </c:pt>
                <c:pt idx="43">
                  <c:v>10.360293170479581</c:v>
                </c:pt>
                <c:pt idx="44">
                  <c:v>13.635154534922686</c:v>
                </c:pt>
                <c:pt idx="45">
                  <c:v>17.9450282959166</c:v>
                </c:pt>
                <c:pt idx="46">
                  <c:v>23.616991892756033</c:v>
                </c:pt>
                <c:pt idx="47">
                  <c:v>31.081457268439859</c:v>
                </c:pt>
                <c:pt idx="48">
                  <c:v>40.90479842405454</c:v>
                </c:pt>
                <c:pt idx="49">
                  <c:v>53.832266961369108</c:v>
                </c:pt>
                <c:pt idx="50">
                  <c:v>70.844429282144475</c:v>
                </c:pt>
                <c:pt idx="51">
                  <c:v>93.231367954935564</c:v>
                </c:pt>
                <c:pt idx="52">
                  <c:v>122.69020779668347</c:v>
                </c:pt>
                <c:pt idx="53">
                  <c:v>161.45324511239494</c:v>
                </c:pt>
                <c:pt idx="54">
                  <c:v>212.45619046797779</c:v>
                </c:pt>
                <c:pt idx="55">
                  <c:v>279.55892272182354</c:v>
                </c:pt>
                <c:pt idx="56">
                  <c:v>367.83486556889801</c:v>
                </c:pt>
                <c:pt idx="57">
                  <c:v>483.94983593072692</c:v>
                </c:pt>
                <c:pt idx="58">
                  <c:v>636.65719194812368</c:v>
                </c:pt>
                <c:pt idx="59">
                  <c:v>837.4435335098932</c:v>
                </c:pt>
                <c:pt idx="60">
                  <c:v>1101.3682193504901</c:v>
                </c:pt>
                <c:pt idx="61">
                  <c:v>1448.1505197997474</c:v>
                </c:pt>
                <c:pt idx="62">
                  <c:v>1903.5698878846156</c:v>
                </c:pt>
                <c:pt idx="63">
                  <c:v>2501.2563943486034</c:v>
                </c:pt>
                <c:pt idx="64">
                  <c:v>3284.957190320677</c:v>
                </c:pt>
                <c:pt idx="65">
                  <c:v>4311.3657438377613</c:v>
                </c:pt>
                <c:pt idx="66">
                  <c:v>5653.5839955669062</c:v>
                </c:pt>
                <c:pt idx="67">
                  <c:v>7405.2367742438482</c:v>
                </c:pt>
                <c:pt idx="68">
                  <c:v>9685.1448016802879</c:v>
                </c:pt>
                <c:pt idx="69">
                  <c:v>12642.242752632908</c:v>
                </c:pt>
                <c:pt idx="70">
                  <c:v>16460.035332084641</c:v>
                </c:pt>
                <c:pt idx="71">
                  <c:v>21359.226664188747</c:v>
                </c:pt>
                <c:pt idx="72">
                  <c:v>27596.134968553572</c:v>
                </c:pt>
                <c:pt idx="73">
                  <c:v>35453.053629664864</c:v>
                </c:pt>
                <c:pt idx="74">
                  <c:v>45214.951915502672</c:v>
                </c:pt>
                <c:pt idx="75">
                  <c:v>57125.390419594041</c:v>
                </c:pt>
                <c:pt idx="76">
                  <c:v>71314.774171892655</c:v>
                </c:pt>
                <c:pt idx="77">
                  <c:v>87699.153821199754</c:v>
                </c:pt>
                <c:pt idx="78">
                  <c:v>105862.40708581424</c:v>
                </c:pt>
                <c:pt idx="79">
                  <c:v>124962.67196002461</c:v>
                </c:pt>
                <c:pt idx="80">
                  <c:v>143739.96674820952</c:v>
                </c:pt>
                <c:pt idx="81">
                  <c:v>160715.69435350341</c:v>
                </c:pt>
                <c:pt idx="82">
                  <c:v>174605.28293404967</c:v>
                </c:pt>
                <c:pt idx="83">
                  <c:v>184780.27206698156</c:v>
                </c:pt>
                <c:pt idx="84">
                  <c:v>191456.46519548979</c:v>
                </c:pt>
                <c:pt idx="85">
                  <c:v>195437.10306282339</c:v>
                </c:pt>
                <c:pt idx="86">
                  <c:v>197646.69416576272</c:v>
                </c:pt>
                <c:pt idx="87">
                  <c:v>198817.41519974911</c:v>
                </c:pt>
                <c:pt idx="88">
                  <c:v>199421.03114651918</c:v>
                </c:pt>
                <c:pt idx="89">
                  <c:v>199727.65687616493</c:v>
                </c:pt>
                <c:pt idx="90">
                  <c:v>199882.20827136282</c:v>
                </c:pt>
                <c:pt idx="91">
                  <c:v>199959.79802293383</c:v>
                </c:pt>
                <c:pt idx="92">
                  <c:v>199998.67197532239</c:v>
                </c:pt>
                <c:pt idx="93">
                  <c:v>200018.12879172299</c:v>
                </c:pt>
                <c:pt idx="94">
                  <c:v>200027.86216889889</c:v>
                </c:pt>
                <c:pt idx="95">
                  <c:v>200032.73010084894</c:v>
                </c:pt>
                <c:pt idx="96">
                  <c:v>200035.16437780444</c:v>
                </c:pt>
                <c:pt idx="97">
                  <c:v>200036.38159404483</c:v>
                </c:pt>
                <c:pt idx="98">
                  <c:v>200036.99022160785</c:v>
                </c:pt>
                <c:pt idx="99">
                  <c:v>200037.29454025032</c:v>
                </c:pt>
                <c:pt idx="100">
                  <c:v>200037.44670078688</c:v>
                </c:pt>
                <c:pt idx="101">
                  <c:v>200037.522781359</c:v>
                </c:pt>
                <c:pt idx="102">
                  <c:v>200037.56082172101</c:v>
                </c:pt>
                <c:pt idx="103">
                  <c:v>200037.57984192096</c:v>
                </c:pt>
                <c:pt idx="104">
                  <c:v>200037.58935202571</c:v>
                </c:pt>
                <c:pt idx="105">
                  <c:v>200037.59410707926</c:v>
                </c:pt>
                <c:pt idx="106">
                  <c:v>200037.59648460636</c:v>
                </c:pt>
                <c:pt idx="107">
                  <c:v>200037.59767336998</c:v>
                </c:pt>
                <c:pt idx="108">
                  <c:v>200037.59826775177</c:v>
                </c:pt>
                <c:pt idx="109">
                  <c:v>200037.59856494266</c:v>
                </c:pt>
                <c:pt idx="110">
                  <c:v>200037.59871353814</c:v>
                </c:pt>
                <c:pt idx="111">
                  <c:v>200037.59878783589</c:v>
                </c:pt>
                <c:pt idx="112">
                  <c:v>200037.59882498474</c:v>
                </c:pt>
                <c:pt idx="113">
                  <c:v>200037.59884355916</c:v>
                </c:pt>
                <c:pt idx="114">
                  <c:v>200037.59885284636</c:v>
                </c:pt>
                <c:pt idx="115">
                  <c:v>200037.59885749003</c:v>
                </c:pt>
                <c:pt idx="116">
                  <c:v>200037.59885981181</c:v>
                </c:pt>
                <c:pt idx="117">
                  <c:v>200037.59886097271</c:v>
                </c:pt>
                <c:pt idx="118">
                  <c:v>200037.59886155315</c:v>
                </c:pt>
                <c:pt idx="119">
                  <c:v>200037.59886184338</c:v>
                </c:pt>
                <c:pt idx="120">
                  <c:v>200037.59886198855</c:v>
                </c:pt>
                <c:pt idx="121">
                  <c:v>200037.59886206113</c:v>
                </c:pt>
                <c:pt idx="122">
                  <c:v>200037.59886209737</c:v>
                </c:pt>
                <c:pt idx="123">
                  <c:v>200037.5988621155</c:v>
                </c:pt>
                <c:pt idx="124">
                  <c:v>200037.59886212458</c:v>
                </c:pt>
                <c:pt idx="125">
                  <c:v>200037.59886212912</c:v>
                </c:pt>
                <c:pt idx="126">
                  <c:v>200037.59886213142</c:v>
                </c:pt>
                <c:pt idx="127">
                  <c:v>200037.59886213252</c:v>
                </c:pt>
                <c:pt idx="128">
                  <c:v>200037.59886213311</c:v>
                </c:pt>
                <c:pt idx="129">
                  <c:v>200037.59886213337</c:v>
                </c:pt>
                <c:pt idx="130">
                  <c:v>200037.59886213337</c:v>
                </c:pt>
                <c:pt idx="131">
                  <c:v>200037.59886213337</c:v>
                </c:pt>
                <c:pt idx="132">
                  <c:v>200037.59886213337</c:v>
                </c:pt>
                <c:pt idx="133">
                  <c:v>200037.59886213337</c:v>
                </c:pt>
                <c:pt idx="134">
                  <c:v>200037.59886213337</c:v>
                </c:pt>
                <c:pt idx="135">
                  <c:v>200037.59886213337</c:v>
                </c:pt>
                <c:pt idx="136">
                  <c:v>200037.59886213337</c:v>
                </c:pt>
                <c:pt idx="137">
                  <c:v>200037.59886213337</c:v>
                </c:pt>
                <c:pt idx="138">
                  <c:v>200037.59886213337</c:v>
                </c:pt>
                <c:pt idx="139">
                  <c:v>200037.59886213337</c:v>
                </c:pt>
                <c:pt idx="140">
                  <c:v>200037.59886213337</c:v>
                </c:pt>
                <c:pt idx="141">
                  <c:v>200037.59886213337</c:v>
                </c:pt>
                <c:pt idx="142">
                  <c:v>200037.59886213337</c:v>
                </c:pt>
                <c:pt idx="143">
                  <c:v>200037.59886213337</c:v>
                </c:pt>
                <c:pt idx="144">
                  <c:v>200037.59886213337</c:v>
                </c:pt>
                <c:pt idx="145">
                  <c:v>200037.59886213337</c:v>
                </c:pt>
                <c:pt idx="146">
                  <c:v>200037.59886213337</c:v>
                </c:pt>
                <c:pt idx="147">
                  <c:v>200037.59886213337</c:v>
                </c:pt>
                <c:pt idx="148">
                  <c:v>200037.59886213337</c:v>
                </c:pt>
                <c:pt idx="149">
                  <c:v>200037.59886213337</c:v>
                </c:pt>
                <c:pt idx="150">
                  <c:v>200037.59886213337</c:v>
                </c:pt>
                <c:pt idx="151">
                  <c:v>200037.59886213337</c:v>
                </c:pt>
                <c:pt idx="152">
                  <c:v>200037.59886213337</c:v>
                </c:pt>
                <c:pt idx="153">
                  <c:v>200037.59886213337</c:v>
                </c:pt>
                <c:pt idx="154">
                  <c:v>200037.59886213337</c:v>
                </c:pt>
                <c:pt idx="155">
                  <c:v>200037.59886213337</c:v>
                </c:pt>
                <c:pt idx="156">
                  <c:v>200037.59886213337</c:v>
                </c:pt>
                <c:pt idx="157">
                  <c:v>200037.59886213337</c:v>
                </c:pt>
                <c:pt idx="158">
                  <c:v>200037.59886213337</c:v>
                </c:pt>
                <c:pt idx="159">
                  <c:v>200037.59886213337</c:v>
                </c:pt>
                <c:pt idx="160">
                  <c:v>200037.59886213337</c:v>
                </c:pt>
                <c:pt idx="161">
                  <c:v>200037.59886213337</c:v>
                </c:pt>
                <c:pt idx="162">
                  <c:v>200037.59886213337</c:v>
                </c:pt>
                <c:pt idx="163">
                  <c:v>200037.59886213337</c:v>
                </c:pt>
                <c:pt idx="164">
                  <c:v>200037.59886213337</c:v>
                </c:pt>
                <c:pt idx="165">
                  <c:v>200037.59886213337</c:v>
                </c:pt>
                <c:pt idx="166">
                  <c:v>200037.59886213337</c:v>
                </c:pt>
                <c:pt idx="167">
                  <c:v>200037.59886213337</c:v>
                </c:pt>
                <c:pt idx="168">
                  <c:v>200037.59886213337</c:v>
                </c:pt>
                <c:pt idx="169">
                  <c:v>200037.59886213337</c:v>
                </c:pt>
                <c:pt idx="170">
                  <c:v>200037.59886213337</c:v>
                </c:pt>
                <c:pt idx="171">
                  <c:v>200037.59886213337</c:v>
                </c:pt>
                <c:pt idx="172">
                  <c:v>200037.59886213337</c:v>
                </c:pt>
                <c:pt idx="173">
                  <c:v>200037.59886213337</c:v>
                </c:pt>
                <c:pt idx="174">
                  <c:v>200037.59886213337</c:v>
                </c:pt>
                <c:pt idx="175">
                  <c:v>200037.59886213337</c:v>
                </c:pt>
                <c:pt idx="176">
                  <c:v>200037.59886213337</c:v>
                </c:pt>
                <c:pt idx="177">
                  <c:v>200037.59886213337</c:v>
                </c:pt>
                <c:pt idx="178">
                  <c:v>200037.59886213337</c:v>
                </c:pt>
                <c:pt idx="179">
                  <c:v>200037.59886213337</c:v>
                </c:pt>
                <c:pt idx="180">
                  <c:v>200037.59886213337</c:v>
                </c:pt>
                <c:pt idx="181">
                  <c:v>200037.59886213337</c:v>
                </c:pt>
                <c:pt idx="182">
                  <c:v>200037.59886213337</c:v>
                </c:pt>
                <c:pt idx="183">
                  <c:v>200037.59886213337</c:v>
                </c:pt>
                <c:pt idx="184">
                  <c:v>200037.59886213337</c:v>
                </c:pt>
                <c:pt idx="185">
                  <c:v>200037.59886213337</c:v>
                </c:pt>
                <c:pt idx="186">
                  <c:v>200037.59886213337</c:v>
                </c:pt>
                <c:pt idx="187">
                  <c:v>200037.59886213337</c:v>
                </c:pt>
                <c:pt idx="188">
                  <c:v>200037.59886213337</c:v>
                </c:pt>
                <c:pt idx="189">
                  <c:v>200037.59886213337</c:v>
                </c:pt>
                <c:pt idx="190">
                  <c:v>200037.59886213337</c:v>
                </c:pt>
                <c:pt idx="191">
                  <c:v>200037.59886213337</c:v>
                </c:pt>
                <c:pt idx="192">
                  <c:v>200037.59886213337</c:v>
                </c:pt>
                <c:pt idx="193">
                  <c:v>200037.59886213337</c:v>
                </c:pt>
                <c:pt idx="194">
                  <c:v>200037.59886213337</c:v>
                </c:pt>
                <c:pt idx="195">
                  <c:v>200037.59886213337</c:v>
                </c:pt>
                <c:pt idx="196">
                  <c:v>200037.59886213337</c:v>
                </c:pt>
                <c:pt idx="197">
                  <c:v>200037.59886213337</c:v>
                </c:pt>
                <c:pt idx="198">
                  <c:v>200037.59886213337</c:v>
                </c:pt>
                <c:pt idx="199">
                  <c:v>200037.59886213337</c:v>
                </c:pt>
                <c:pt idx="200">
                  <c:v>200037.59886213337</c:v>
                </c:pt>
                <c:pt idx="201">
                  <c:v>200037.59886213337</c:v>
                </c:pt>
                <c:pt idx="202">
                  <c:v>200037.59886213337</c:v>
                </c:pt>
                <c:pt idx="203">
                  <c:v>200037.59886213337</c:v>
                </c:pt>
                <c:pt idx="204">
                  <c:v>200037.59886213337</c:v>
                </c:pt>
                <c:pt idx="205">
                  <c:v>200037.59886213337</c:v>
                </c:pt>
                <c:pt idx="206">
                  <c:v>200037.59886213337</c:v>
                </c:pt>
                <c:pt idx="207">
                  <c:v>200037.59886213337</c:v>
                </c:pt>
                <c:pt idx="208">
                  <c:v>200037.59886213337</c:v>
                </c:pt>
                <c:pt idx="209">
                  <c:v>200037.59886213337</c:v>
                </c:pt>
                <c:pt idx="210">
                  <c:v>200037.59886213337</c:v>
                </c:pt>
                <c:pt idx="211">
                  <c:v>200037.59886213337</c:v>
                </c:pt>
                <c:pt idx="212">
                  <c:v>200037.59886213337</c:v>
                </c:pt>
                <c:pt idx="213">
                  <c:v>200037.59886213337</c:v>
                </c:pt>
                <c:pt idx="214">
                  <c:v>200037.59886213337</c:v>
                </c:pt>
                <c:pt idx="215">
                  <c:v>200037.59886213337</c:v>
                </c:pt>
                <c:pt idx="216">
                  <c:v>200037.59886213337</c:v>
                </c:pt>
                <c:pt idx="217">
                  <c:v>200037.59886213337</c:v>
                </c:pt>
                <c:pt idx="218">
                  <c:v>200037.59886213337</c:v>
                </c:pt>
                <c:pt idx="219">
                  <c:v>200037.59886213337</c:v>
                </c:pt>
                <c:pt idx="220">
                  <c:v>200037.59886213337</c:v>
                </c:pt>
                <c:pt idx="221">
                  <c:v>200037.59886213337</c:v>
                </c:pt>
                <c:pt idx="222">
                  <c:v>200037.59886213337</c:v>
                </c:pt>
                <c:pt idx="223">
                  <c:v>200037.59886213337</c:v>
                </c:pt>
                <c:pt idx="224">
                  <c:v>200037.59886213337</c:v>
                </c:pt>
                <c:pt idx="225">
                  <c:v>200037.59886213337</c:v>
                </c:pt>
                <c:pt idx="226">
                  <c:v>200037.59886213337</c:v>
                </c:pt>
                <c:pt idx="227">
                  <c:v>200037.59886213337</c:v>
                </c:pt>
                <c:pt idx="228">
                  <c:v>200037.59886213337</c:v>
                </c:pt>
                <c:pt idx="229">
                  <c:v>200037.59886213337</c:v>
                </c:pt>
                <c:pt idx="230">
                  <c:v>200037.59886213337</c:v>
                </c:pt>
                <c:pt idx="231">
                  <c:v>200037.59886213337</c:v>
                </c:pt>
                <c:pt idx="232">
                  <c:v>200037.59886213337</c:v>
                </c:pt>
                <c:pt idx="233">
                  <c:v>200037.59886213337</c:v>
                </c:pt>
                <c:pt idx="234">
                  <c:v>200037.59886213337</c:v>
                </c:pt>
                <c:pt idx="235">
                  <c:v>200037.59886213337</c:v>
                </c:pt>
                <c:pt idx="236">
                  <c:v>200037.59886213337</c:v>
                </c:pt>
                <c:pt idx="237">
                  <c:v>200037.59886213337</c:v>
                </c:pt>
                <c:pt idx="238">
                  <c:v>200037.59886213337</c:v>
                </c:pt>
                <c:pt idx="239">
                  <c:v>200037.59886213337</c:v>
                </c:pt>
                <c:pt idx="240">
                  <c:v>200037.59886213337</c:v>
                </c:pt>
                <c:pt idx="241">
                  <c:v>200037.59886213337</c:v>
                </c:pt>
                <c:pt idx="242">
                  <c:v>200037.59886213337</c:v>
                </c:pt>
                <c:pt idx="243">
                  <c:v>200037.59886213337</c:v>
                </c:pt>
                <c:pt idx="244">
                  <c:v>200037.59886213337</c:v>
                </c:pt>
                <c:pt idx="245">
                  <c:v>200037.59886213337</c:v>
                </c:pt>
                <c:pt idx="246">
                  <c:v>200037.59886213337</c:v>
                </c:pt>
                <c:pt idx="247">
                  <c:v>200037.59886213337</c:v>
                </c:pt>
                <c:pt idx="248">
                  <c:v>200037.59886213337</c:v>
                </c:pt>
                <c:pt idx="249">
                  <c:v>200037.59886213337</c:v>
                </c:pt>
                <c:pt idx="250">
                  <c:v>200037.59886213337</c:v>
                </c:pt>
                <c:pt idx="251">
                  <c:v>200037.59886213337</c:v>
                </c:pt>
                <c:pt idx="252">
                  <c:v>200037.59886213337</c:v>
                </c:pt>
                <c:pt idx="253">
                  <c:v>200037.59886213337</c:v>
                </c:pt>
                <c:pt idx="254">
                  <c:v>200037.59886213337</c:v>
                </c:pt>
                <c:pt idx="255">
                  <c:v>200037.59886213337</c:v>
                </c:pt>
                <c:pt idx="256">
                  <c:v>200037.59886213337</c:v>
                </c:pt>
                <c:pt idx="257">
                  <c:v>200037.59886213337</c:v>
                </c:pt>
                <c:pt idx="258">
                  <c:v>200037.59886213337</c:v>
                </c:pt>
                <c:pt idx="259">
                  <c:v>200037.59886213337</c:v>
                </c:pt>
                <c:pt idx="260">
                  <c:v>200037.59886213337</c:v>
                </c:pt>
                <c:pt idx="261">
                  <c:v>200037.59886213337</c:v>
                </c:pt>
                <c:pt idx="262">
                  <c:v>200037.59886213337</c:v>
                </c:pt>
                <c:pt idx="263">
                  <c:v>200037.59886213337</c:v>
                </c:pt>
                <c:pt idx="264">
                  <c:v>200037.59886213337</c:v>
                </c:pt>
                <c:pt idx="265">
                  <c:v>200037.59886213337</c:v>
                </c:pt>
                <c:pt idx="266">
                  <c:v>200037.59886213337</c:v>
                </c:pt>
                <c:pt idx="267">
                  <c:v>200037.59886213337</c:v>
                </c:pt>
                <c:pt idx="268">
                  <c:v>200037.59886213337</c:v>
                </c:pt>
                <c:pt idx="269">
                  <c:v>200037.59886213337</c:v>
                </c:pt>
                <c:pt idx="270">
                  <c:v>200037.59886213337</c:v>
                </c:pt>
                <c:pt idx="271">
                  <c:v>200037.59886213337</c:v>
                </c:pt>
                <c:pt idx="272">
                  <c:v>200037.59886213337</c:v>
                </c:pt>
                <c:pt idx="273">
                  <c:v>200037.59886213337</c:v>
                </c:pt>
                <c:pt idx="274">
                  <c:v>200037.59886213337</c:v>
                </c:pt>
                <c:pt idx="275">
                  <c:v>200037.59886213337</c:v>
                </c:pt>
                <c:pt idx="276">
                  <c:v>200037.59886213337</c:v>
                </c:pt>
                <c:pt idx="277">
                  <c:v>200037.59886213337</c:v>
                </c:pt>
                <c:pt idx="278">
                  <c:v>200037.59886213337</c:v>
                </c:pt>
                <c:pt idx="279">
                  <c:v>200037.59886213337</c:v>
                </c:pt>
                <c:pt idx="280">
                  <c:v>200037.59886213337</c:v>
                </c:pt>
                <c:pt idx="281">
                  <c:v>200037.59886213337</c:v>
                </c:pt>
                <c:pt idx="282">
                  <c:v>200037.59886213337</c:v>
                </c:pt>
                <c:pt idx="283">
                  <c:v>200037.59886213337</c:v>
                </c:pt>
                <c:pt idx="284">
                  <c:v>200037.59886213337</c:v>
                </c:pt>
                <c:pt idx="285">
                  <c:v>200037.59886213337</c:v>
                </c:pt>
                <c:pt idx="286">
                  <c:v>200037.59886213337</c:v>
                </c:pt>
                <c:pt idx="287">
                  <c:v>200037.59886213337</c:v>
                </c:pt>
                <c:pt idx="288">
                  <c:v>200037.59886213337</c:v>
                </c:pt>
                <c:pt idx="289">
                  <c:v>200037.59886213337</c:v>
                </c:pt>
                <c:pt idx="290">
                  <c:v>200037.59886213337</c:v>
                </c:pt>
                <c:pt idx="291">
                  <c:v>200037.59886213337</c:v>
                </c:pt>
                <c:pt idx="292">
                  <c:v>200037.59886213337</c:v>
                </c:pt>
                <c:pt idx="293">
                  <c:v>200037.59886213337</c:v>
                </c:pt>
                <c:pt idx="294">
                  <c:v>200037.59886213337</c:v>
                </c:pt>
                <c:pt idx="295">
                  <c:v>200037.59886213337</c:v>
                </c:pt>
                <c:pt idx="296">
                  <c:v>200037.59886213337</c:v>
                </c:pt>
                <c:pt idx="297">
                  <c:v>200037.59886213337</c:v>
                </c:pt>
                <c:pt idx="298">
                  <c:v>200037.59886213337</c:v>
                </c:pt>
                <c:pt idx="299">
                  <c:v>200037.59886213337</c:v>
                </c:pt>
                <c:pt idx="300">
                  <c:v>200037.59886213337</c:v>
                </c:pt>
                <c:pt idx="301">
                  <c:v>200037.59886213337</c:v>
                </c:pt>
                <c:pt idx="302">
                  <c:v>200037.59886213337</c:v>
                </c:pt>
                <c:pt idx="303">
                  <c:v>200037.59886213337</c:v>
                </c:pt>
                <c:pt idx="304">
                  <c:v>200037.59886213337</c:v>
                </c:pt>
                <c:pt idx="305">
                  <c:v>200037.59886213337</c:v>
                </c:pt>
                <c:pt idx="306">
                  <c:v>200037.59886213337</c:v>
                </c:pt>
                <c:pt idx="307">
                  <c:v>200037.59886213337</c:v>
                </c:pt>
                <c:pt idx="308">
                  <c:v>200037.59886213337</c:v>
                </c:pt>
                <c:pt idx="309">
                  <c:v>200037.59886213337</c:v>
                </c:pt>
                <c:pt idx="310">
                  <c:v>200037.59886213337</c:v>
                </c:pt>
                <c:pt idx="311">
                  <c:v>200037.59886213337</c:v>
                </c:pt>
                <c:pt idx="312">
                  <c:v>200037.59886213337</c:v>
                </c:pt>
                <c:pt idx="313">
                  <c:v>200037.59886213337</c:v>
                </c:pt>
                <c:pt idx="314">
                  <c:v>200037.59886213337</c:v>
                </c:pt>
                <c:pt idx="315">
                  <c:v>200037.59886213337</c:v>
                </c:pt>
                <c:pt idx="316">
                  <c:v>200037.59886213337</c:v>
                </c:pt>
                <c:pt idx="317">
                  <c:v>200037.59886213337</c:v>
                </c:pt>
                <c:pt idx="318">
                  <c:v>200037.59886213337</c:v>
                </c:pt>
                <c:pt idx="319">
                  <c:v>200037.59886213337</c:v>
                </c:pt>
                <c:pt idx="320">
                  <c:v>200037.59886213337</c:v>
                </c:pt>
                <c:pt idx="321">
                  <c:v>200037.59886213337</c:v>
                </c:pt>
                <c:pt idx="322">
                  <c:v>200037.59886213337</c:v>
                </c:pt>
                <c:pt idx="323">
                  <c:v>200037.59886213337</c:v>
                </c:pt>
                <c:pt idx="324">
                  <c:v>200037.59886213337</c:v>
                </c:pt>
                <c:pt idx="325">
                  <c:v>200037.59886213337</c:v>
                </c:pt>
                <c:pt idx="326">
                  <c:v>200037.59886213337</c:v>
                </c:pt>
                <c:pt idx="327">
                  <c:v>200037.59886213337</c:v>
                </c:pt>
                <c:pt idx="328">
                  <c:v>200037.59886213337</c:v>
                </c:pt>
                <c:pt idx="329">
                  <c:v>200037.59886213337</c:v>
                </c:pt>
                <c:pt idx="330">
                  <c:v>200037.59886213337</c:v>
                </c:pt>
                <c:pt idx="331">
                  <c:v>200037.59886213337</c:v>
                </c:pt>
                <c:pt idx="332">
                  <c:v>200037.59886213337</c:v>
                </c:pt>
                <c:pt idx="333">
                  <c:v>200037.59886213337</c:v>
                </c:pt>
                <c:pt idx="334">
                  <c:v>200037.59886213337</c:v>
                </c:pt>
                <c:pt idx="335">
                  <c:v>200037.59886213337</c:v>
                </c:pt>
                <c:pt idx="336">
                  <c:v>200037.59886213337</c:v>
                </c:pt>
                <c:pt idx="337">
                  <c:v>200037.59886213337</c:v>
                </c:pt>
                <c:pt idx="338">
                  <c:v>200037.59886213337</c:v>
                </c:pt>
                <c:pt idx="339">
                  <c:v>200037.59886213337</c:v>
                </c:pt>
                <c:pt idx="340">
                  <c:v>200037.59886213337</c:v>
                </c:pt>
                <c:pt idx="341">
                  <c:v>200037.59886213337</c:v>
                </c:pt>
                <c:pt idx="342">
                  <c:v>200037.59886213337</c:v>
                </c:pt>
                <c:pt idx="343">
                  <c:v>200037.59886213337</c:v>
                </c:pt>
                <c:pt idx="344">
                  <c:v>200037.59886213337</c:v>
                </c:pt>
                <c:pt idx="345">
                  <c:v>200037.59886213337</c:v>
                </c:pt>
                <c:pt idx="346">
                  <c:v>200037.59886213337</c:v>
                </c:pt>
                <c:pt idx="347">
                  <c:v>200037.59886213337</c:v>
                </c:pt>
                <c:pt idx="348">
                  <c:v>200037.59886213337</c:v>
                </c:pt>
                <c:pt idx="349">
                  <c:v>200037.59886213337</c:v>
                </c:pt>
                <c:pt idx="350">
                  <c:v>200037.59886213337</c:v>
                </c:pt>
                <c:pt idx="351">
                  <c:v>200037.59886213337</c:v>
                </c:pt>
                <c:pt idx="352">
                  <c:v>200037.59886213337</c:v>
                </c:pt>
                <c:pt idx="353">
                  <c:v>200037.59886213337</c:v>
                </c:pt>
                <c:pt idx="354">
                  <c:v>200037.59886213337</c:v>
                </c:pt>
                <c:pt idx="355">
                  <c:v>200037.59886213337</c:v>
                </c:pt>
                <c:pt idx="356">
                  <c:v>200037.59886213337</c:v>
                </c:pt>
                <c:pt idx="357">
                  <c:v>200037.59886213337</c:v>
                </c:pt>
                <c:pt idx="358">
                  <c:v>200037.59886213337</c:v>
                </c:pt>
                <c:pt idx="359">
                  <c:v>200037.59886213337</c:v>
                </c:pt>
                <c:pt idx="360">
                  <c:v>200037.59886213337</c:v>
                </c:pt>
                <c:pt idx="361">
                  <c:v>200037.59886213337</c:v>
                </c:pt>
                <c:pt idx="362">
                  <c:v>200037.59886213337</c:v>
                </c:pt>
                <c:pt idx="363">
                  <c:v>200037.59886213337</c:v>
                </c:pt>
                <c:pt idx="364">
                  <c:v>200037.59886213337</c:v>
                </c:pt>
                <c:pt idx="365">
                  <c:v>200037.59886213337</c:v>
                </c:pt>
                <c:pt idx="366">
                  <c:v>200037.59886213337</c:v>
                </c:pt>
                <c:pt idx="367">
                  <c:v>200037.59886213337</c:v>
                </c:pt>
                <c:pt idx="368">
                  <c:v>200037.59886213337</c:v>
                </c:pt>
                <c:pt idx="369">
                  <c:v>200037.59886213337</c:v>
                </c:pt>
                <c:pt idx="370">
                  <c:v>200037.59886213337</c:v>
                </c:pt>
                <c:pt idx="371">
                  <c:v>200037.59886213337</c:v>
                </c:pt>
                <c:pt idx="372">
                  <c:v>200037.59886213337</c:v>
                </c:pt>
                <c:pt idx="373">
                  <c:v>200037.59886213337</c:v>
                </c:pt>
                <c:pt idx="374">
                  <c:v>200037.59886213337</c:v>
                </c:pt>
                <c:pt idx="375">
                  <c:v>200037.59886213337</c:v>
                </c:pt>
                <c:pt idx="376">
                  <c:v>200037.59886213337</c:v>
                </c:pt>
                <c:pt idx="377">
                  <c:v>200037.59886213337</c:v>
                </c:pt>
                <c:pt idx="378">
                  <c:v>200037.59886213337</c:v>
                </c:pt>
                <c:pt idx="379">
                  <c:v>200037.59886213337</c:v>
                </c:pt>
                <c:pt idx="380">
                  <c:v>200037.59886213337</c:v>
                </c:pt>
                <c:pt idx="381">
                  <c:v>200037.59886213337</c:v>
                </c:pt>
                <c:pt idx="382">
                  <c:v>200037.59886213337</c:v>
                </c:pt>
                <c:pt idx="383">
                  <c:v>200037.59886213337</c:v>
                </c:pt>
                <c:pt idx="384">
                  <c:v>200037.59886213337</c:v>
                </c:pt>
                <c:pt idx="385">
                  <c:v>200037.59886213337</c:v>
                </c:pt>
                <c:pt idx="386">
                  <c:v>200037.59886213337</c:v>
                </c:pt>
                <c:pt idx="387">
                  <c:v>200037.59886213337</c:v>
                </c:pt>
                <c:pt idx="388">
                  <c:v>200037.59886213337</c:v>
                </c:pt>
                <c:pt idx="389">
                  <c:v>200037.59886213337</c:v>
                </c:pt>
                <c:pt idx="390">
                  <c:v>200037.59886213337</c:v>
                </c:pt>
                <c:pt idx="391">
                  <c:v>200037.59886213337</c:v>
                </c:pt>
                <c:pt idx="392">
                  <c:v>200037.59886213337</c:v>
                </c:pt>
                <c:pt idx="393">
                  <c:v>200037.59886213337</c:v>
                </c:pt>
                <c:pt idx="394">
                  <c:v>200037.59886213337</c:v>
                </c:pt>
                <c:pt idx="395">
                  <c:v>200037.59886213337</c:v>
                </c:pt>
                <c:pt idx="396">
                  <c:v>200037.59886213337</c:v>
                </c:pt>
                <c:pt idx="397">
                  <c:v>200037.59886213337</c:v>
                </c:pt>
                <c:pt idx="398">
                  <c:v>200037.59886213337</c:v>
                </c:pt>
                <c:pt idx="399">
                  <c:v>200037.59886213337</c:v>
                </c:pt>
                <c:pt idx="400">
                  <c:v>200037.59886213337</c:v>
                </c:pt>
                <c:pt idx="401">
                  <c:v>200037.59886213337</c:v>
                </c:pt>
                <c:pt idx="402">
                  <c:v>200037.59886213337</c:v>
                </c:pt>
                <c:pt idx="403">
                  <c:v>200037.59886213337</c:v>
                </c:pt>
                <c:pt idx="404">
                  <c:v>200037.59886213337</c:v>
                </c:pt>
                <c:pt idx="405">
                  <c:v>200037.59886213337</c:v>
                </c:pt>
                <c:pt idx="406">
                  <c:v>200037.59886213337</c:v>
                </c:pt>
                <c:pt idx="407">
                  <c:v>200037.59886213337</c:v>
                </c:pt>
                <c:pt idx="408">
                  <c:v>200037.59886213337</c:v>
                </c:pt>
                <c:pt idx="409">
                  <c:v>200037.59886213337</c:v>
                </c:pt>
                <c:pt idx="410">
                  <c:v>200037.59886213337</c:v>
                </c:pt>
                <c:pt idx="411">
                  <c:v>200037.59886213337</c:v>
                </c:pt>
                <c:pt idx="412">
                  <c:v>200037.59886213337</c:v>
                </c:pt>
                <c:pt idx="413">
                  <c:v>200037.59886213337</c:v>
                </c:pt>
                <c:pt idx="414">
                  <c:v>200037.59886213337</c:v>
                </c:pt>
                <c:pt idx="415">
                  <c:v>200037.59886213337</c:v>
                </c:pt>
                <c:pt idx="416">
                  <c:v>200037.59886213337</c:v>
                </c:pt>
                <c:pt idx="417">
                  <c:v>200037.59886213337</c:v>
                </c:pt>
                <c:pt idx="418">
                  <c:v>200037.59886213337</c:v>
                </c:pt>
                <c:pt idx="419">
                  <c:v>200037.59886213337</c:v>
                </c:pt>
                <c:pt idx="420">
                  <c:v>200037.59886213337</c:v>
                </c:pt>
                <c:pt idx="421">
                  <c:v>200037.59886213337</c:v>
                </c:pt>
                <c:pt idx="422">
                  <c:v>200037.59886213337</c:v>
                </c:pt>
                <c:pt idx="423">
                  <c:v>200037.59886213337</c:v>
                </c:pt>
                <c:pt idx="424">
                  <c:v>200037.59886213337</c:v>
                </c:pt>
                <c:pt idx="425">
                  <c:v>200037.59886213337</c:v>
                </c:pt>
                <c:pt idx="426">
                  <c:v>200037.59886213337</c:v>
                </c:pt>
                <c:pt idx="427">
                  <c:v>200037.59886213337</c:v>
                </c:pt>
                <c:pt idx="428">
                  <c:v>200037.59886213337</c:v>
                </c:pt>
                <c:pt idx="429">
                  <c:v>200037.59886213337</c:v>
                </c:pt>
                <c:pt idx="430">
                  <c:v>200037.59886213337</c:v>
                </c:pt>
                <c:pt idx="431">
                  <c:v>200037.59886213337</c:v>
                </c:pt>
                <c:pt idx="432">
                  <c:v>200037.59886213337</c:v>
                </c:pt>
                <c:pt idx="433">
                  <c:v>200037.59886213337</c:v>
                </c:pt>
                <c:pt idx="434">
                  <c:v>200037.59886213337</c:v>
                </c:pt>
                <c:pt idx="435">
                  <c:v>200037.59886213337</c:v>
                </c:pt>
                <c:pt idx="436">
                  <c:v>200037.59886213337</c:v>
                </c:pt>
                <c:pt idx="437">
                  <c:v>200037.59886213337</c:v>
                </c:pt>
                <c:pt idx="438">
                  <c:v>200037.59886213337</c:v>
                </c:pt>
                <c:pt idx="439">
                  <c:v>200037.59886213337</c:v>
                </c:pt>
                <c:pt idx="440">
                  <c:v>200037.59886213337</c:v>
                </c:pt>
                <c:pt idx="441">
                  <c:v>200037.59886213337</c:v>
                </c:pt>
                <c:pt idx="442">
                  <c:v>200037.59886213337</c:v>
                </c:pt>
                <c:pt idx="443">
                  <c:v>200037.59886213337</c:v>
                </c:pt>
                <c:pt idx="444">
                  <c:v>200037.59886213337</c:v>
                </c:pt>
                <c:pt idx="445">
                  <c:v>200037.59886213337</c:v>
                </c:pt>
                <c:pt idx="446">
                  <c:v>200037.59886213337</c:v>
                </c:pt>
                <c:pt idx="447">
                  <c:v>200037.59886213337</c:v>
                </c:pt>
                <c:pt idx="448">
                  <c:v>200037.59886213337</c:v>
                </c:pt>
                <c:pt idx="449">
                  <c:v>200037.59886213337</c:v>
                </c:pt>
                <c:pt idx="450">
                  <c:v>200037.59886213337</c:v>
                </c:pt>
                <c:pt idx="451">
                  <c:v>200037.59886213337</c:v>
                </c:pt>
                <c:pt idx="452">
                  <c:v>200037.59886213337</c:v>
                </c:pt>
                <c:pt idx="453">
                  <c:v>200037.59886213337</c:v>
                </c:pt>
                <c:pt idx="454">
                  <c:v>200037.59886213337</c:v>
                </c:pt>
                <c:pt idx="455">
                  <c:v>200037.59886213337</c:v>
                </c:pt>
                <c:pt idx="456">
                  <c:v>200037.59886213337</c:v>
                </c:pt>
                <c:pt idx="457">
                  <c:v>200037.59886213337</c:v>
                </c:pt>
                <c:pt idx="458">
                  <c:v>200037.59886213337</c:v>
                </c:pt>
                <c:pt idx="459">
                  <c:v>200037.59886213337</c:v>
                </c:pt>
                <c:pt idx="460">
                  <c:v>200037.59886213337</c:v>
                </c:pt>
                <c:pt idx="461">
                  <c:v>200037.59886213337</c:v>
                </c:pt>
                <c:pt idx="462">
                  <c:v>200037.59886213337</c:v>
                </c:pt>
                <c:pt idx="463">
                  <c:v>200037.59886213337</c:v>
                </c:pt>
                <c:pt idx="464">
                  <c:v>200037.59886213337</c:v>
                </c:pt>
                <c:pt idx="465">
                  <c:v>200037.59886213337</c:v>
                </c:pt>
                <c:pt idx="466">
                  <c:v>200037.59886213337</c:v>
                </c:pt>
                <c:pt idx="467">
                  <c:v>200037.59886213337</c:v>
                </c:pt>
                <c:pt idx="468">
                  <c:v>200037.59886213337</c:v>
                </c:pt>
                <c:pt idx="469">
                  <c:v>200037.59886213337</c:v>
                </c:pt>
                <c:pt idx="470">
                  <c:v>200037.59886213337</c:v>
                </c:pt>
                <c:pt idx="471">
                  <c:v>200037.59886213337</c:v>
                </c:pt>
                <c:pt idx="472">
                  <c:v>200037.59886213337</c:v>
                </c:pt>
                <c:pt idx="473">
                  <c:v>200037.59886213337</c:v>
                </c:pt>
                <c:pt idx="474">
                  <c:v>200037.59886213337</c:v>
                </c:pt>
                <c:pt idx="475">
                  <c:v>200037.59886213337</c:v>
                </c:pt>
                <c:pt idx="476">
                  <c:v>200037.59886213337</c:v>
                </c:pt>
                <c:pt idx="477">
                  <c:v>200037.59886213337</c:v>
                </c:pt>
                <c:pt idx="478">
                  <c:v>200037.59886213337</c:v>
                </c:pt>
                <c:pt idx="479">
                  <c:v>200037.59886213337</c:v>
                </c:pt>
                <c:pt idx="480">
                  <c:v>200037.59886213337</c:v>
                </c:pt>
                <c:pt idx="481">
                  <c:v>200037.59886213337</c:v>
                </c:pt>
                <c:pt idx="482">
                  <c:v>200037.59886213337</c:v>
                </c:pt>
                <c:pt idx="483">
                  <c:v>200037.59886213337</c:v>
                </c:pt>
                <c:pt idx="484">
                  <c:v>200037.59886213337</c:v>
                </c:pt>
                <c:pt idx="485">
                  <c:v>200037.59886213337</c:v>
                </c:pt>
                <c:pt idx="486">
                  <c:v>200037.59886213337</c:v>
                </c:pt>
                <c:pt idx="487">
                  <c:v>200037.59886213337</c:v>
                </c:pt>
                <c:pt idx="488">
                  <c:v>200037.59886213337</c:v>
                </c:pt>
                <c:pt idx="489">
                  <c:v>200037.59886213337</c:v>
                </c:pt>
                <c:pt idx="490">
                  <c:v>200037.59886213337</c:v>
                </c:pt>
                <c:pt idx="491">
                  <c:v>200037.59886213337</c:v>
                </c:pt>
                <c:pt idx="492">
                  <c:v>200037.59886213337</c:v>
                </c:pt>
                <c:pt idx="493">
                  <c:v>200037.59886213337</c:v>
                </c:pt>
                <c:pt idx="494">
                  <c:v>200037.59886213337</c:v>
                </c:pt>
                <c:pt idx="495">
                  <c:v>200037.59886213337</c:v>
                </c:pt>
                <c:pt idx="496">
                  <c:v>200037.59886213337</c:v>
                </c:pt>
                <c:pt idx="497">
                  <c:v>200037.59886213337</c:v>
                </c:pt>
                <c:pt idx="498">
                  <c:v>200037.59886213337</c:v>
                </c:pt>
                <c:pt idx="499">
                  <c:v>200037.59886213337</c:v>
                </c:pt>
                <c:pt idx="500">
                  <c:v>200037.59886213337</c:v>
                </c:pt>
                <c:pt idx="501">
                  <c:v>200037.59886213337</c:v>
                </c:pt>
                <c:pt idx="502">
                  <c:v>200037.59886213337</c:v>
                </c:pt>
                <c:pt idx="503">
                  <c:v>200037.59886213337</c:v>
                </c:pt>
                <c:pt idx="504">
                  <c:v>200037.59886213337</c:v>
                </c:pt>
                <c:pt idx="505">
                  <c:v>200037.59886213337</c:v>
                </c:pt>
                <c:pt idx="506">
                  <c:v>200037.59886213337</c:v>
                </c:pt>
                <c:pt idx="507">
                  <c:v>200037.59886213337</c:v>
                </c:pt>
                <c:pt idx="508">
                  <c:v>200037.59886213337</c:v>
                </c:pt>
                <c:pt idx="509">
                  <c:v>200037.59886213337</c:v>
                </c:pt>
                <c:pt idx="510">
                  <c:v>200037.59886213337</c:v>
                </c:pt>
                <c:pt idx="511">
                  <c:v>200037.59886213337</c:v>
                </c:pt>
                <c:pt idx="512">
                  <c:v>200037.59886213337</c:v>
                </c:pt>
                <c:pt idx="513">
                  <c:v>200037.59886213337</c:v>
                </c:pt>
                <c:pt idx="514">
                  <c:v>200037.59886213337</c:v>
                </c:pt>
                <c:pt idx="515">
                  <c:v>200037.59886213337</c:v>
                </c:pt>
                <c:pt idx="516">
                  <c:v>200037.59886213337</c:v>
                </c:pt>
                <c:pt idx="517">
                  <c:v>200037.59886213337</c:v>
                </c:pt>
                <c:pt idx="518">
                  <c:v>200037.59886213337</c:v>
                </c:pt>
                <c:pt idx="519">
                  <c:v>200037.59886213337</c:v>
                </c:pt>
                <c:pt idx="520">
                  <c:v>200037.59886213337</c:v>
                </c:pt>
                <c:pt idx="521">
                  <c:v>200037.59886213337</c:v>
                </c:pt>
                <c:pt idx="522">
                  <c:v>200037.59886213337</c:v>
                </c:pt>
                <c:pt idx="523">
                  <c:v>200037.59886213337</c:v>
                </c:pt>
                <c:pt idx="524">
                  <c:v>200037.59886213337</c:v>
                </c:pt>
                <c:pt idx="525">
                  <c:v>200037.59886213337</c:v>
                </c:pt>
                <c:pt idx="526">
                  <c:v>200037.59886213337</c:v>
                </c:pt>
                <c:pt idx="527">
                  <c:v>200037.59886213337</c:v>
                </c:pt>
                <c:pt idx="528">
                  <c:v>200037.59886213337</c:v>
                </c:pt>
                <c:pt idx="529">
                  <c:v>200037.59886213337</c:v>
                </c:pt>
                <c:pt idx="530">
                  <c:v>200037.59886213337</c:v>
                </c:pt>
                <c:pt idx="531">
                  <c:v>200037.59886213337</c:v>
                </c:pt>
                <c:pt idx="532">
                  <c:v>200037.59886213337</c:v>
                </c:pt>
                <c:pt idx="533">
                  <c:v>200037.59886213337</c:v>
                </c:pt>
                <c:pt idx="534">
                  <c:v>200037.59886213337</c:v>
                </c:pt>
                <c:pt idx="535">
                  <c:v>200037.59886213337</c:v>
                </c:pt>
                <c:pt idx="536">
                  <c:v>200037.59886213337</c:v>
                </c:pt>
                <c:pt idx="537">
                  <c:v>200037.59886213337</c:v>
                </c:pt>
                <c:pt idx="538">
                  <c:v>200037.59886213337</c:v>
                </c:pt>
                <c:pt idx="539">
                  <c:v>200037.59886213337</c:v>
                </c:pt>
                <c:pt idx="540">
                  <c:v>200037.59886213337</c:v>
                </c:pt>
                <c:pt idx="541">
                  <c:v>200037.59886213337</c:v>
                </c:pt>
                <c:pt idx="542">
                  <c:v>200037.59886213337</c:v>
                </c:pt>
                <c:pt idx="543">
                  <c:v>200037.59886213337</c:v>
                </c:pt>
                <c:pt idx="544">
                  <c:v>200037.59886213337</c:v>
                </c:pt>
                <c:pt idx="545">
                  <c:v>200037.59886213337</c:v>
                </c:pt>
                <c:pt idx="546">
                  <c:v>200037.59886213337</c:v>
                </c:pt>
                <c:pt idx="547">
                  <c:v>200037.59886213337</c:v>
                </c:pt>
                <c:pt idx="548">
                  <c:v>200037.59886213337</c:v>
                </c:pt>
                <c:pt idx="549">
                  <c:v>200037.59886213337</c:v>
                </c:pt>
                <c:pt idx="550">
                  <c:v>200037.59886213337</c:v>
                </c:pt>
                <c:pt idx="551">
                  <c:v>200037.59886213337</c:v>
                </c:pt>
                <c:pt idx="552">
                  <c:v>200037.59886213337</c:v>
                </c:pt>
                <c:pt idx="553">
                  <c:v>200037.59886213337</c:v>
                </c:pt>
                <c:pt idx="554">
                  <c:v>200037.59886213337</c:v>
                </c:pt>
                <c:pt idx="555">
                  <c:v>200037.59886213337</c:v>
                </c:pt>
                <c:pt idx="556">
                  <c:v>200037.59886213337</c:v>
                </c:pt>
                <c:pt idx="557">
                  <c:v>200037.59886213337</c:v>
                </c:pt>
                <c:pt idx="558">
                  <c:v>200037.59886213337</c:v>
                </c:pt>
                <c:pt idx="559">
                  <c:v>200037.59886213337</c:v>
                </c:pt>
                <c:pt idx="560">
                  <c:v>200037.59886213337</c:v>
                </c:pt>
                <c:pt idx="561">
                  <c:v>200037.59886213337</c:v>
                </c:pt>
                <c:pt idx="562">
                  <c:v>200037.59886213337</c:v>
                </c:pt>
                <c:pt idx="563">
                  <c:v>200037.59886213337</c:v>
                </c:pt>
                <c:pt idx="564">
                  <c:v>200037.59886213337</c:v>
                </c:pt>
                <c:pt idx="565">
                  <c:v>200037.59886213337</c:v>
                </c:pt>
                <c:pt idx="566">
                  <c:v>200037.59886213337</c:v>
                </c:pt>
                <c:pt idx="567">
                  <c:v>200037.59886213337</c:v>
                </c:pt>
                <c:pt idx="568">
                  <c:v>200037.59886213337</c:v>
                </c:pt>
                <c:pt idx="569">
                  <c:v>200037.59886213337</c:v>
                </c:pt>
                <c:pt idx="570">
                  <c:v>200037.59886213337</c:v>
                </c:pt>
                <c:pt idx="571">
                  <c:v>200037.59886213337</c:v>
                </c:pt>
                <c:pt idx="572">
                  <c:v>200037.59886213337</c:v>
                </c:pt>
                <c:pt idx="573">
                  <c:v>200037.59886213337</c:v>
                </c:pt>
                <c:pt idx="574">
                  <c:v>200037.59886213337</c:v>
                </c:pt>
                <c:pt idx="575">
                  <c:v>200037.59886213337</c:v>
                </c:pt>
                <c:pt idx="576">
                  <c:v>200037.59886213337</c:v>
                </c:pt>
                <c:pt idx="577">
                  <c:v>200037.59886213337</c:v>
                </c:pt>
                <c:pt idx="578">
                  <c:v>200037.59886213337</c:v>
                </c:pt>
                <c:pt idx="579">
                  <c:v>200037.59886213337</c:v>
                </c:pt>
                <c:pt idx="580">
                  <c:v>200037.59886213337</c:v>
                </c:pt>
                <c:pt idx="581">
                  <c:v>200037.59886213337</c:v>
                </c:pt>
                <c:pt idx="582">
                  <c:v>200037.59886213337</c:v>
                </c:pt>
                <c:pt idx="583">
                  <c:v>200037.59886213337</c:v>
                </c:pt>
                <c:pt idx="584">
                  <c:v>200037.59886213337</c:v>
                </c:pt>
                <c:pt idx="585">
                  <c:v>200037.59886213337</c:v>
                </c:pt>
                <c:pt idx="586">
                  <c:v>200037.59886213337</c:v>
                </c:pt>
                <c:pt idx="587">
                  <c:v>200037.59886213337</c:v>
                </c:pt>
                <c:pt idx="588">
                  <c:v>200037.59886213337</c:v>
                </c:pt>
                <c:pt idx="589">
                  <c:v>200037.59886213337</c:v>
                </c:pt>
                <c:pt idx="590">
                  <c:v>200037.59886213337</c:v>
                </c:pt>
                <c:pt idx="591">
                  <c:v>200037.59886213337</c:v>
                </c:pt>
                <c:pt idx="592">
                  <c:v>200037.59886213337</c:v>
                </c:pt>
                <c:pt idx="593">
                  <c:v>200037.59886213337</c:v>
                </c:pt>
                <c:pt idx="594">
                  <c:v>200037.59886213337</c:v>
                </c:pt>
                <c:pt idx="595">
                  <c:v>200037.59886213337</c:v>
                </c:pt>
                <c:pt idx="596">
                  <c:v>200037.59886213337</c:v>
                </c:pt>
                <c:pt idx="597">
                  <c:v>200037.59886213337</c:v>
                </c:pt>
                <c:pt idx="598">
                  <c:v>200037.59886213337</c:v>
                </c:pt>
                <c:pt idx="599">
                  <c:v>200037.59886213337</c:v>
                </c:pt>
                <c:pt idx="600">
                  <c:v>200037.59886213337</c:v>
                </c:pt>
                <c:pt idx="601">
                  <c:v>200037.59886213337</c:v>
                </c:pt>
                <c:pt idx="602">
                  <c:v>200037.59886213337</c:v>
                </c:pt>
                <c:pt idx="603">
                  <c:v>200037.59886213337</c:v>
                </c:pt>
                <c:pt idx="604">
                  <c:v>200037.59886213337</c:v>
                </c:pt>
                <c:pt idx="605">
                  <c:v>200037.59886213337</c:v>
                </c:pt>
                <c:pt idx="606">
                  <c:v>200037.59886213337</c:v>
                </c:pt>
                <c:pt idx="607">
                  <c:v>200037.59886213337</c:v>
                </c:pt>
                <c:pt idx="608">
                  <c:v>200037.59886213337</c:v>
                </c:pt>
                <c:pt idx="609">
                  <c:v>200037.59886213337</c:v>
                </c:pt>
                <c:pt idx="610">
                  <c:v>200037.59886213337</c:v>
                </c:pt>
                <c:pt idx="611">
                  <c:v>200037.59886213337</c:v>
                </c:pt>
                <c:pt idx="612">
                  <c:v>200037.59886213337</c:v>
                </c:pt>
                <c:pt idx="613">
                  <c:v>200037.59886213337</c:v>
                </c:pt>
                <c:pt idx="614">
                  <c:v>200037.59886213337</c:v>
                </c:pt>
                <c:pt idx="615">
                  <c:v>200037.59886213337</c:v>
                </c:pt>
                <c:pt idx="616">
                  <c:v>200037.59886213337</c:v>
                </c:pt>
                <c:pt idx="617">
                  <c:v>200037.59886213337</c:v>
                </c:pt>
                <c:pt idx="618">
                  <c:v>200037.59886213337</c:v>
                </c:pt>
                <c:pt idx="619">
                  <c:v>200037.59886213337</c:v>
                </c:pt>
                <c:pt idx="620">
                  <c:v>200037.59886213337</c:v>
                </c:pt>
                <c:pt idx="621">
                  <c:v>200037.59886213337</c:v>
                </c:pt>
                <c:pt idx="622">
                  <c:v>200037.59886213337</c:v>
                </c:pt>
                <c:pt idx="623">
                  <c:v>200037.59886213337</c:v>
                </c:pt>
                <c:pt idx="624">
                  <c:v>200037.59886213337</c:v>
                </c:pt>
                <c:pt idx="625">
                  <c:v>200037.59886213337</c:v>
                </c:pt>
                <c:pt idx="626">
                  <c:v>200037.59886213337</c:v>
                </c:pt>
                <c:pt idx="627">
                  <c:v>200037.59886213337</c:v>
                </c:pt>
                <c:pt idx="628">
                  <c:v>200037.59886213337</c:v>
                </c:pt>
                <c:pt idx="629">
                  <c:v>200037.59886213337</c:v>
                </c:pt>
                <c:pt idx="630">
                  <c:v>200037.59886213337</c:v>
                </c:pt>
                <c:pt idx="631">
                  <c:v>200037.59886213337</c:v>
                </c:pt>
                <c:pt idx="632">
                  <c:v>200037.59886213337</c:v>
                </c:pt>
                <c:pt idx="633">
                  <c:v>200037.59886213337</c:v>
                </c:pt>
                <c:pt idx="634">
                  <c:v>200037.59886213337</c:v>
                </c:pt>
                <c:pt idx="635">
                  <c:v>200037.59886213337</c:v>
                </c:pt>
                <c:pt idx="636">
                  <c:v>200037.59886213337</c:v>
                </c:pt>
                <c:pt idx="637">
                  <c:v>200037.59886213337</c:v>
                </c:pt>
                <c:pt idx="638">
                  <c:v>200037.59886213337</c:v>
                </c:pt>
                <c:pt idx="639">
                  <c:v>200037.59886213337</c:v>
                </c:pt>
                <c:pt idx="640">
                  <c:v>200037.59886213337</c:v>
                </c:pt>
                <c:pt idx="641">
                  <c:v>200037.59886213337</c:v>
                </c:pt>
                <c:pt idx="642">
                  <c:v>200037.59886213337</c:v>
                </c:pt>
                <c:pt idx="643">
                  <c:v>200037.59886213337</c:v>
                </c:pt>
                <c:pt idx="644">
                  <c:v>200037.59886213337</c:v>
                </c:pt>
                <c:pt idx="645">
                  <c:v>200037.59886213337</c:v>
                </c:pt>
                <c:pt idx="646">
                  <c:v>200037.59886213337</c:v>
                </c:pt>
                <c:pt idx="647">
                  <c:v>200037.59886213337</c:v>
                </c:pt>
                <c:pt idx="648">
                  <c:v>200037.59886213337</c:v>
                </c:pt>
                <c:pt idx="649">
                  <c:v>200037.59886213337</c:v>
                </c:pt>
                <c:pt idx="650">
                  <c:v>200037.59886213337</c:v>
                </c:pt>
                <c:pt idx="651">
                  <c:v>200037.59886213337</c:v>
                </c:pt>
                <c:pt idx="652">
                  <c:v>200037.59886213337</c:v>
                </c:pt>
                <c:pt idx="653">
                  <c:v>200037.59886213337</c:v>
                </c:pt>
                <c:pt idx="654">
                  <c:v>200037.59886213337</c:v>
                </c:pt>
                <c:pt idx="655">
                  <c:v>200037.59886213337</c:v>
                </c:pt>
                <c:pt idx="656">
                  <c:v>200037.59886213337</c:v>
                </c:pt>
                <c:pt idx="657">
                  <c:v>200037.59886213337</c:v>
                </c:pt>
                <c:pt idx="658">
                  <c:v>200037.59886213337</c:v>
                </c:pt>
                <c:pt idx="659">
                  <c:v>200037.59886213337</c:v>
                </c:pt>
                <c:pt idx="660">
                  <c:v>200037.59886213337</c:v>
                </c:pt>
                <c:pt idx="661">
                  <c:v>200037.59886213337</c:v>
                </c:pt>
                <c:pt idx="662">
                  <c:v>200037.59886213337</c:v>
                </c:pt>
                <c:pt idx="663">
                  <c:v>200037.59886213337</c:v>
                </c:pt>
                <c:pt idx="664">
                  <c:v>200037.59886213337</c:v>
                </c:pt>
                <c:pt idx="665">
                  <c:v>200037.59886213337</c:v>
                </c:pt>
                <c:pt idx="666">
                  <c:v>200037.59886213337</c:v>
                </c:pt>
                <c:pt idx="667">
                  <c:v>200037.59886213337</c:v>
                </c:pt>
                <c:pt idx="668">
                  <c:v>200037.59886213337</c:v>
                </c:pt>
                <c:pt idx="669">
                  <c:v>200037.59886213337</c:v>
                </c:pt>
                <c:pt idx="670">
                  <c:v>200037.59886213337</c:v>
                </c:pt>
                <c:pt idx="671">
                  <c:v>200037.59886213337</c:v>
                </c:pt>
                <c:pt idx="672">
                  <c:v>200037.59886213337</c:v>
                </c:pt>
                <c:pt idx="673">
                  <c:v>200037.59886213337</c:v>
                </c:pt>
                <c:pt idx="674">
                  <c:v>200037.59886213337</c:v>
                </c:pt>
                <c:pt idx="675">
                  <c:v>200037.59886213337</c:v>
                </c:pt>
                <c:pt idx="676">
                  <c:v>200037.59886213337</c:v>
                </c:pt>
                <c:pt idx="677">
                  <c:v>200037.59886213337</c:v>
                </c:pt>
                <c:pt idx="678">
                  <c:v>200037.59886213337</c:v>
                </c:pt>
                <c:pt idx="679">
                  <c:v>200037.59886213337</c:v>
                </c:pt>
                <c:pt idx="680">
                  <c:v>200037.59886213337</c:v>
                </c:pt>
                <c:pt idx="681">
                  <c:v>200037.59886213337</c:v>
                </c:pt>
                <c:pt idx="682">
                  <c:v>200037.59886213337</c:v>
                </c:pt>
                <c:pt idx="683">
                  <c:v>200037.59886213337</c:v>
                </c:pt>
                <c:pt idx="684">
                  <c:v>200037.59886213337</c:v>
                </c:pt>
                <c:pt idx="685">
                  <c:v>200037.59886213337</c:v>
                </c:pt>
                <c:pt idx="686">
                  <c:v>200037.59886213337</c:v>
                </c:pt>
                <c:pt idx="687">
                  <c:v>200037.59886213337</c:v>
                </c:pt>
                <c:pt idx="688">
                  <c:v>200037.59886213337</c:v>
                </c:pt>
                <c:pt idx="689">
                  <c:v>200037.59886213337</c:v>
                </c:pt>
                <c:pt idx="690">
                  <c:v>200037.59886213337</c:v>
                </c:pt>
                <c:pt idx="691">
                  <c:v>200037.59886213337</c:v>
                </c:pt>
                <c:pt idx="692">
                  <c:v>200037.59886213337</c:v>
                </c:pt>
                <c:pt idx="693">
                  <c:v>200037.59886213337</c:v>
                </c:pt>
                <c:pt idx="694">
                  <c:v>200037.59886213337</c:v>
                </c:pt>
                <c:pt idx="695">
                  <c:v>200037.59886213337</c:v>
                </c:pt>
                <c:pt idx="696">
                  <c:v>200037.59886213337</c:v>
                </c:pt>
                <c:pt idx="697">
                  <c:v>200037.59886213337</c:v>
                </c:pt>
                <c:pt idx="698">
                  <c:v>200037.59886213337</c:v>
                </c:pt>
                <c:pt idx="699">
                  <c:v>200037.59886213337</c:v>
                </c:pt>
                <c:pt idx="700">
                  <c:v>200037.59886213337</c:v>
                </c:pt>
                <c:pt idx="701">
                  <c:v>200037.59886213337</c:v>
                </c:pt>
                <c:pt idx="702">
                  <c:v>200037.59886213337</c:v>
                </c:pt>
                <c:pt idx="703">
                  <c:v>200037.59886213337</c:v>
                </c:pt>
                <c:pt idx="704">
                  <c:v>200037.59886213337</c:v>
                </c:pt>
                <c:pt idx="705">
                  <c:v>200037.59886213337</c:v>
                </c:pt>
                <c:pt idx="706">
                  <c:v>200037.59886213337</c:v>
                </c:pt>
                <c:pt idx="707">
                  <c:v>200037.59886213337</c:v>
                </c:pt>
                <c:pt idx="708">
                  <c:v>200037.59886213337</c:v>
                </c:pt>
                <c:pt idx="709">
                  <c:v>200037.59886213337</c:v>
                </c:pt>
                <c:pt idx="710">
                  <c:v>200037.59886213337</c:v>
                </c:pt>
                <c:pt idx="711">
                  <c:v>200037.59886213337</c:v>
                </c:pt>
                <c:pt idx="712">
                  <c:v>200037.59886213337</c:v>
                </c:pt>
                <c:pt idx="713">
                  <c:v>200037.59886213337</c:v>
                </c:pt>
                <c:pt idx="714">
                  <c:v>200037.59886213337</c:v>
                </c:pt>
                <c:pt idx="715">
                  <c:v>200037.59886213337</c:v>
                </c:pt>
                <c:pt idx="716">
                  <c:v>200037.59886213337</c:v>
                </c:pt>
                <c:pt idx="717">
                  <c:v>200037.59886213337</c:v>
                </c:pt>
                <c:pt idx="718">
                  <c:v>200037.59886213337</c:v>
                </c:pt>
                <c:pt idx="719">
                  <c:v>200037.59886213337</c:v>
                </c:pt>
                <c:pt idx="720">
                  <c:v>200037.59886213337</c:v>
                </c:pt>
                <c:pt idx="721">
                  <c:v>200037.59886213337</c:v>
                </c:pt>
                <c:pt idx="722">
                  <c:v>200037.59886213337</c:v>
                </c:pt>
                <c:pt idx="723">
                  <c:v>200037.59886213337</c:v>
                </c:pt>
                <c:pt idx="724">
                  <c:v>200037.59886213337</c:v>
                </c:pt>
                <c:pt idx="725">
                  <c:v>200037.59886213337</c:v>
                </c:pt>
                <c:pt idx="726">
                  <c:v>200037.59886213337</c:v>
                </c:pt>
                <c:pt idx="727">
                  <c:v>200037.59886213337</c:v>
                </c:pt>
                <c:pt idx="728">
                  <c:v>200037.59886213337</c:v>
                </c:pt>
                <c:pt idx="729">
                  <c:v>200037.59886213337</c:v>
                </c:pt>
                <c:pt idx="730">
                  <c:v>200037.59886213337</c:v>
                </c:pt>
                <c:pt idx="731">
                  <c:v>200037.59886213337</c:v>
                </c:pt>
                <c:pt idx="732">
                  <c:v>200037.59886213337</c:v>
                </c:pt>
                <c:pt idx="733">
                  <c:v>200037.59886213337</c:v>
                </c:pt>
                <c:pt idx="734">
                  <c:v>200037.59886213337</c:v>
                </c:pt>
                <c:pt idx="735">
                  <c:v>200037.59886213337</c:v>
                </c:pt>
                <c:pt idx="736">
                  <c:v>200037.59886213337</c:v>
                </c:pt>
                <c:pt idx="737">
                  <c:v>200037.59886213337</c:v>
                </c:pt>
                <c:pt idx="738">
                  <c:v>200037.59886213337</c:v>
                </c:pt>
                <c:pt idx="739">
                  <c:v>200037.59886213337</c:v>
                </c:pt>
                <c:pt idx="740">
                  <c:v>200037.59886213337</c:v>
                </c:pt>
              </c:numCache>
            </c:numRef>
          </c:yVal>
          <c:smooth val="1"/>
          <c:extLst>
            <c:ext xmlns:c16="http://schemas.microsoft.com/office/drawing/2014/chart" uri="{C3380CC4-5D6E-409C-BE32-E72D297353CC}">
              <c16:uniqueId val="{00000001-934D-4782-ACC5-114DE3C82026}"/>
            </c:ext>
          </c:extLst>
        </c:ser>
        <c:ser>
          <c:idx val="5"/>
          <c:order val="2"/>
          <c:tx>
            <c:strRef>
              <c:f>Worst_Case_Estimator!$K$11</c:f>
              <c:strCache>
                <c:ptCount val="1"/>
                <c:pt idx="0">
                  <c:v> Täglich Infiziert </c:v>
                </c:pt>
              </c:strCache>
            </c:strRef>
          </c:tx>
          <c:spPr>
            <a:ln w="57150" cap="flat" cmpd="dbl" algn="ctr">
              <a:solidFill>
                <a:schemeClr val="accent6">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Worst_Case_Estimator!$K$12:$K$752</c:f>
              <c:numCache>
                <c:formatCode>_-* #,##0_-;\-* #,##0_-;_-* "-"??_-;_-@_-</c:formatCode>
                <c:ptCount val="741"/>
                <c:pt idx="0">
                  <c:v>1</c:v>
                </c:pt>
                <c:pt idx="1">
                  <c:v>0.41597678777914893</c:v>
                </c:pt>
                <c:pt idx="2">
                  <c:v>0.54745623538238819</c:v>
                </c:pt>
                <c:pt idx="3">
                  <c:v>0.72049291594629628</c:v>
                </c:pt>
                <c:pt idx="4">
                  <c:v>0.94822198817767367</c:v>
                </c:pt>
                <c:pt idx="5">
                  <c:v>1.2479302911429802</c:v>
                </c:pt>
                <c:pt idx="6">
                  <c:v>1.6423685811026818</c:v>
                </c:pt>
                <c:pt idx="7">
                  <c:v>2.1614785312554972</c:v>
                </c:pt>
                <c:pt idx="8">
                  <c:v>2.8446655893995949</c:v>
                </c:pt>
                <c:pt idx="9">
                  <c:v>3.7437902236788165</c:v>
                </c:pt>
                <c:pt idx="10">
                  <c:v>4.9271046179078759</c:v>
                </c:pt>
                <c:pt idx="11">
                  <c:v>6.4844336445163613</c:v>
                </c:pt>
                <c:pt idx="12">
                  <c:v>8.5339933919988376</c:v>
                </c:pt>
                <c:pt idx="13">
                  <c:v>11.231364823287336</c:v>
                </c:pt>
                <c:pt idx="14">
                  <c:v>14.781303725126719</c:v>
                </c:pt>
                <c:pt idx="15">
                  <c:v>19.453283390308407</c:v>
                </c:pt>
                <c:pt idx="16">
                  <c:v>25.601949790220957</c:v>
                </c:pt>
                <c:pt idx="17">
                  <c:v>33.694041840174521</c:v>
                </c:pt>
                <c:pt idx="18">
                  <c:v>44.343820018132249</c:v>
                </c:pt>
                <c:pt idx="19">
                  <c:v>58.359692282042346</c:v>
                </c:pt>
                <c:pt idx="20">
                  <c:v>76.805575899328318</c:v>
                </c:pt>
                <c:pt idx="21">
                  <c:v>101.08165185480777</c:v>
                </c:pt>
                <c:pt idx="22">
                  <c:v>133.03063964251936</c:v>
                </c:pt>
                <c:pt idx="23">
                  <c:v>175.07765585382663</c:v>
                </c:pt>
                <c:pt idx="24">
                  <c:v>230.41426647340177</c:v>
                </c:pt>
                <c:pt idx="25">
                  <c:v>303.24069261270802</c:v>
                </c:pt>
                <c:pt idx="26">
                  <c:v>399.08453531122041</c:v>
                </c:pt>
                <c:pt idx="27">
                  <c:v>525.220178837204</c:v>
                </c:pt>
                <c:pt idx="28">
                  <c:v>691.2206488695092</c:v>
                </c:pt>
                <c:pt idx="29">
                  <c:v>909.68371234530696</c:v>
                </c:pt>
                <c:pt idx="30">
                  <c:v>1197.1871558316434</c:v>
                </c:pt>
                <c:pt idx="31">
                  <c:v>1575.5454435665088</c:v>
                </c:pt>
                <c:pt idx="32">
                  <c:v>2073.4626043566186</c:v>
                </c:pt>
                <c:pt idx="33">
                  <c:v>2728.7058765596339</c:v>
                </c:pt>
                <c:pt idx="34">
                  <c:v>3590.96348258738</c:v>
                </c:pt>
                <c:pt idx="35">
                  <c:v>4725.6006446598258</c:v>
                </c:pt>
                <c:pt idx="36">
                  <c:v>6218.5940757753051</c:v>
                </c:pt>
                <c:pt idx="37">
                  <c:v>8183.0110671521943</c:v>
                </c:pt>
                <c:pt idx="38">
                  <c:v>10767.510365475413</c:v>
                </c:pt>
                <c:pt idx="39">
                  <c:v>14167.48482099524</c:v>
                </c:pt>
                <c:pt idx="40">
                  <c:v>18639.647848290486</c:v>
                </c:pt>
                <c:pt idx="41">
                  <c:v>24521.09523529846</c:v>
                </c:pt>
                <c:pt idx="42">
                  <c:v>32254.158433841367</c:v>
                </c:pt>
                <c:pt idx="43">
                  <c:v>42418.710004832421</c:v>
                </c:pt>
                <c:pt idx="44">
                  <c:v>55773.983767158206</c:v>
                </c:pt>
                <c:pt idx="45">
                  <c:v>73312.412733499164</c:v>
                </c:pt>
                <c:pt idx="46">
                  <c:v>96328.41679146036</c:v>
                </c:pt>
                <c:pt idx="47">
                  <c:v>126505.38002357451</c:v>
                </c:pt>
                <c:pt idx="48">
                  <c:v>166024.02957332996</c:v>
                </c:pt>
                <c:pt idx="49">
                  <c:v>217694.66554779827</c:v>
                </c:pt>
                <c:pt idx="50">
                  <c:v>285113.48708807898</c:v>
                </c:pt>
                <c:pt idx="51">
                  <c:v>372838.40325809573</c:v>
                </c:pt>
                <c:pt idx="52">
                  <c:v>486570.2162991506</c:v>
                </c:pt>
                <c:pt idx="53">
                  <c:v>633307.78539901087</c:v>
                </c:pt>
                <c:pt idx="54">
                  <c:v>821416.09748683916</c:v>
                </c:pt>
                <c:pt idx="55">
                  <c:v>1060497.9387365924</c:v>
                </c:pt>
                <c:pt idx="56">
                  <c:v>1360886.4811400296</c:v>
                </c:pt>
                <c:pt idx="57">
                  <c:v>1732474.5289902287</c:v>
                </c:pt>
                <c:pt idx="58">
                  <c:v>2182477.4058642481</c:v>
                </c:pt>
                <c:pt idx="59">
                  <c:v>2711638.4127327241</c:v>
                </c:pt>
                <c:pt idx="60">
                  <c:v>3308455.140025381</c:v>
                </c:pt>
                <c:pt idx="61">
                  <c:v>3941495.4867496137</c:v>
                </c:pt>
                <c:pt idx="62">
                  <c:v>4551216.5692519695</c:v>
                </c:pt>
                <c:pt idx="63">
                  <c:v>5045348.1290595792</c:v>
                </c:pt>
                <c:pt idx="64">
                  <c:v>5305629.1317251064</c:v>
                </c:pt>
                <c:pt idx="65">
                  <c:v>5215915.2189402506</c:v>
                </c:pt>
                <c:pt idx="66">
                  <c:v>4715479.8903594092</c:v>
                </c:pt>
                <c:pt idx="67">
                  <c:v>3858219.0501517355</c:v>
                </c:pt>
                <c:pt idx="68">
                  <c:v>2826385.8702588603</c:v>
                </c:pt>
                <c:pt idx="69">
                  <c:v>1854498.0912522823</c:v>
                </c:pt>
                <c:pt idx="70">
                  <c:v>1105732.7409259975</c:v>
                </c:pt>
                <c:pt idx="71">
                  <c:v>613775.30637203902</c:v>
                </c:pt>
                <c:pt idx="72">
                  <c:v>325200.28721844405</c:v>
                </c:pt>
                <c:pt idx="73">
                  <c:v>167671.09632501751</c:v>
                </c:pt>
                <c:pt idx="74">
                  <c:v>85173.813790485263</c:v>
                </c:pt>
                <c:pt idx="75">
                  <c:v>42930.943110525608</c:v>
                </c:pt>
                <c:pt idx="76">
                  <c:v>21552.708769723773</c:v>
                </c:pt>
                <c:pt idx="77">
                  <c:v>10798.320107936859</c:v>
                </c:pt>
                <c:pt idx="78">
                  <c:v>5404.6712223887444</c:v>
                </c:pt>
                <c:pt idx="79">
                  <c:v>2703.7158821970224</c:v>
                </c:pt>
                <c:pt idx="80">
                  <c:v>1352.2033194601536</c:v>
                </c:pt>
                <c:pt idx="81">
                  <c:v>676.188043192029</c:v>
                </c:pt>
                <c:pt idx="82">
                  <c:v>338.11562232673168</c:v>
                </c:pt>
                <c:pt idx="83">
                  <c:v>169.06321194767952</c:v>
                </c:pt>
                <c:pt idx="84">
                  <c:v>84.53295624256134</c:v>
                </c:pt>
                <c:pt idx="85">
                  <c:v>42.266815707087517</c:v>
                </c:pt>
                <c:pt idx="86">
                  <c:v>21.13349225372076</c:v>
                </c:pt>
                <c:pt idx="87">
                  <c:v>10.56676722317934</c:v>
                </c:pt>
                <c:pt idx="88">
                  <c:v>5.2833888754248619</c:v>
                </c:pt>
                <c:pt idx="89">
                  <c:v>2.6416957601904869</c:v>
                </c:pt>
                <c:pt idx="90">
                  <c:v>1.32084821164608</c:v>
                </c:pt>
                <c:pt idx="91">
                  <c:v>0.66042419523000717</c:v>
                </c:pt>
                <c:pt idx="92">
                  <c:v>0.33021211624145508</c:v>
                </c:pt>
                <c:pt idx="93">
                  <c:v>0.16510605812072754</c:v>
                </c:pt>
                <c:pt idx="94">
                  <c:v>8.2553021609783173E-2</c:v>
                </c:pt>
                <c:pt idx="95">
                  <c:v>4.1276521980762482E-2</c:v>
                </c:pt>
                <c:pt idx="96">
                  <c:v>2.0638264715671539E-2</c:v>
                </c:pt>
                <c:pt idx="97">
                  <c:v>1.0319128632545471E-2</c:v>
                </c:pt>
                <c:pt idx="98">
                  <c:v>5.1595568656921387E-3</c:v>
                </c:pt>
                <c:pt idx="99">
                  <c:v>2.5797784328460693E-3</c:v>
                </c:pt>
                <c:pt idx="100">
                  <c:v>1.2899041175842285E-3</c:v>
                </c:pt>
                <c:pt idx="101">
                  <c:v>6.4493715763092041E-4</c:v>
                </c:pt>
                <c:pt idx="102">
                  <c:v>3.2246857881546021E-4</c:v>
                </c:pt>
                <c:pt idx="103">
                  <c:v>1.6123801469802856E-4</c:v>
                </c:pt>
                <c:pt idx="104">
                  <c:v>8.061528205871582E-5</c:v>
                </c:pt>
                <c:pt idx="105">
                  <c:v>4.0322542190551758E-5</c:v>
                </c:pt>
                <c:pt idx="106">
                  <c:v>2.0161271095275879E-5</c:v>
                </c:pt>
                <c:pt idx="107">
                  <c:v>1.0065734386444092E-5</c:v>
                </c:pt>
                <c:pt idx="108">
                  <c:v>5.0365924835205078E-6</c:v>
                </c:pt>
                <c:pt idx="109">
                  <c:v>2.5182962417602539E-6</c:v>
                </c:pt>
                <c:pt idx="110">
                  <c:v>1.259148120880127E-6</c:v>
                </c:pt>
                <c:pt idx="111">
                  <c:v>6.4074993133544922E-7</c:v>
                </c:pt>
                <c:pt idx="112">
                  <c:v>3.0547380447387695E-7</c:v>
                </c:pt>
                <c:pt idx="113">
                  <c:v>1.6391277313232422E-7</c:v>
                </c:pt>
                <c:pt idx="114">
                  <c:v>7.4505805969238281E-8</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numCache>
            </c:numRef>
          </c:yVal>
          <c:smooth val="1"/>
          <c:extLst>
            <c:ext xmlns:c16="http://schemas.microsoft.com/office/drawing/2014/chart" uri="{C3380CC4-5D6E-409C-BE32-E72D297353CC}">
              <c16:uniqueId val="{00000002-934D-4782-ACC5-114DE3C82026}"/>
            </c:ext>
          </c:extLst>
        </c:ser>
        <c:ser>
          <c:idx val="6"/>
          <c:order val="3"/>
          <c:tx>
            <c:strRef>
              <c:f>Worst_Case_Estimator!$N$11</c:f>
              <c:strCache>
                <c:ptCount val="1"/>
                <c:pt idx="0">
                  <c:v> Täglich Verstorben </c:v>
                </c:pt>
              </c:strCache>
            </c:strRef>
          </c:tx>
          <c:spPr>
            <a:ln w="57150" cap="flat" cmpd="dbl" algn="ctr">
              <a:solidFill>
                <a:schemeClr val="accent1">
                  <a:lumMod val="60000"/>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Worst_Case_Estimator!$N$12:$N$752</c:f>
              <c:numCache>
                <c:formatCode>General</c:formatCode>
                <c:ptCount val="741"/>
                <c:pt idx="0" formatCode="_-* #,##0_-;\-* #,##0_-;_-* &quot;-&quot;??_-;_-@_-">
                  <c:v>0</c:v>
                </c:pt>
                <c:pt idx="15" formatCode="_-* #,##0_-;\-* #,##0_-;_-* &quot;-&quot;??_-;_-@_-">
                  <c:v>3.5999999999999999E-3</c:v>
                </c:pt>
                <c:pt idx="16" formatCode="_-* #,##0_-;\-* #,##0_-;_-* &quot;-&quot;??_-;_-@_-">
                  <c:v>1.4975164360049361E-3</c:v>
                </c:pt>
                <c:pt idx="17" formatCode="_-* #,##0_-;\-* #,##0_-;_-* &quot;-&quot;??_-;_-@_-">
                  <c:v>1.9708424473765976E-3</c:v>
                </c:pt>
                <c:pt idx="18" formatCode="_-* #,##0_-;\-* #,##0_-;_-* &quot;-&quot;??_-;_-@_-">
                  <c:v>2.5937744974066667E-3</c:v>
                </c:pt>
                <c:pt idx="19" formatCode="_-* #,##0_-;\-* #,##0_-;_-* &quot;-&quot;??_-;_-@_-">
                  <c:v>3.4135991574396249E-3</c:v>
                </c:pt>
                <c:pt idx="20" formatCode="_-* #,##0_-;\-* #,##0_-;_-* &quot;-&quot;??_-;_-@_-">
                  <c:v>4.4925490481147285E-3</c:v>
                </c:pt>
                <c:pt idx="21" formatCode="_-* #,##0_-;\-* #,##0_-;_-* &quot;-&quot;??_-;_-@_-">
                  <c:v>5.9125268919696539E-3</c:v>
                </c:pt>
                <c:pt idx="22" formatCode="_-* #,##0_-;\-* #,##0_-;_-* &quot;-&quot;??_-;_-@_-">
                  <c:v>7.7813227125197899E-3</c:v>
                </c:pt>
                <c:pt idx="23" formatCode="_-* #,##0_-;\-* #,##0_-;_-* &quot;-&quot;??_-;_-@_-">
                  <c:v>1.0240796121838541E-2</c:v>
                </c:pt>
                <c:pt idx="24" formatCode="_-* #,##0_-;\-* #,##0_-;_-* &quot;-&quot;??_-;_-@_-">
                  <c:v>1.3477644805243738E-2</c:v>
                </c:pt>
                <c:pt idx="25" formatCode="_-* #,##0_-;\-* #,##0_-;_-* &quot;-&quot;??_-;_-@_-">
                  <c:v>1.7737576624468353E-2</c:v>
                </c:pt>
                <c:pt idx="26" formatCode="_-* #,##0_-;\-* #,##0_-;_-* &quot;-&quot;??_-;_-@_-">
                  <c:v>2.33439611202589E-2</c:v>
                </c:pt>
                <c:pt idx="27" formatCode="_-* #,##0_-;\-* #,##0_-;_-* &quot;-&quot;??_-;_-@_-">
                  <c:v>3.0722376211195813E-2</c:v>
                </c:pt>
                <c:pt idx="28" formatCode="_-* #,##0_-;\-* #,##0_-;_-* &quot;-&quot;??_-;_-@_-">
                  <c:v>4.0432913363834408E-2</c:v>
                </c:pt>
                <c:pt idx="29" formatCode="_-* #,##0_-;\-* #,##0_-;_-* &quot;-&quot;??_-;_-@_-">
                  <c:v>5.3212693410456188E-2</c:v>
                </c:pt>
                <c:pt idx="30" formatCode="_-* #,##0_-;\-* #,##0_-;_-* &quot;-&quot;??_-;_-@_-">
                  <c:v>7.0031820205110257E-2</c:v>
                </c:pt>
                <c:pt idx="31" formatCode="_-* #,##0_-;\-* #,##0_-;_-* &quot;-&quot;??_-;_-@_-">
                  <c:v>9.2167019244795437E-2</c:v>
                </c:pt>
                <c:pt idx="32" formatCode="_-* #,##0_-;\-* #,##0_-;_-* &quot;-&quot;??_-;_-@_-">
                  <c:v>0.12129855062462827</c:v>
                </c:pt>
                <c:pt idx="33" formatCode="_-* #,##0_-;\-* #,##0_-;_-* &quot;-&quot;??_-;_-@_-">
                  <c:v>0.15963775206527608</c:v>
                </c:pt>
                <c:pt idx="34" formatCode="_-* #,##0_-;\-* #,##0_-;_-* &quot;-&quot;??_-;_-@_-">
                  <c:v>0.21009489221535244</c:v>
                </c:pt>
                <c:pt idx="35" formatCode="_-* #,##0_-;\-* #,##0_-;_-* &quot;-&quot;??_-;_-@_-">
                  <c:v>0.27650007323758191</c:v>
                </c:pt>
                <c:pt idx="36" formatCode="_-* #,##0_-;\-* #,##0_-;_-* &quot;-&quot;??_-;_-@_-">
                  <c:v>0.36389394667730796</c:v>
                </c:pt>
                <c:pt idx="37" formatCode="_-* #,##0_-;\-* #,##0_-;_-* &quot;-&quot;??_-;_-@_-">
                  <c:v>0.47891030271306967</c:v>
                </c:pt>
                <c:pt idx="38" formatCode="_-* #,##0_-;\-* #,##0_-;_-* &quot;-&quot;??_-;_-@_-">
                  <c:v>0.63027956107377581</c:v>
                </c:pt>
                <c:pt idx="39" formatCode="_-* #,##0_-;\-* #,##0_-;_-* &quot;-&quot;??_-;_-@_-">
                  <c:v>0.82949135930424633</c:v>
                </c:pt>
                <c:pt idx="40" formatCode="_-* #,##0_-;\-* #,##0_-;_-* &quot;-&quot;??_-;_-@_-">
                  <c:v>1.0916664934057487</c:v>
                </c:pt>
                <c:pt idx="41" formatCode="_-* #,##0_-;\-* #,##0_-;_-* &quot;-&quot;??_-;_-@_-">
                  <c:v>1.4367043271203934</c:v>
                </c:pt>
                <c:pt idx="42" formatCode="_-* #,##0_-;\-* #,##0_-;_-* &quot;-&quot;??_-;_-@_-">
                  <c:v>1.8907926438139344</c:v>
                </c:pt>
                <c:pt idx="43" formatCode="_-* #,##0_-;\-* #,##0_-;_-* &quot;-&quot;??_-;_-@_-">
                  <c:v>2.488394335930233</c:v>
                </c:pt>
                <c:pt idx="44" formatCode="_-* #,##0_-;\-* #,##0_-;_-* &quot;-&quot;??_-;_-@_-">
                  <c:v>3.274861364443105</c:v>
                </c:pt>
                <c:pt idx="45" formatCode="_-* #,##0_-;\-* #,##0_-;_-* &quot;-&quot;??_-;_-@_-">
                  <c:v>4.3098737609939164</c:v>
                </c:pt>
                <c:pt idx="46" formatCode="_-* #,##0_-;\-* #,##0_-;_-* &quot;-&quot;??_-;_-@_-">
                  <c:v>5.6719635968394311</c:v>
                </c:pt>
                <c:pt idx="47" formatCode="_-* #,##0_-;\-* #,##0_-;_-* &quot;-&quot;??_-;_-@_-">
                  <c:v>7.4644653756838268</c:v>
                </c:pt>
                <c:pt idx="48" formatCode="_-* #,##0_-;\-* #,##0_-;_-* &quot;-&quot;??_-;_-@_-">
                  <c:v>9.8233411556146812</c:v>
                </c:pt>
                <c:pt idx="49" formatCode="_-* #,##0_-;\-* #,##0_-;_-* &quot;-&quot;??_-;_-@_-">
                  <c:v>12.927468537314567</c:v>
                </c:pt>
                <c:pt idx="50" formatCode="_-* #,##0_-;\-* #,##0_-;_-* &quot;-&quot;??_-;_-@_-">
                  <c:v>17.012162320775371</c:v>
                </c:pt>
                <c:pt idx="51" formatCode="_-* #,##0_-;\-* #,##0_-;_-* &quot;-&quot;??_-;_-@_-">
                  <c:v>22.386938672791096</c:v>
                </c:pt>
                <c:pt idx="52" formatCode="_-* #,##0_-;\-* #,##0_-;_-* &quot;-&quot;??_-;_-@_-">
                  <c:v>29.458839841747899</c:v>
                </c:pt>
                <c:pt idx="53" formatCode="_-* #,##0_-;\-* #,##0_-;_-* &quot;-&quot;??_-;_-@_-">
                  <c:v>38.763037315711486</c:v>
                </c:pt>
                <c:pt idx="54" formatCode="_-* #,##0_-;\-* #,##0_-;_-* &quot;-&quot;??_-;_-@_-">
                  <c:v>51.00294535558286</c:v>
                </c:pt>
                <c:pt idx="55" formatCode="_-* #,##0_-;\-* #,##0_-;_-* &quot;-&quot;??_-;_-@_-">
                  <c:v>67.102732253845744</c:v>
                </c:pt>
                <c:pt idx="56" formatCode="_-* #,##0_-;\-* #,##0_-;_-* &quot;-&quot;??_-;_-@_-">
                  <c:v>88.275942847074461</c:v>
                </c:pt>
                <c:pt idx="57" formatCode="_-* #,##0_-;\-* #,##0_-;_-* &quot;-&quot;??_-;_-@_-">
                  <c:v>116.11497036182892</c:v>
                </c:pt>
                <c:pt idx="58" formatCode="_-* #,##0_-;\-* #,##0_-;_-* &quot;-&quot;??_-;_-@_-">
                  <c:v>152.70735601739671</c:v>
                </c:pt>
                <c:pt idx="59" formatCode="_-* #,##0_-;\-* #,##0_-;_-* &quot;-&quot;??_-;_-@_-">
                  <c:v>200.78634156176955</c:v>
                </c:pt>
                <c:pt idx="60" formatCode="_-* #,##0_-;\-* #,##0_-;_-* &quot;-&quot;??_-;_-@_-">
                  <c:v>263.92468584059696</c:v>
                </c:pt>
                <c:pt idx="61" formatCode="_-* #,##0_-;\-* #,##0_-;_-* &quot;-&quot;??_-;_-@_-">
                  <c:v>346.78230044925726</c:v>
                </c:pt>
                <c:pt idx="62" formatCode="_-* #,##0_-;\-* #,##0_-;_-* &quot;-&quot;??_-;_-@_-">
                  <c:v>455.41936808486827</c:v>
                </c:pt>
                <c:pt idx="63" formatCode="_-* #,##0_-;\-* #,##0_-;_-* &quot;-&quot;??_-;_-@_-">
                  <c:v>597.68650646398783</c:v>
                </c:pt>
                <c:pt idx="64" formatCode="_-* #,##0_-;\-* #,##0_-;_-* &quot;-&quot;??_-;_-@_-">
                  <c:v>783.70079597207371</c:v>
                </c:pt>
                <c:pt idx="65" formatCode="_-* #,##0_-;\-* #,##0_-;_-* &quot;-&quot;??_-;_-@_-">
                  <c:v>1026.4085535170843</c:v>
                </c:pt>
                <c:pt idx="66" formatCode="_-* #,##0_-;\-* #,##0_-;_-* &quot;-&quot;??_-;_-@_-">
                  <c:v>1342.2182517291446</c:v>
                </c:pt>
                <c:pt idx="67" formatCode="_-* #,##0_-;\-* #,##0_-;_-* &quot;-&quot;??_-;_-@_-">
                  <c:v>1751.652778676942</c:v>
                </c:pt>
                <c:pt idx="68" formatCode="_-* #,##0_-;\-* #,##0_-;_-* &quot;-&quot;??_-;_-@_-">
                  <c:v>2279.9080274364392</c:v>
                </c:pt>
                <c:pt idx="69" formatCode="_-* #,##0_-;\-* #,##0_-;_-* &quot;-&quot;??_-;_-@_-">
                  <c:v>2957.097950952621</c:v>
                </c:pt>
                <c:pt idx="70" formatCode="_-* #,##0_-;\-* #,##0_-;_-* &quot;-&quot;??_-;_-@_-">
                  <c:v>3817.7925794517328</c:v>
                </c:pt>
                <c:pt idx="71" formatCode="_-* #,##0_-;\-* #,##0_-;_-* &quot;-&quot;??_-;_-@_-">
                  <c:v>4899.1913321041066</c:v>
                </c:pt>
                <c:pt idx="72" formatCode="_-* #,##0_-;\-* #,##0_-;_-* &quot;-&quot;??_-;_-@_-">
                  <c:v>6236.9083043648234</c:v>
                </c:pt>
                <c:pt idx="73" formatCode="_-* #,##0_-;\-* #,##0_-;_-* &quot;-&quot;??_-;_-@_-">
                  <c:v>7856.9186611112927</c:v>
                </c:pt>
                <c:pt idx="74" formatCode="_-* #,##0_-;\-* #,##0_-;_-* &quot;-&quot;??_-;_-@_-">
                  <c:v>9761.8982858378058</c:v>
                </c:pt>
                <c:pt idx="75" formatCode="_-* #,##0_-;\-* #,##0_-;_-* &quot;-&quot;??_-;_-@_-">
                  <c:v>11910.438504091371</c:v>
                </c:pt>
                <c:pt idx="76" formatCode="_-* #,##0_-;\-* #,##0_-;_-* &quot;-&quot;??_-;_-@_-">
                  <c:v>14189.383752298609</c:v>
                </c:pt>
                <c:pt idx="77" formatCode="_-* #,##0_-;\-* #,##0_-;_-* &quot;-&quot;??_-;_-@_-">
                  <c:v>16384.379649307091</c:v>
                </c:pt>
                <c:pt idx="78" formatCode="_-* #,##0_-;\-* #,##0_-;_-* &quot;-&quot;??_-;_-@_-">
                  <c:v>18163.253264614486</c:v>
                </c:pt>
                <c:pt idx="79" formatCode="_-* #,##0_-;\-* #,##0_-;_-* &quot;-&quot;??_-;_-@_-">
                  <c:v>19100.264874210381</c:v>
                </c:pt>
                <c:pt idx="80" formatCode="_-* #,##0_-;\-* #,##0_-;_-* &quot;-&quot;??_-;_-@_-">
                  <c:v>18777.294788184903</c:v>
                </c:pt>
                <c:pt idx="81" formatCode="_-* #,##0_-;\-* #,##0_-;_-* &quot;-&quot;??_-;_-@_-">
                  <c:v>16975.727605293872</c:v>
                </c:pt>
                <c:pt idx="82" formatCode="_-* #,##0_-;\-* #,##0_-;_-* &quot;-&quot;??_-;_-@_-">
                  <c:v>13889.588580546248</c:v>
                </c:pt>
                <c:pt idx="83" formatCode="_-* #,##0_-;\-* #,##0_-;_-* &quot;-&quot;??_-;_-@_-">
                  <c:v>10174.989132931896</c:v>
                </c:pt>
                <c:pt idx="84" formatCode="_-* #,##0_-;\-* #,##0_-;_-* &quot;-&quot;??_-;_-@_-">
                  <c:v>6676.1931285082155</c:v>
                </c:pt>
                <c:pt idx="85" formatCode="_-* #,##0_-;\-* #,##0_-;_-* &quot;-&quot;??_-;_-@_-">
                  <c:v>3980.6378673335907</c:v>
                </c:pt>
                <c:pt idx="86" formatCode="_-* #,##0_-;\-* #,##0_-;_-* &quot;-&quot;??_-;_-@_-">
                  <c:v>2209.5911029393405</c:v>
                </c:pt>
                <c:pt idx="87" formatCode="_-* #,##0_-;\-* #,##0_-;_-* &quot;-&quot;??_-;_-@_-">
                  <c:v>1170.7210339863987</c:v>
                </c:pt>
                <c:pt idx="88" formatCode="_-* #,##0_-;\-* #,##0_-;_-* &quot;-&quot;??_-;_-@_-">
                  <c:v>603.61594677006303</c:v>
                </c:pt>
                <c:pt idx="89" formatCode="_-* #,##0_-;\-* #,##0_-;_-* &quot;-&quot;??_-;_-@_-">
                  <c:v>306.62572964574696</c:v>
                </c:pt>
                <c:pt idx="90" formatCode="_-* #,##0_-;\-* #,##0_-;_-* &quot;-&quot;??_-;_-@_-">
                  <c:v>154.55139519789219</c:v>
                </c:pt>
                <c:pt idx="91" formatCode="_-* #,##0_-;\-* #,##0_-;_-* &quot;-&quot;??_-;_-@_-">
                  <c:v>77.589751571005579</c:v>
                </c:pt>
                <c:pt idx="92" formatCode="_-* #,##0_-;\-* #,##0_-;_-* &quot;-&quot;??_-;_-@_-">
                  <c:v>38.87395238857269</c:v>
                </c:pt>
                <c:pt idx="93" formatCode="_-* #,##0_-;\-* #,##0_-;_-* &quot;-&quot;??_-;_-@_-">
                  <c:v>19.456816400599479</c:v>
                </c:pt>
                <c:pt idx="94" formatCode="_-* #,##0_-;\-* #,##0_-;_-* &quot;-&quot;??_-;_-@_-">
                  <c:v>9.7333771759092809</c:v>
                </c:pt>
                <c:pt idx="95" formatCode="_-* #,##0_-;\-* #,##0_-;_-* &quot;-&quot;??_-;_-@_-">
                  <c:v>4.867931950056553</c:v>
                </c:pt>
                <c:pt idx="96" formatCode="_-* #,##0_-;\-* #,##0_-;_-* &quot;-&quot;??_-;_-@_-">
                  <c:v>2.4342769554913044</c:v>
                </c:pt>
                <c:pt idx="97" formatCode="_-* #,##0_-;\-* #,##0_-;_-* &quot;-&quot;??_-;_-@_-">
                  <c:v>1.2172162403762341</c:v>
                </c:pt>
                <c:pt idx="98" formatCode="_-* #,##0_-;\-* #,##0_-;_-* &quot;-&quot;??_-;_-@_-">
                  <c:v>0.60862756301164622</c:v>
                </c:pt>
                <c:pt idx="99" formatCode="_-* #,##0_-;\-* #,##0_-;_-* &quot;-&quot;??_-;_-@_-">
                  <c:v>0.30431864247322082</c:v>
                </c:pt>
                <c:pt idx="100" formatCode="_-* #,##0_-;\-* #,##0_-;_-* &quot;-&quot;??_-;_-@_-">
                  <c:v>0.15216053654551506</c:v>
                </c:pt>
                <c:pt idx="101" formatCode="_-* #,##0_-;\-* #,##0_-;_-* &quot;-&quot;??_-;_-@_-">
                  <c:v>7.6080572113394737E-2</c:v>
                </c:pt>
                <c:pt idx="102" formatCode="_-* #,##0_-;\-* #,##0_-;_-* &quot;-&quot;??_-;_-@_-">
                  <c:v>3.8040362003445627E-2</c:v>
                </c:pt>
                <c:pt idx="103" formatCode="_-* #,##0_-;\-* #,##0_-;_-* &quot;-&quot;??_-;_-@_-">
                  <c:v>1.9020199951529503E-2</c:v>
                </c:pt>
                <c:pt idx="104" formatCode="_-* #,##0_-;\-* #,##0_-;_-* &quot;-&quot;??_-;_-@_-">
                  <c:v>9.5101047366857525E-3</c:v>
                </c:pt>
                <c:pt idx="105" formatCode="_-* #,##0_-;\-* #,##0_-;_-* &quot;-&quot;??_-;_-@_-">
                  <c:v>4.7550535619258882E-3</c:v>
                </c:pt>
                <c:pt idx="106" formatCode="_-* #,##0_-;\-* #,##0_-;_-* &quot;-&quot;??_-;_-@_-">
                  <c:v>2.3775271028280255E-3</c:v>
                </c:pt>
                <c:pt idx="107" formatCode="_-* #,##0_-;\-* #,##0_-;_-* &quot;-&quot;??_-;_-@_-">
                  <c:v>1.1887636184692383E-3</c:v>
                </c:pt>
                <c:pt idx="108" formatCode="_-* #,##0_-;\-* #,##0_-;_-* &quot;-&quot;??_-;_-@_-">
                  <c:v>5.9438180923461915E-4</c:v>
                </c:pt>
                <c:pt idx="109" formatCode="_-* #,##0_-;\-* #,##0_-;_-* &quot;-&quot;??_-;_-@_-">
                  <c:v>2.971908777952194E-4</c:v>
                </c:pt>
                <c:pt idx="110" formatCode="_-* #,##0_-;\-* #,##0_-;_-* &quot;-&quot;??_-;_-@_-">
                  <c:v>1.4859547913074494E-4</c:v>
                </c:pt>
                <c:pt idx="111" formatCode="_-* #,##0_-;\-* #,##0_-;_-* &quot;-&quot;??_-;_-@_-">
                  <c:v>7.4297752976417542E-5</c:v>
                </c:pt>
                <c:pt idx="112" formatCode="_-* #,##0_-;\-* #,##0_-;_-* &quot;-&quot;??_-;_-@_-">
                  <c:v>3.7148863077163697E-5</c:v>
                </c:pt>
                <c:pt idx="113" formatCode="_-* #,##0_-;\-* #,##0_-;_-* &quot;-&quot;??_-;_-@_-">
                  <c:v>1.8574404716491699E-5</c:v>
                </c:pt>
                <c:pt idx="114" formatCode="_-* #,##0_-;\-* #,##0_-;_-* &quot;-&quot;??_-;_-@_-">
                  <c:v>9.2872023582458497E-6</c:v>
                </c:pt>
                <c:pt idx="115" formatCode="_-* #,##0_-;\-* #,##0_-;_-* &quot;-&quot;??_-;_-@_-">
                  <c:v>4.6436548233032228E-6</c:v>
                </c:pt>
                <c:pt idx="116" formatCode="_-* #,##0_-;\-* #,##0_-;_-* &quot;-&quot;??_-;_-@_-">
                  <c:v>2.3217737674713135E-6</c:v>
                </c:pt>
                <c:pt idx="117" formatCode="_-* #,##0_-;\-* #,##0_-;_-* &quot;-&quot;??_-;_-@_-">
                  <c:v>1.1608868837356567E-6</c:v>
                </c:pt>
                <c:pt idx="118" formatCode="_-* #,##0_-;\-* #,##0_-;_-* &quot;-&quot;??_-;_-@_-">
                  <c:v>5.8045685291290285E-7</c:v>
                </c:pt>
                <c:pt idx="119" formatCode="_-* #,##0_-;\-* #,##0_-;_-* &quot;-&quot;??_-;_-@_-">
                  <c:v>2.9021501541137694E-7</c:v>
                </c:pt>
                <c:pt idx="120" formatCode="_-* #,##0_-;\-* #,##0_-;_-* &quot;-&quot;??_-;_-@_-">
                  <c:v>1.4516115188598633E-7</c:v>
                </c:pt>
                <c:pt idx="121" formatCode="_-* #,##0_-;\-* #,##0_-;_-* &quot;-&quot;??_-;_-@_-">
                  <c:v>7.2580575942993164E-8</c:v>
                </c:pt>
                <c:pt idx="122" formatCode="_-* #,##0_-;\-* #,##0_-;_-* &quot;-&quot;??_-;_-@_-">
                  <c:v>3.623664379119873E-8</c:v>
                </c:pt>
                <c:pt idx="123" formatCode="_-* #,##0_-;\-* #,##0_-;_-* &quot;-&quot;??_-;_-@_-">
                  <c:v>1.8131732940673826E-8</c:v>
                </c:pt>
                <c:pt idx="124" formatCode="_-* #,##0_-;\-* #,##0_-;_-* &quot;-&quot;??_-;_-@_-">
                  <c:v>9.0658664703369132E-9</c:v>
                </c:pt>
                <c:pt idx="125" formatCode="_-* #,##0_-;\-* #,##0_-;_-* &quot;-&quot;??_-;_-@_-">
                  <c:v>4.5329332351684566E-9</c:v>
                </c:pt>
                <c:pt idx="126" formatCode="_-* #,##0_-;\-* #,##0_-;_-* &quot;-&quot;??_-;_-@_-">
                  <c:v>2.3066997528076171E-9</c:v>
                </c:pt>
                <c:pt idx="127" formatCode="_-* #,##0_-;\-* #,##0_-;_-* &quot;-&quot;??_-;_-@_-">
                  <c:v>1.0997056961059571E-9</c:v>
                </c:pt>
                <c:pt idx="128" formatCode="_-* #,##0_-;\-* #,##0_-;_-* &quot;-&quot;??_-;_-@_-">
                  <c:v>5.9008598327636713E-10</c:v>
                </c:pt>
                <c:pt idx="129" formatCode="_-* #,##0_-;\-* #,##0_-;_-* &quot;-&quot;??_-;_-@_-">
                  <c:v>2.6822090148925779E-10</c:v>
                </c:pt>
                <c:pt idx="130" formatCode="_-* #,##0_-;\-* #,##0_-;_-* &quot;-&quot;??_-;_-@_-">
                  <c:v>0</c:v>
                </c:pt>
                <c:pt idx="131" formatCode="_-* #,##0_-;\-* #,##0_-;_-* &quot;-&quot;??_-;_-@_-">
                  <c:v>0</c:v>
                </c:pt>
                <c:pt idx="132" formatCode="_-* #,##0_-;\-* #,##0_-;_-* &quot;-&quot;??_-;_-@_-">
                  <c:v>0</c:v>
                </c:pt>
                <c:pt idx="133" formatCode="_-* #,##0_-;\-* #,##0_-;_-* &quot;-&quot;??_-;_-@_-">
                  <c:v>0</c:v>
                </c:pt>
                <c:pt idx="134" formatCode="_-* #,##0_-;\-* #,##0_-;_-* &quot;-&quot;??_-;_-@_-">
                  <c:v>0</c:v>
                </c:pt>
                <c:pt idx="135" formatCode="_-* #,##0_-;\-* #,##0_-;_-* &quot;-&quot;??_-;_-@_-">
                  <c:v>0</c:v>
                </c:pt>
                <c:pt idx="136" formatCode="_-* #,##0_-;\-* #,##0_-;_-* &quot;-&quot;??_-;_-@_-">
                  <c:v>0</c:v>
                </c:pt>
                <c:pt idx="137" formatCode="_-* #,##0_-;\-* #,##0_-;_-* &quot;-&quot;??_-;_-@_-">
                  <c:v>0</c:v>
                </c:pt>
                <c:pt idx="138" formatCode="_-* #,##0_-;\-* #,##0_-;_-* &quot;-&quot;??_-;_-@_-">
                  <c:v>0</c:v>
                </c:pt>
                <c:pt idx="139" formatCode="_-* #,##0_-;\-* #,##0_-;_-* &quot;-&quot;??_-;_-@_-">
                  <c:v>0</c:v>
                </c:pt>
                <c:pt idx="140" formatCode="_-* #,##0_-;\-* #,##0_-;_-* &quot;-&quot;??_-;_-@_-">
                  <c:v>0</c:v>
                </c:pt>
                <c:pt idx="141" formatCode="_-* #,##0_-;\-* #,##0_-;_-* &quot;-&quot;??_-;_-@_-">
                  <c:v>0</c:v>
                </c:pt>
                <c:pt idx="142" formatCode="_-* #,##0_-;\-* #,##0_-;_-* &quot;-&quot;??_-;_-@_-">
                  <c:v>0</c:v>
                </c:pt>
                <c:pt idx="143" formatCode="_-* #,##0_-;\-* #,##0_-;_-* &quot;-&quot;??_-;_-@_-">
                  <c:v>0</c:v>
                </c:pt>
                <c:pt idx="144" formatCode="_-* #,##0_-;\-* #,##0_-;_-* &quot;-&quot;??_-;_-@_-">
                  <c:v>0</c:v>
                </c:pt>
                <c:pt idx="145" formatCode="_-* #,##0_-;\-* #,##0_-;_-* &quot;-&quot;??_-;_-@_-">
                  <c:v>0</c:v>
                </c:pt>
                <c:pt idx="146" formatCode="_-* #,##0_-;\-* #,##0_-;_-* &quot;-&quot;??_-;_-@_-">
                  <c:v>0</c:v>
                </c:pt>
                <c:pt idx="147" formatCode="_-* #,##0_-;\-* #,##0_-;_-* &quot;-&quot;??_-;_-@_-">
                  <c:v>0</c:v>
                </c:pt>
                <c:pt idx="148" formatCode="_-* #,##0_-;\-* #,##0_-;_-* &quot;-&quot;??_-;_-@_-">
                  <c:v>0</c:v>
                </c:pt>
                <c:pt idx="149" formatCode="_-* #,##0_-;\-* #,##0_-;_-* &quot;-&quot;??_-;_-@_-">
                  <c:v>0</c:v>
                </c:pt>
                <c:pt idx="150" formatCode="_-* #,##0_-;\-* #,##0_-;_-* &quot;-&quot;??_-;_-@_-">
                  <c:v>0</c:v>
                </c:pt>
                <c:pt idx="151" formatCode="_-* #,##0_-;\-* #,##0_-;_-* &quot;-&quot;??_-;_-@_-">
                  <c:v>0</c:v>
                </c:pt>
                <c:pt idx="152" formatCode="_-* #,##0_-;\-* #,##0_-;_-* &quot;-&quot;??_-;_-@_-">
                  <c:v>0</c:v>
                </c:pt>
                <c:pt idx="153" formatCode="_-* #,##0_-;\-* #,##0_-;_-* &quot;-&quot;??_-;_-@_-">
                  <c:v>0</c:v>
                </c:pt>
                <c:pt idx="154" formatCode="_-* #,##0_-;\-* #,##0_-;_-* &quot;-&quot;??_-;_-@_-">
                  <c:v>0</c:v>
                </c:pt>
                <c:pt idx="155" formatCode="_-* #,##0_-;\-* #,##0_-;_-* &quot;-&quot;??_-;_-@_-">
                  <c:v>0</c:v>
                </c:pt>
                <c:pt idx="156" formatCode="_-* #,##0_-;\-* #,##0_-;_-* &quot;-&quot;??_-;_-@_-">
                  <c:v>0</c:v>
                </c:pt>
                <c:pt idx="157" formatCode="_-* #,##0_-;\-* #,##0_-;_-* &quot;-&quot;??_-;_-@_-">
                  <c:v>0</c:v>
                </c:pt>
                <c:pt idx="158" formatCode="_-* #,##0_-;\-* #,##0_-;_-* &quot;-&quot;??_-;_-@_-">
                  <c:v>0</c:v>
                </c:pt>
                <c:pt idx="159" formatCode="_-* #,##0_-;\-* #,##0_-;_-* &quot;-&quot;??_-;_-@_-">
                  <c:v>0</c:v>
                </c:pt>
                <c:pt idx="160" formatCode="_-* #,##0_-;\-* #,##0_-;_-* &quot;-&quot;??_-;_-@_-">
                  <c:v>0</c:v>
                </c:pt>
                <c:pt idx="161" formatCode="_-* #,##0_-;\-* #,##0_-;_-* &quot;-&quot;??_-;_-@_-">
                  <c:v>0</c:v>
                </c:pt>
                <c:pt idx="162" formatCode="_-* #,##0_-;\-* #,##0_-;_-* &quot;-&quot;??_-;_-@_-">
                  <c:v>0</c:v>
                </c:pt>
                <c:pt idx="163" formatCode="_-* #,##0_-;\-* #,##0_-;_-* &quot;-&quot;??_-;_-@_-">
                  <c:v>0</c:v>
                </c:pt>
                <c:pt idx="164" formatCode="_-* #,##0_-;\-* #,##0_-;_-* &quot;-&quot;??_-;_-@_-">
                  <c:v>0</c:v>
                </c:pt>
                <c:pt idx="165" formatCode="_-* #,##0_-;\-* #,##0_-;_-* &quot;-&quot;??_-;_-@_-">
                  <c:v>0</c:v>
                </c:pt>
                <c:pt idx="166" formatCode="_-* #,##0_-;\-* #,##0_-;_-* &quot;-&quot;??_-;_-@_-">
                  <c:v>0</c:v>
                </c:pt>
                <c:pt idx="167" formatCode="_-* #,##0_-;\-* #,##0_-;_-* &quot;-&quot;??_-;_-@_-">
                  <c:v>0</c:v>
                </c:pt>
                <c:pt idx="168" formatCode="_-* #,##0_-;\-* #,##0_-;_-* &quot;-&quot;??_-;_-@_-">
                  <c:v>0</c:v>
                </c:pt>
                <c:pt idx="169" formatCode="_-* #,##0_-;\-* #,##0_-;_-* &quot;-&quot;??_-;_-@_-">
                  <c:v>0</c:v>
                </c:pt>
                <c:pt idx="170" formatCode="_-* #,##0_-;\-* #,##0_-;_-* &quot;-&quot;??_-;_-@_-">
                  <c:v>0</c:v>
                </c:pt>
                <c:pt idx="171" formatCode="_-* #,##0_-;\-* #,##0_-;_-* &quot;-&quot;??_-;_-@_-">
                  <c:v>0</c:v>
                </c:pt>
                <c:pt idx="172" formatCode="_-* #,##0_-;\-* #,##0_-;_-* &quot;-&quot;??_-;_-@_-">
                  <c:v>0</c:v>
                </c:pt>
                <c:pt idx="173" formatCode="_-* #,##0_-;\-* #,##0_-;_-* &quot;-&quot;??_-;_-@_-">
                  <c:v>0</c:v>
                </c:pt>
                <c:pt idx="174" formatCode="_-* #,##0_-;\-* #,##0_-;_-* &quot;-&quot;??_-;_-@_-">
                  <c:v>0</c:v>
                </c:pt>
                <c:pt idx="175" formatCode="_-* #,##0_-;\-* #,##0_-;_-* &quot;-&quot;??_-;_-@_-">
                  <c:v>0</c:v>
                </c:pt>
                <c:pt idx="176" formatCode="_-* #,##0_-;\-* #,##0_-;_-* &quot;-&quot;??_-;_-@_-">
                  <c:v>0</c:v>
                </c:pt>
                <c:pt idx="177" formatCode="_-* #,##0_-;\-* #,##0_-;_-* &quot;-&quot;??_-;_-@_-">
                  <c:v>0</c:v>
                </c:pt>
                <c:pt idx="178" formatCode="_-* #,##0_-;\-* #,##0_-;_-* &quot;-&quot;??_-;_-@_-">
                  <c:v>0</c:v>
                </c:pt>
                <c:pt idx="179" formatCode="_-* #,##0_-;\-* #,##0_-;_-* &quot;-&quot;??_-;_-@_-">
                  <c:v>0</c:v>
                </c:pt>
                <c:pt idx="180" formatCode="_-* #,##0_-;\-* #,##0_-;_-* &quot;-&quot;??_-;_-@_-">
                  <c:v>0</c:v>
                </c:pt>
                <c:pt idx="181" formatCode="_-* #,##0_-;\-* #,##0_-;_-* &quot;-&quot;??_-;_-@_-">
                  <c:v>0</c:v>
                </c:pt>
                <c:pt idx="182" formatCode="_-* #,##0_-;\-* #,##0_-;_-* &quot;-&quot;??_-;_-@_-">
                  <c:v>0</c:v>
                </c:pt>
                <c:pt idx="183" formatCode="_-* #,##0_-;\-* #,##0_-;_-* &quot;-&quot;??_-;_-@_-">
                  <c:v>0</c:v>
                </c:pt>
                <c:pt idx="184" formatCode="_-* #,##0_-;\-* #,##0_-;_-* &quot;-&quot;??_-;_-@_-">
                  <c:v>0</c:v>
                </c:pt>
                <c:pt idx="185" formatCode="_-* #,##0_-;\-* #,##0_-;_-* &quot;-&quot;??_-;_-@_-">
                  <c:v>0</c:v>
                </c:pt>
                <c:pt idx="186" formatCode="_-* #,##0_-;\-* #,##0_-;_-* &quot;-&quot;??_-;_-@_-">
                  <c:v>0</c:v>
                </c:pt>
                <c:pt idx="187" formatCode="_-* #,##0_-;\-* #,##0_-;_-* &quot;-&quot;??_-;_-@_-">
                  <c:v>0</c:v>
                </c:pt>
                <c:pt idx="188" formatCode="_-* #,##0_-;\-* #,##0_-;_-* &quot;-&quot;??_-;_-@_-">
                  <c:v>0</c:v>
                </c:pt>
                <c:pt idx="189" formatCode="_-* #,##0_-;\-* #,##0_-;_-* &quot;-&quot;??_-;_-@_-">
                  <c:v>0</c:v>
                </c:pt>
                <c:pt idx="190" formatCode="_-* #,##0_-;\-* #,##0_-;_-* &quot;-&quot;??_-;_-@_-">
                  <c:v>0</c:v>
                </c:pt>
                <c:pt idx="191" formatCode="_-* #,##0_-;\-* #,##0_-;_-* &quot;-&quot;??_-;_-@_-">
                  <c:v>0</c:v>
                </c:pt>
                <c:pt idx="192" formatCode="_-* #,##0_-;\-* #,##0_-;_-* &quot;-&quot;??_-;_-@_-">
                  <c:v>0</c:v>
                </c:pt>
                <c:pt idx="193" formatCode="_-* #,##0_-;\-* #,##0_-;_-* &quot;-&quot;??_-;_-@_-">
                  <c:v>0</c:v>
                </c:pt>
                <c:pt idx="194" formatCode="_-* #,##0_-;\-* #,##0_-;_-* &quot;-&quot;??_-;_-@_-">
                  <c:v>0</c:v>
                </c:pt>
                <c:pt idx="195" formatCode="_-* #,##0_-;\-* #,##0_-;_-* &quot;-&quot;??_-;_-@_-">
                  <c:v>0</c:v>
                </c:pt>
                <c:pt idx="196" formatCode="_-* #,##0_-;\-* #,##0_-;_-* &quot;-&quot;??_-;_-@_-">
                  <c:v>0</c:v>
                </c:pt>
                <c:pt idx="197" formatCode="_-* #,##0_-;\-* #,##0_-;_-* &quot;-&quot;??_-;_-@_-">
                  <c:v>0</c:v>
                </c:pt>
                <c:pt idx="198" formatCode="_-* #,##0_-;\-* #,##0_-;_-* &quot;-&quot;??_-;_-@_-">
                  <c:v>0</c:v>
                </c:pt>
                <c:pt idx="199" formatCode="_-* #,##0_-;\-* #,##0_-;_-* &quot;-&quot;??_-;_-@_-">
                  <c:v>0</c:v>
                </c:pt>
                <c:pt idx="200" formatCode="_-* #,##0_-;\-* #,##0_-;_-* &quot;-&quot;??_-;_-@_-">
                  <c:v>0</c:v>
                </c:pt>
                <c:pt idx="201" formatCode="_-* #,##0_-;\-* #,##0_-;_-* &quot;-&quot;??_-;_-@_-">
                  <c:v>0</c:v>
                </c:pt>
                <c:pt idx="202" formatCode="_-* #,##0_-;\-* #,##0_-;_-* &quot;-&quot;??_-;_-@_-">
                  <c:v>0</c:v>
                </c:pt>
                <c:pt idx="203" formatCode="_-* #,##0_-;\-* #,##0_-;_-* &quot;-&quot;??_-;_-@_-">
                  <c:v>0</c:v>
                </c:pt>
                <c:pt idx="204" formatCode="_-* #,##0_-;\-* #,##0_-;_-* &quot;-&quot;??_-;_-@_-">
                  <c:v>0</c:v>
                </c:pt>
                <c:pt idx="205" formatCode="_-* #,##0_-;\-* #,##0_-;_-* &quot;-&quot;??_-;_-@_-">
                  <c:v>0</c:v>
                </c:pt>
                <c:pt idx="206" formatCode="_-* #,##0_-;\-* #,##0_-;_-* &quot;-&quot;??_-;_-@_-">
                  <c:v>0</c:v>
                </c:pt>
                <c:pt idx="207" formatCode="_-* #,##0_-;\-* #,##0_-;_-* &quot;-&quot;??_-;_-@_-">
                  <c:v>0</c:v>
                </c:pt>
                <c:pt idx="208" formatCode="_-* #,##0_-;\-* #,##0_-;_-* &quot;-&quot;??_-;_-@_-">
                  <c:v>0</c:v>
                </c:pt>
                <c:pt idx="209" formatCode="_-* #,##0_-;\-* #,##0_-;_-* &quot;-&quot;??_-;_-@_-">
                  <c:v>0</c:v>
                </c:pt>
                <c:pt idx="210" formatCode="_-* #,##0_-;\-* #,##0_-;_-* &quot;-&quot;??_-;_-@_-">
                  <c:v>0</c:v>
                </c:pt>
                <c:pt idx="211" formatCode="_-* #,##0_-;\-* #,##0_-;_-* &quot;-&quot;??_-;_-@_-">
                  <c:v>0</c:v>
                </c:pt>
                <c:pt idx="212" formatCode="_-* #,##0_-;\-* #,##0_-;_-* &quot;-&quot;??_-;_-@_-">
                  <c:v>0</c:v>
                </c:pt>
                <c:pt idx="213" formatCode="_-* #,##0_-;\-* #,##0_-;_-* &quot;-&quot;??_-;_-@_-">
                  <c:v>0</c:v>
                </c:pt>
                <c:pt idx="214" formatCode="_-* #,##0_-;\-* #,##0_-;_-* &quot;-&quot;??_-;_-@_-">
                  <c:v>0</c:v>
                </c:pt>
                <c:pt idx="215" formatCode="_-* #,##0_-;\-* #,##0_-;_-* &quot;-&quot;??_-;_-@_-">
                  <c:v>0</c:v>
                </c:pt>
                <c:pt idx="216" formatCode="_-* #,##0_-;\-* #,##0_-;_-* &quot;-&quot;??_-;_-@_-">
                  <c:v>0</c:v>
                </c:pt>
                <c:pt idx="217" formatCode="_-* #,##0_-;\-* #,##0_-;_-* &quot;-&quot;??_-;_-@_-">
                  <c:v>0</c:v>
                </c:pt>
                <c:pt idx="218" formatCode="_-* #,##0_-;\-* #,##0_-;_-* &quot;-&quot;??_-;_-@_-">
                  <c:v>0</c:v>
                </c:pt>
                <c:pt idx="219" formatCode="_-* #,##0_-;\-* #,##0_-;_-* &quot;-&quot;??_-;_-@_-">
                  <c:v>0</c:v>
                </c:pt>
                <c:pt idx="220" formatCode="_-* #,##0_-;\-* #,##0_-;_-* &quot;-&quot;??_-;_-@_-">
                  <c:v>0</c:v>
                </c:pt>
                <c:pt idx="221" formatCode="_-* #,##0_-;\-* #,##0_-;_-* &quot;-&quot;??_-;_-@_-">
                  <c:v>0</c:v>
                </c:pt>
                <c:pt idx="222" formatCode="_-* #,##0_-;\-* #,##0_-;_-* &quot;-&quot;??_-;_-@_-">
                  <c:v>0</c:v>
                </c:pt>
                <c:pt idx="223" formatCode="_-* #,##0_-;\-* #,##0_-;_-* &quot;-&quot;??_-;_-@_-">
                  <c:v>0</c:v>
                </c:pt>
                <c:pt idx="224" formatCode="_-* #,##0_-;\-* #,##0_-;_-* &quot;-&quot;??_-;_-@_-">
                  <c:v>0</c:v>
                </c:pt>
                <c:pt idx="225" formatCode="_-* #,##0_-;\-* #,##0_-;_-* &quot;-&quot;??_-;_-@_-">
                  <c:v>0</c:v>
                </c:pt>
                <c:pt idx="226" formatCode="_-* #,##0_-;\-* #,##0_-;_-* &quot;-&quot;??_-;_-@_-">
                  <c:v>0</c:v>
                </c:pt>
                <c:pt idx="227" formatCode="_-* #,##0_-;\-* #,##0_-;_-* &quot;-&quot;??_-;_-@_-">
                  <c:v>0</c:v>
                </c:pt>
                <c:pt idx="228" formatCode="_-* #,##0_-;\-* #,##0_-;_-* &quot;-&quot;??_-;_-@_-">
                  <c:v>0</c:v>
                </c:pt>
                <c:pt idx="229" formatCode="_-* #,##0_-;\-* #,##0_-;_-* &quot;-&quot;??_-;_-@_-">
                  <c:v>0</c:v>
                </c:pt>
                <c:pt idx="230" formatCode="_-* #,##0_-;\-* #,##0_-;_-* &quot;-&quot;??_-;_-@_-">
                  <c:v>0</c:v>
                </c:pt>
                <c:pt idx="231" formatCode="_-* #,##0_-;\-* #,##0_-;_-* &quot;-&quot;??_-;_-@_-">
                  <c:v>0</c:v>
                </c:pt>
                <c:pt idx="232" formatCode="_-* #,##0_-;\-* #,##0_-;_-* &quot;-&quot;??_-;_-@_-">
                  <c:v>0</c:v>
                </c:pt>
                <c:pt idx="233" formatCode="_-* #,##0_-;\-* #,##0_-;_-* &quot;-&quot;??_-;_-@_-">
                  <c:v>0</c:v>
                </c:pt>
                <c:pt idx="234" formatCode="_-* #,##0_-;\-* #,##0_-;_-* &quot;-&quot;??_-;_-@_-">
                  <c:v>0</c:v>
                </c:pt>
                <c:pt idx="235" formatCode="_-* #,##0_-;\-* #,##0_-;_-* &quot;-&quot;??_-;_-@_-">
                  <c:v>0</c:v>
                </c:pt>
                <c:pt idx="236" formatCode="_-* #,##0_-;\-* #,##0_-;_-* &quot;-&quot;??_-;_-@_-">
                  <c:v>0</c:v>
                </c:pt>
                <c:pt idx="237" formatCode="_-* #,##0_-;\-* #,##0_-;_-* &quot;-&quot;??_-;_-@_-">
                  <c:v>0</c:v>
                </c:pt>
                <c:pt idx="238" formatCode="_-* #,##0_-;\-* #,##0_-;_-* &quot;-&quot;??_-;_-@_-">
                  <c:v>0</c:v>
                </c:pt>
                <c:pt idx="239" formatCode="_-* #,##0_-;\-* #,##0_-;_-* &quot;-&quot;??_-;_-@_-">
                  <c:v>0</c:v>
                </c:pt>
                <c:pt idx="240" formatCode="_-* #,##0_-;\-* #,##0_-;_-* &quot;-&quot;??_-;_-@_-">
                  <c:v>0</c:v>
                </c:pt>
                <c:pt idx="241" formatCode="_-* #,##0_-;\-* #,##0_-;_-* &quot;-&quot;??_-;_-@_-">
                  <c:v>0</c:v>
                </c:pt>
                <c:pt idx="242" formatCode="_-* #,##0_-;\-* #,##0_-;_-* &quot;-&quot;??_-;_-@_-">
                  <c:v>0</c:v>
                </c:pt>
                <c:pt idx="243" formatCode="_-* #,##0_-;\-* #,##0_-;_-* &quot;-&quot;??_-;_-@_-">
                  <c:v>0</c:v>
                </c:pt>
                <c:pt idx="244" formatCode="_-* #,##0_-;\-* #,##0_-;_-* &quot;-&quot;??_-;_-@_-">
                  <c:v>0</c:v>
                </c:pt>
                <c:pt idx="245" formatCode="_-* #,##0_-;\-* #,##0_-;_-* &quot;-&quot;??_-;_-@_-">
                  <c:v>0</c:v>
                </c:pt>
                <c:pt idx="246" formatCode="_-* #,##0_-;\-* #,##0_-;_-* &quot;-&quot;??_-;_-@_-">
                  <c:v>0</c:v>
                </c:pt>
                <c:pt idx="247" formatCode="_-* #,##0_-;\-* #,##0_-;_-* &quot;-&quot;??_-;_-@_-">
                  <c:v>0</c:v>
                </c:pt>
                <c:pt idx="248" formatCode="_-* #,##0_-;\-* #,##0_-;_-* &quot;-&quot;??_-;_-@_-">
                  <c:v>0</c:v>
                </c:pt>
                <c:pt idx="249" formatCode="_-* #,##0_-;\-* #,##0_-;_-* &quot;-&quot;??_-;_-@_-">
                  <c:v>0</c:v>
                </c:pt>
                <c:pt idx="250" formatCode="_-* #,##0_-;\-* #,##0_-;_-* &quot;-&quot;??_-;_-@_-">
                  <c:v>0</c:v>
                </c:pt>
                <c:pt idx="251" formatCode="_-* #,##0_-;\-* #,##0_-;_-* &quot;-&quot;??_-;_-@_-">
                  <c:v>0</c:v>
                </c:pt>
                <c:pt idx="252" formatCode="_-* #,##0_-;\-* #,##0_-;_-* &quot;-&quot;??_-;_-@_-">
                  <c:v>0</c:v>
                </c:pt>
                <c:pt idx="253" formatCode="_-* #,##0_-;\-* #,##0_-;_-* &quot;-&quot;??_-;_-@_-">
                  <c:v>0</c:v>
                </c:pt>
                <c:pt idx="254" formatCode="_-* #,##0_-;\-* #,##0_-;_-* &quot;-&quot;??_-;_-@_-">
                  <c:v>0</c:v>
                </c:pt>
                <c:pt idx="255" formatCode="_-* #,##0_-;\-* #,##0_-;_-* &quot;-&quot;??_-;_-@_-">
                  <c:v>0</c:v>
                </c:pt>
                <c:pt idx="256" formatCode="_-* #,##0_-;\-* #,##0_-;_-* &quot;-&quot;??_-;_-@_-">
                  <c:v>0</c:v>
                </c:pt>
                <c:pt idx="257" formatCode="_-* #,##0_-;\-* #,##0_-;_-* &quot;-&quot;??_-;_-@_-">
                  <c:v>0</c:v>
                </c:pt>
                <c:pt idx="258" formatCode="_-* #,##0_-;\-* #,##0_-;_-* &quot;-&quot;??_-;_-@_-">
                  <c:v>0</c:v>
                </c:pt>
                <c:pt idx="259" formatCode="_-* #,##0_-;\-* #,##0_-;_-* &quot;-&quot;??_-;_-@_-">
                  <c:v>0</c:v>
                </c:pt>
                <c:pt idx="260" formatCode="_-* #,##0_-;\-* #,##0_-;_-* &quot;-&quot;??_-;_-@_-">
                  <c:v>0</c:v>
                </c:pt>
                <c:pt idx="261" formatCode="_-* #,##0_-;\-* #,##0_-;_-* &quot;-&quot;??_-;_-@_-">
                  <c:v>0</c:v>
                </c:pt>
                <c:pt idx="262" formatCode="_-* #,##0_-;\-* #,##0_-;_-* &quot;-&quot;??_-;_-@_-">
                  <c:v>0</c:v>
                </c:pt>
                <c:pt idx="263" formatCode="_-* #,##0_-;\-* #,##0_-;_-* &quot;-&quot;??_-;_-@_-">
                  <c:v>0</c:v>
                </c:pt>
                <c:pt idx="264" formatCode="_-* #,##0_-;\-* #,##0_-;_-* &quot;-&quot;??_-;_-@_-">
                  <c:v>0</c:v>
                </c:pt>
                <c:pt idx="265" formatCode="_-* #,##0_-;\-* #,##0_-;_-* &quot;-&quot;??_-;_-@_-">
                  <c:v>0</c:v>
                </c:pt>
                <c:pt idx="266" formatCode="_-* #,##0_-;\-* #,##0_-;_-* &quot;-&quot;??_-;_-@_-">
                  <c:v>0</c:v>
                </c:pt>
                <c:pt idx="267" formatCode="_-* #,##0_-;\-* #,##0_-;_-* &quot;-&quot;??_-;_-@_-">
                  <c:v>0</c:v>
                </c:pt>
                <c:pt idx="268" formatCode="_-* #,##0_-;\-* #,##0_-;_-* &quot;-&quot;??_-;_-@_-">
                  <c:v>0</c:v>
                </c:pt>
                <c:pt idx="269" formatCode="_-* #,##0_-;\-* #,##0_-;_-* &quot;-&quot;??_-;_-@_-">
                  <c:v>0</c:v>
                </c:pt>
                <c:pt idx="270" formatCode="_-* #,##0_-;\-* #,##0_-;_-* &quot;-&quot;??_-;_-@_-">
                  <c:v>0</c:v>
                </c:pt>
                <c:pt idx="271" formatCode="_-* #,##0_-;\-* #,##0_-;_-* &quot;-&quot;??_-;_-@_-">
                  <c:v>0</c:v>
                </c:pt>
                <c:pt idx="272" formatCode="_-* #,##0_-;\-* #,##0_-;_-* &quot;-&quot;??_-;_-@_-">
                  <c:v>0</c:v>
                </c:pt>
                <c:pt idx="273" formatCode="_-* #,##0_-;\-* #,##0_-;_-* &quot;-&quot;??_-;_-@_-">
                  <c:v>0</c:v>
                </c:pt>
                <c:pt idx="274" formatCode="_-* #,##0_-;\-* #,##0_-;_-* &quot;-&quot;??_-;_-@_-">
                  <c:v>0</c:v>
                </c:pt>
                <c:pt idx="275" formatCode="_-* #,##0_-;\-* #,##0_-;_-* &quot;-&quot;??_-;_-@_-">
                  <c:v>0</c:v>
                </c:pt>
                <c:pt idx="276" formatCode="_-* #,##0_-;\-* #,##0_-;_-* &quot;-&quot;??_-;_-@_-">
                  <c:v>0</c:v>
                </c:pt>
                <c:pt idx="277" formatCode="_-* #,##0_-;\-* #,##0_-;_-* &quot;-&quot;??_-;_-@_-">
                  <c:v>0</c:v>
                </c:pt>
                <c:pt idx="278" formatCode="_-* #,##0_-;\-* #,##0_-;_-* &quot;-&quot;??_-;_-@_-">
                  <c:v>0</c:v>
                </c:pt>
                <c:pt idx="279" formatCode="_-* #,##0_-;\-* #,##0_-;_-* &quot;-&quot;??_-;_-@_-">
                  <c:v>0</c:v>
                </c:pt>
                <c:pt idx="280" formatCode="_-* #,##0_-;\-* #,##0_-;_-* &quot;-&quot;??_-;_-@_-">
                  <c:v>0</c:v>
                </c:pt>
                <c:pt idx="281" formatCode="_-* #,##0_-;\-* #,##0_-;_-* &quot;-&quot;??_-;_-@_-">
                  <c:v>0</c:v>
                </c:pt>
                <c:pt idx="282" formatCode="_-* #,##0_-;\-* #,##0_-;_-* &quot;-&quot;??_-;_-@_-">
                  <c:v>0</c:v>
                </c:pt>
                <c:pt idx="283" formatCode="_-* #,##0_-;\-* #,##0_-;_-* &quot;-&quot;??_-;_-@_-">
                  <c:v>0</c:v>
                </c:pt>
                <c:pt idx="284" formatCode="_-* #,##0_-;\-* #,##0_-;_-* &quot;-&quot;??_-;_-@_-">
                  <c:v>0</c:v>
                </c:pt>
                <c:pt idx="285" formatCode="_-* #,##0_-;\-* #,##0_-;_-* &quot;-&quot;??_-;_-@_-">
                  <c:v>0</c:v>
                </c:pt>
                <c:pt idx="286" formatCode="_-* #,##0_-;\-* #,##0_-;_-* &quot;-&quot;??_-;_-@_-">
                  <c:v>0</c:v>
                </c:pt>
                <c:pt idx="287" formatCode="_-* #,##0_-;\-* #,##0_-;_-* &quot;-&quot;??_-;_-@_-">
                  <c:v>0</c:v>
                </c:pt>
                <c:pt idx="288" formatCode="_-* #,##0_-;\-* #,##0_-;_-* &quot;-&quot;??_-;_-@_-">
                  <c:v>0</c:v>
                </c:pt>
                <c:pt idx="289" formatCode="_-* #,##0_-;\-* #,##0_-;_-* &quot;-&quot;??_-;_-@_-">
                  <c:v>0</c:v>
                </c:pt>
                <c:pt idx="290" formatCode="_-* #,##0_-;\-* #,##0_-;_-* &quot;-&quot;??_-;_-@_-">
                  <c:v>0</c:v>
                </c:pt>
                <c:pt idx="291" formatCode="_-* #,##0_-;\-* #,##0_-;_-* &quot;-&quot;??_-;_-@_-">
                  <c:v>0</c:v>
                </c:pt>
                <c:pt idx="292" formatCode="_-* #,##0_-;\-* #,##0_-;_-* &quot;-&quot;??_-;_-@_-">
                  <c:v>0</c:v>
                </c:pt>
                <c:pt idx="293" formatCode="_-* #,##0_-;\-* #,##0_-;_-* &quot;-&quot;??_-;_-@_-">
                  <c:v>0</c:v>
                </c:pt>
                <c:pt idx="294" formatCode="_-* #,##0_-;\-* #,##0_-;_-* &quot;-&quot;??_-;_-@_-">
                  <c:v>0</c:v>
                </c:pt>
                <c:pt idx="295" formatCode="_-* #,##0_-;\-* #,##0_-;_-* &quot;-&quot;??_-;_-@_-">
                  <c:v>0</c:v>
                </c:pt>
                <c:pt idx="296" formatCode="_-* #,##0_-;\-* #,##0_-;_-* &quot;-&quot;??_-;_-@_-">
                  <c:v>0</c:v>
                </c:pt>
                <c:pt idx="297" formatCode="_-* #,##0_-;\-* #,##0_-;_-* &quot;-&quot;??_-;_-@_-">
                  <c:v>0</c:v>
                </c:pt>
                <c:pt idx="298" formatCode="_-* #,##0_-;\-* #,##0_-;_-* &quot;-&quot;??_-;_-@_-">
                  <c:v>0</c:v>
                </c:pt>
                <c:pt idx="299" formatCode="_-* #,##0_-;\-* #,##0_-;_-* &quot;-&quot;??_-;_-@_-">
                  <c:v>0</c:v>
                </c:pt>
                <c:pt idx="300" formatCode="_-* #,##0_-;\-* #,##0_-;_-* &quot;-&quot;??_-;_-@_-">
                  <c:v>0</c:v>
                </c:pt>
                <c:pt idx="301" formatCode="_-* #,##0_-;\-* #,##0_-;_-* &quot;-&quot;??_-;_-@_-">
                  <c:v>0</c:v>
                </c:pt>
                <c:pt idx="302" formatCode="_-* #,##0_-;\-* #,##0_-;_-* &quot;-&quot;??_-;_-@_-">
                  <c:v>0</c:v>
                </c:pt>
                <c:pt idx="303" formatCode="_-* #,##0_-;\-* #,##0_-;_-* &quot;-&quot;??_-;_-@_-">
                  <c:v>0</c:v>
                </c:pt>
                <c:pt idx="304" formatCode="_-* #,##0_-;\-* #,##0_-;_-* &quot;-&quot;??_-;_-@_-">
                  <c:v>0</c:v>
                </c:pt>
                <c:pt idx="305" formatCode="_-* #,##0_-;\-* #,##0_-;_-* &quot;-&quot;??_-;_-@_-">
                  <c:v>0</c:v>
                </c:pt>
                <c:pt idx="306" formatCode="_-* #,##0_-;\-* #,##0_-;_-* &quot;-&quot;??_-;_-@_-">
                  <c:v>0</c:v>
                </c:pt>
                <c:pt idx="307" formatCode="_-* #,##0_-;\-* #,##0_-;_-* &quot;-&quot;??_-;_-@_-">
                  <c:v>0</c:v>
                </c:pt>
                <c:pt idx="308" formatCode="_-* #,##0_-;\-* #,##0_-;_-* &quot;-&quot;??_-;_-@_-">
                  <c:v>0</c:v>
                </c:pt>
                <c:pt idx="309" formatCode="_-* #,##0_-;\-* #,##0_-;_-* &quot;-&quot;??_-;_-@_-">
                  <c:v>0</c:v>
                </c:pt>
                <c:pt idx="310" formatCode="_-* #,##0_-;\-* #,##0_-;_-* &quot;-&quot;??_-;_-@_-">
                  <c:v>0</c:v>
                </c:pt>
                <c:pt idx="311" formatCode="_-* #,##0_-;\-* #,##0_-;_-* &quot;-&quot;??_-;_-@_-">
                  <c:v>0</c:v>
                </c:pt>
                <c:pt idx="312" formatCode="_-* #,##0_-;\-* #,##0_-;_-* &quot;-&quot;??_-;_-@_-">
                  <c:v>0</c:v>
                </c:pt>
                <c:pt idx="313" formatCode="_-* #,##0_-;\-* #,##0_-;_-* &quot;-&quot;??_-;_-@_-">
                  <c:v>0</c:v>
                </c:pt>
                <c:pt idx="314" formatCode="_-* #,##0_-;\-* #,##0_-;_-* &quot;-&quot;??_-;_-@_-">
                  <c:v>0</c:v>
                </c:pt>
                <c:pt idx="315" formatCode="_-* #,##0_-;\-* #,##0_-;_-* &quot;-&quot;??_-;_-@_-">
                  <c:v>0</c:v>
                </c:pt>
                <c:pt idx="316" formatCode="_-* #,##0_-;\-* #,##0_-;_-* &quot;-&quot;??_-;_-@_-">
                  <c:v>0</c:v>
                </c:pt>
                <c:pt idx="317" formatCode="_-* #,##0_-;\-* #,##0_-;_-* &quot;-&quot;??_-;_-@_-">
                  <c:v>0</c:v>
                </c:pt>
                <c:pt idx="318" formatCode="_-* #,##0_-;\-* #,##0_-;_-* &quot;-&quot;??_-;_-@_-">
                  <c:v>0</c:v>
                </c:pt>
                <c:pt idx="319" formatCode="_-* #,##0_-;\-* #,##0_-;_-* &quot;-&quot;??_-;_-@_-">
                  <c:v>0</c:v>
                </c:pt>
                <c:pt idx="320" formatCode="_-* #,##0_-;\-* #,##0_-;_-* &quot;-&quot;??_-;_-@_-">
                  <c:v>0</c:v>
                </c:pt>
                <c:pt idx="321" formatCode="_-* #,##0_-;\-* #,##0_-;_-* &quot;-&quot;??_-;_-@_-">
                  <c:v>0</c:v>
                </c:pt>
                <c:pt idx="322" formatCode="_-* #,##0_-;\-* #,##0_-;_-* &quot;-&quot;??_-;_-@_-">
                  <c:v>0</c:v>
                </c:pt>
                <c:pt idx="323" formatCode="_-* #,##0_-;\-* #,##0_-;_-* &quot;-&quot;??_-;_-@_-">
                  <c:v>0</c:v>
                </c:pt>
                <c:pt idx="324" formatCode="_-* #,##0_-;\-* #,##0_-;_-* &quot;-&quot;??_-;_-@_-">
                  <c:v>0</c:v>
                </c:pt>
                <c:pt idx="325" formatCode="_-* #,##0_-;\-* #,##0_-;_-* &quot;-&quot;??_-;_-@_-">
                  <c:v>0</c:v>
                </c:pt>
                <c:pt idx="326" formatCode="_-* #,##0_-;\-* #,##0_-;_-* &quot;-&quot;??_-;_-@_-">
                  <c:v>0</c:v>
                </c:pt>
                <c:pt idx="327" formatCode="_-* #,##0_-;\-* #,##0_-;_-* &quot;-&quot;??_-;_-@_-">
                  <c:v>0</c:v>
                </c:pt>
                <c:pt idx="328" formatCode="_-* #,##0_-;\-* #,##0_-;_-* &quot;-&quot;??_-;_-@_-">
                  <c:v>0</c:v>
                </c:pt>
                <c:pt idx="329" formatCode="_-* #,##0_-;\-* #,##0_-;_-* &quot;-&quot;??_-;_-@_-">
                  <c:v>0</c:v>
                </c:pt>
                <c:pt idx="330" formatCode="_-* #,##0_-;\-* #,##0_-;_-* &quot;-&quot;??_-;_-@_-">
                  <c:v>0</c:v>
                </c:pt>
                <c:pt idx="331" formatCode="_-* #,##0_-;\-* #,##0_-;_-* &quot;-&quot;??_-;_-@_-">
                  <c:v>0</c:v>
                </c:pt>
                <c:pt idx="332" formatCode="_-* #,##0_-;\-* #,##0_-;_-* &quot;-&quot;??_-;_-@_-">
                  <c:v>0</c:v>
                </c:pt>
                <c:pt idx="333" formatCode="_-* #,##0_-;\-* #,##0_-;_-* &quot;-&quot;??_-;_-@_-">
                  <c:v>0</c:v>
                </c:pt>
                <c:pt idx="334" formatCode="_-* #,##0_-;\-* #,##0_-;_-* &quot;-&quot;??_-;_-@_-">
                  <c:v>0</c:v>
                </c:pt>
                <c:pt idx="335" formatCode="_-* #,##0_-;\-* #,##0_-;_-* &quot;-&quot;??_-;_-@_-">
                  <c:v>0</c:v>
                </c:pt>
                <c:pt idx="336" formatCode="_-* #,##0_-;\-* #,##0_-;_-* &quot;-&quot;??_-;_-@_-">
                  <c:v>0</c:v>
                </c:pt>
                <c:pt idx="337" formatCode="_-* #,##0_-;\-* #,##0_-;_-* &quot;-&quot;??_-;_-@_-">
                  <c:v>0</c:v>
                </c:pt>
                <c:pt idx="338" formatCode="_-* #,##0_-;\-* #,##0_-;_-* &quot;-&quot;??_-;_-@_-">
                  <c:v>0</c:v>
                </c:pt>
                <c:pt idx="339" formatCode="_-* #,##0_-;\-* #,##0_-;_-* &quot;-&quot;??_-;_-@_-">
                  <c:v>0</c:v>
                </c:pt>
                <c:pt idx="340" formatCode="_-* #,##0_-;\-* #,##0_-;_-* &quot;-&quot;??_-;_-@_-">
                  <c:v>0</c:v>
                </c:pt>
                <c:pt idx="341" formatCode="_-* #,##0_-;\-* #,##0_-;_-* &quot;-&quot;??_-;_-@_-">
                  <c:v>0</c:v>
                </c:pt>
                <c:pt idx="342" formatCode="_-* #,##0_-;\-* #,##0_-;_-* &quot;-&quot;??_-;_-@_-">
                  <c:v>0</c:v>
                </c:pt>
                <c:pt idx="343" formatCode="_-* #,##0_-;\-* #,##0_-;_-* &quot;-&quot;??_-;_-@_-">
                  <c:v>0</c:v>
                </c:pt>
                <c:pt idx="344" formatCode="_-* #,##0_-;\-* #,##0_-;_-* &quot;-&quot;??_-;_-@_-">
                  <c:v>0</c:v>
                </c:pt>
                <c:pt idx="345" formatCode="_-* #,##0_-;\-* #,##0_-;_-* &quot;-&quot;??_-;_-@_-">
                  <c:v>0</c:v>
                </c:pt>
                <c:pt idx="346" formatCode="_-* #,##0_-;\-* #,##0_-;_-* &quot;-&quot;??_-;_-@_-">
                  <c:v>0</c:v>
                </c:pt>
                <c:pt idx="347" formatCode="_-* #,##0_-;\-* #,##0_-;_-* &quot;-&quot;??_-;_-@_-">
                  <c:v>0</c:v>
                </c:pt>
                <c:pt idx="348" formatCode="_-* #,##0_-;\-* #,##0_-;_-* &quot;-&quot;??_-;_-@_-">
                  <c:v>0</c:v>
                </c:pt>
                <c:pt idx="349" formatCode="_-* #,##0_-;\-* #,##0_-;_-* &quot;-&quot;??_-;_-@_-">
                  <c:v>0</c:v>
                </c:pt>
                <c:pt idx="350" formatCode="_-* #,##0_-;\-* #,##0_-;_-* &quot;-&quot;??_-;_-@_-">
                  <c:v>0</c:v>
                </c:pt>
                <c:pt idx="351" formatCode="_-* #,##0_-;\-* #,##0_-;_-* &quot;-&quot;??_-;_-@_-">
                  <c:v>0</c:v>
                </c:pt>
                <c:pt idx="352" formatCode="_-* #,##0_-;\-* #,##0_-;_-* &quot;-&quot;??_-;_-@_-">
                  <c:v>0</c:v>
                </c:pt>
                <c:pt idx="353" formatCode="_-* #,##0_-;\-* #,##0_-;_-* &quot;-&quot;??_-;_-@_-">
                  <c:v>0</c:v>
                </c:pt>
                <c:pt idx="354" formatCode="_-* #,##0_-;\-* #,##0_-;_-* &quot;-&quot;??_-;_-@_-">
                  <c:v>0</c:v>
                </c:pt>
                <c:pt idx="355" formatCode="_-* #,##0_-;\-* #,##0_-;_-* &quot;-&quot;??_-;_-@_-">
                  <c:v>0</c:v>
                </c:pt>
                <c:pt idx="356" formatCode="_-* #,##0_-;\-* #,##0_-;_-* &quot;-&quot;??_-;_-@_-">
                  <c:v>0</c:v>
                </c:pt>
                <c:pt idx="357" formatCode="_-* #,##0_-;\-* #,##0_-;_-* &quot;-&quot;??_-;_-@_-">
                  <c:v>0</c:v>
                </c:pt>
                <c:pt idx="358" formatCode="_-* #,##0_-;\-* #,##0_-;_-* &quot;-&quot;??_-;_-@_-">
                  <c:v>0</c:v>
                </c:pt>
                <c:pt idx="359" formatCode="_-* #,##0_-;\-* #,##0_-;_-* &quot;-&quot;??_-;_-@_-">
                  <c:v>0</c:v>
                </c:pt>
                <c:pt idx="360" formatCode="_-* #,##0_-;\-* #,##0_-;_-* &quot;-&quot;??_-;_-@_-">
                  <c:v>0</c:v>
                </c:pt>
                <c:pt idx="361" formatCode="_-* #,##0_-;\-* #,##0_-;_-* &quot;-&quot;??_-;_-@_-">
                  <c:v>0</c:v>
                </c:pt>
                <c:pt idx="362" formatCode="_-* #,##0_-;\-* #,##0_-;_-* &quot;-&quot;??_-;_-@_-">
                  <c:v>0</c:v>
                </c:pt>
                <c:pt idx="363" formatCode="_-* #,##0_-;\-* #,##0_-;_-* &quot;-&quot;??_-;_-@_-">
                  <c:v>0</c:v>
                </c:pt>
                <c:pt idx="364" formatCode="_-* #,##0_-;\-* #,##0_-;_-* &quot;-&quot;??_-;_-@_-">
                  <c:v>0</c:v>
                </c:pt>
                <c:pt idx="365" formatCode="_-* #,##0_-;\-* #,##0_-;_-* &quot;-&quot;??_-;_-@_-">
                  <c:v>0</c:v>
                </c:pt>
                <c:pt idx="366" formatCode="_-* #,##0_-;\-* #,##0_-;_-* &quot;-&quot;??_-;_-@_-">
                  <c:v>0</c:v>
                </c:pt>
                <c:pt idx="367" formatCode="_-* #,##0_-;\-* #,##0_-;_-* &quot;-&quot;??_-;_-@_-">
                  <c:v>0</c:v>
                </c:pt>
                <c:pt idx="368" formatCode="_-* #,##0_-;\-* #,##0_-;_-* &quot;-&quot;??_-;_-@_-">
                  <c:v>0</c:v>
                </c:pt>
                <c:pt idx="369" formatCode="_-* #,##0_-;\-* #,##0_-;_-* &quot;-&quot;??_-;_-@_-">
                  <c:v>0</c:v>
                </c:pt>
                <c:pt idx="370" formatCode="_-* #,##0_-;\-* #,##0_-;_-* &quot;-&quot;??_-;_-@_-">
                  <c:v>0</c:v>
                </c:pt>
                <c:pt idx="371" formatCode="_-* #,##0_-;\-* #,##0_-;_-* &quot;-&quot;??_-;_-@_-">
                  <c:v>0</c:v>
                </c:pt>
                <c:pt idx="372" formatCode="_-* #,##0_-;\-* #,##0_-;_-* &quot;-&quot;??_-;_-@_-">
                  <c:v>0</c:v>
                </c:pt>
                <c:pt idx="373" formatCode="_-* #,##0_-;\-* #,##0_-;_-* &quot;-&quot;??_-;_-@_-">
                  <c:v>0</c:v>
                </c:pt>
                <c:pt idx="374" formatCode="_-* #,##0_-;\-* #,##0_-;_-* &quot;-&quot;??_-;_-@_-">
                  <c:v>0</c:v>
                </c:pt>
                <c:pt idx="375" formatCode="_-* #,##0_-;\-* #,##0_-;_-* &quot;-&quot;??_-;_-@_-">
                  <c:v>0</c:v>
                </c:pt>
                <c:pt idx="376" formatCode="_-* #,##0_-;\-* #,##0_-;_-* &quot;-&quot;??_-;_-@_-">
                  <c:v>0</c:v>
                </c:pt>
                <c:pt idx="377" formatCode="_-* #,##0_-;\-* #,##0_-;_-* &quot;-&quot;??_-;_-@_-">
                  <c:v>0</c:v>
                </c:pt>
                <c:pt idx="378" formatCode="_-* #,##0_-;\-* #,##0_-;_-* &quot;-&quot;??_-;_-@_-">
                  <c:v>0</c:v>
                </c:pt>
                <c:pt idx="379" formatCode="_-* #,##0_-;\-* #,##0_-;_-* &quot;-&quot;??_-;_-@_-">
                  <c:v>0</c:v>
                </c:pt>
                <c:pt idx="380" formatCode="_-* #,##0_-;\-* #,##0_-;_-* &quot;-&quot;??_-;_-@_-">
                  <c:v>0</c:v>
                </c:pt>
                <c:pt idx="381" formatCode="_-* #,##0_-;\-* #,##0_-;_-* &quot;-&quot;??_-;_-@_-">
                  <c:v>0</c:v>
                </c:pt>
                <c:pt idx="382" formatCode="_-* #,##0_-;\-* #,##0_-;_-* &quot;-&quot;??_-;_-@_-">
                  <c:v>0</c:v>
                </c:pt>
                <c:pt idx="383" formatCode="_-* #,##0_-;\-* #,##0_-;_-* &quot;-&quot;??_-;_-@_-">
                  <c:v>0</c:v>
                </c:pt>
                <c:pt idx="384" formatCode="_-* #,##0_-;\-* #,##0_-;_-* &quot;-&quot;??_-;_-@_-">
                  <c:v>0</c:v>
                </c:pt>
                <c:pt idx="385" formatCode="_-* #,##0_-;\-* #,##0_-;_-* &quot;-&quot;??_-;_-@_-">
                  <c:v>0</c:v>
                </c:pt>
                <c:pt idx="386" formatCode="_-* #,##0_-;\-* #,##0_-;_-* &quot;-&quot;??_-;_-@_-">
                  <c:v>0</c:v>
                </c:pt>
                <c:pt idx="387" formatCode="_-* #,##0_-;\-* #,##0_-;_-* &quot;-&quot;??_-;_-@_-">
                  <c:v>0</c:v>
                </c:pt>
                <c:pt idx="388" formatCode="_-* #,##0_-;\-* #,##0_-;_-* &quot;-&quot;??_-;_-@_-">
                  <c:v>0</c:v>
                </c:pt>
                <c:pt idx="389" formatCode="_-* #,##0_-;\-* #,##0_-;_-* &quot;-&quot;??_-;_-@_-">
                  <c:v>0</c:v>
                </c:pt>
                <c:pt idx="390" formatCode="_-* #,##0_-;\-* #,##0_-;_-* &quot;-&quot;??_-;_-@_-">
                  <c:v>0</c:v>
                </c:pt>
                <c:pt idx="391" formatCode="_-* #,##0_-;\-* #,##0_-;_-* &quot;-&quot;??_-;_-@_-">
                  <c:v>0</c:v>
                </c:pt>
                <c:pt idx="392" formatCode="_-* #,##0_-;\-* #,##0_-;_-* &quot;-&quot;??_-;_-@_-">
                  <c:v>0</c:v>
                </c:pt>
                <c:pt idx="393" formatCode="_-* #,##0_-;\-* #,##0_-;_-* &quot;-&quot;??_-;_-@_-">
                  <c:v>0</c:v>
                </c:pt>
                <c:pt idx="394" formatCode="_-* #,##0_-;\-* #,##0_-;_-* &quot;-&quot;??_-;_-@_-">
                  <c:v>0</c:v>
                </c:pt>
                <c:pt idx="395" formatCode="_-* #,##0_-;\-* #,##0_-;_-* &quot;-&quot;??_-;_-@_-">
                  <c:v>0</c:v>
                </c:pt>
                <c:pt idx="396" formatCode="_-* #,##0_-;\-* #,##0_-;_-* &quot;-&quot;??_-;_-@_-">
                  <c:v>0</c:v>
                </c:pt>
                <c:pt idx="397" formatCode="_-* #,##0_-;\-* #,##0_-;_-* &quot;-&quot;??_-;_-@_-">
                  <c:v>0</c:v>
                </c:pt>
                <c:pt idx="398" formatCode="_-* #,##0_-;\-* #,##0_-;_-* &quot;-&quot;??_-;_-@_-">
                  <c:v>0</c:v>
                </c:pt>
                <c:pt idx="399" formatCode="_-* #,##0_-;\-* #,##0_-;_-* &quot;-&quot;??_-;_-@_-">
                  <c:v>0</c:v>
                </c:pt>
                <c:pt idx="400" formatCode="_-* #,##0_-;\-* #,##0_-;_-* &quot;-&quot;??_-;_-@_-">
                  <c:v>0</c:v>
                </c:pt>
                <c:pt idx="401" formatCode="_-* #,##0_-;\-* #,##0_-;_-* &quot;-&quot;??_-;_-@_-">
                  <c:v>0</c:v>
                </c:pt>
                <c:pt idx="402" formatCode="_-* #,##0_-;\-* #,##0_-;_-* &quot;-&quot;??_-;_-@_-">
                  <c:v>0</c:v>
                </c:pt>
                <c:pt idx="403" formatCode="_-* #,##0_-;\-* #,##0_-;_-* &quot;-&quot;??_-;_-@_-">
                  <c:v>0</c:v>
                </c:pt>
                <c:pt idx="404" formatCode="_-* #,##0_-;\-* #,##0_-;_-* &quot;-&quot;??_-;_-@_-">
                  <c:v>0</c:v>
                </c:pt>
                <c:pt idx="405" formatCode="_-* #,##0_-;\-* #,##0_-;_-* &quot;-&quot;??_-;_-@_-">
                  <c:v>0</c:v>
                </c:pt>
                <c:pt idx="406" formatCode="_-* #,##0_-;\-* #,##0_-;_-* &quot;-&quot;??_-;_-@_-">
                  <c:v>0</c:v>
                </c:pt>
                <c:pt idx="407" formatCode="_-* #,##0_-;\-* #,##0_-;_-* &quot;-&quot;??_-;_-@_-">
                  <c:v>0</c:v>
                </c:pt>
                <c:pt idx="408" formatCode="_-* #,##0_-;\-* #,##0_-;_-* &quot;-&quot;??_-;_-@_-">
                  <c:v>0</c:v>
                </c:pt>
                <c:pt idx="409" formatCode="_-* #,##0_-;\-* #,##0_-;_-* &quot;-&quot;??_-;_-@_-">
                  <c:v>0</c:v>
                </c:pt>
                <c:pt idx="410" formatCode="_-* #,##0_-;\-* #,##0_-;_-* &quot;-&quot;??_-;_-@_-">
                  <c:v>0</c:v>
                </c:pt>
                <c:pt idx="411" formatCode="_-* #,##0_-;\-* #,##0_-;_-* &quot;-&quot;??_-;_-@_-">
                  <c:v>0</c:v>
                </c:pt>
                <c:pt idx="412" formatCode="_-* #,##0_-;\-* #,##0_-;_-* &quot;-&quot;??_-;_-@_-">
                  <c:v>0</c:v>
                </c:pt>
                <c:pt idx="413" formatCode="_-* #,##0_-;\-* #,##0_-;_-* &quot;-&quot;??_-;_-@_-">
                  <c:v>0</c:v>
                </c:pt>
                <c:pt idx="414" formatCode="_-* #,##0_-;\-* #,##0_-;_-* &quot;-&quot;??_-;_-@_-">
                  <c:v>0</c:v>
                </c:pt>
                <c:pt idx="415" formatCode="_-* #,##0_-;\-* #,##0_-;_-* &quot;-&quot;??_-;_-@_-">
                  <c:v>0</c:v>
                </c:pt>
                <c:pt idx="416" formatCode="_-* #,##0_-;\-* #,##0_-;_-* &quot;-&quot;??_-;_-@_-">
                  <c:v>0</c:v>
                </c:pt>
                <c:pt idx="417" formatCode="_-* #,##0_-;\-* #,##0_-;_-* &quot;-&quot;??_-;_-@_-">
                  <c:v>0</c:v>
                </c:pt>
                <c:pt idx="418" formatCode="_-* #,##0_-;\-* #,##0_-;_-* &quot;-&quot;??_-;_-@_-">
                  <c:v>0</c:v>
                </c:pt>
                <c:pt idx="419" formatCode="_-* #,##0_-;\-* #,##0_-;_-* &quot;-&quot;??_-;_-@_-">
                  <c:v>0</c:v>
                </c:pt>
                <c:pt idx="420" formatCode="_-* #,##0_-;\-* #,##0_-;_-* &quot;-&quot;??_-;_-@_-">
                  <c:v>0</c:v>
                </c:pt>
                <c:pt idx="421" formatCode="_-* #,##0_-;\-* #,##0_-;_-* &quot;-&quot;??_-;_-@_-">
                  <c:v>0</c:v>
                </c:pt>
                <c:pt idx="422" formatCode="_-* #,##0_-;\-* #,##0_-;_-* &quot;-&quot;??_-;_-@_-">
                  <c:v>0</c:v>
                </c:pt>
                <c:pt idx="423" formatCode="_-* #,##0_-;\-* #,##0_-;_-* &quot;-&quot;??_-;_-@_-">
                  <c:v>0</c:v>
                </c:pt>
                <c:pt idx="424" formatCode="_-* #,##0_-;\-* #,##0_-;_-* &quot;-&quot;??_-;_-@_-">
                  <c:v>0</c:v>
                </c:pt>
                <c:pt idx="425" formatCode="_-* #,##0_-;\-* #,##0_-;_-* &quot;-&quot;??_-;_-@_-">
                  <c:v>0</c:v>
                </c:pt>
                <c:pt idx="426" formatCode="_-* #,##0_-;\-* #,##0_-;_-* &quot;-&quot;??_-;_-@_-">
                  <c:v>0</c:v>
                </c:pt>
                <c:pt idx="427" formatCode="_-* #,##0_-;\-* #,##0_-;_-* &quot;-&quot;??_-;_-@_-">
                  <c:v>0</c:v>
                </c:pt>
                <c:pt idx="428" formatCode="_-* #,##0_-;\-* #,##0_-;_-* &quot;-&quot;??_-;_-@_-">
                  <c:v>0</c:v>
                </c:pt>
                <c:pt idx="429" formatCode="_-* #,##0_-;\-* #,##0_-;_-* &quot;-&quot;??_-;_-@_-">
                  <c:v>0</c:v>
                </c:pt>
                <c:pt idx="430" formatCode="_-* #,##0_-;\-* #,##0_-;_-* &quot;-&quot;??_-;_-@_-">
                  <c:v>0</c:v>
                </c:pt>
                <c:pt idx="431" formatCode="_-* #,##0_-;\-* #,##0_-;_-* &quot;-&quot;??_-;_-@_-">
                  <c:v>0</c:v>
                </c:pt>
                <c:pt idx="432" formatCode="_-* #,##0_-;\-* #,##0_-;_-* &quot;-&quot;??_-;_-@_-">
                  <c:v>0</c:v>
                </c:pt>
                <c:pt idx="433" formatCode="_-* #,##0_-;\-* #,##0_-;_-* &quot;-&quot;??_-;_-@_-">
                  <c:v>0</c:v>
                </c:pt>
                <c:pt idx="434" formatCode="_-* #,##0_-;\-* #,##0_-;_-* &quot;-&quot;??_-;_-@_-">
                  <c:v>0</c:v>
                </c:pt>
                <c:pt idx="435" formatCode="_-* #,##0_-;\-* #,##0_-;_-* &quot;-&quot;??_-;_-@_-">
                  <c:v>0</c:v>
                </c:pt>
                <c:pt idx="436" formatCode="_-* #,##0_-;\-* #,##0_-;_-* &quot;-&quot;??_-;_-@_-">
                  <c:v>0</c:v>
                </c:pt>
                <c:pt idx="437" formatCode="_-* #,##0_-;\-* #,##0_-;_-* &quot;-&quot;??_-;_-@_-">
                  <c:v>0</c:v>
                </c:pt>
                <c:pt idx="438" formatCode="_-* #,##0_-;\-* #,##0_-;_-* &quot;-&quot;??_-;_-@_-">
                  <c:v>0</c:v>
                </c:pt>
                <c:pt idx="439" formatCode="_-* #,##0_-;\-* #,##0_-;_-* &quot;-&quot;??_-;_-@_-">
                  <c:v>0</c:v>
                </c:pt>
                <c:pt idx="440" formatCode="_-* #,##0_-;\-* #,##0_-;_-* &quot;-&quot;??_-;_-@_-">
                  <c:v>0</c:v>
                </c:pt>
                <c:pt idx="441" formatCode="_-* #,##0_-;\-* #,##0_-;_-* &quot;-&quot;??_-;_-@_-">
                  <c:v>0</c:v>
                </c:pt>
                <c:pt idx="442" formatCode="_-* #,##0_-;\-* #,##0_-;_-* &quot;-&quot;??_-;_-@_-">
                  <c:v>0</c:v>
                </c:pt>
                <c:pt idx="443" formatCode="_-* #,##0_-;\-* #,##0_-;_-* &quot;-&quot;??_-;_-@_-">
                  <c:v>0</c:v>
                </c:pt>
                <c:pt idx="444" formatCode="_-* #,##0_-;\-* #,##0_-;_-* &quot;-&quot;??_-;_-@_-">
                  <c:v>0</c:v>
                </c:pt>
                <c:pt idx="445" formatCode="_-* #,##0_-;\-* #,##0_-;_-* &quot;-&quot;??_-;_-@_-">
                  <c:v>0</c:v>
                </c:pt>
                <c:pt idx="446" formatCode="_-* #,##0_-;\-* #,##0_-;_-* &quot;-&quot;??_-;_-@_-">
                  <c:v>0</c:v>
                </c:pt>
                <c:pt idx="447" formatCode="_-* #,##0_-;\-* #,##0_-;_-* &quot;-&quot;??_-;_-@_-">
                  <c:v>0</c:v>
                </c:pt>
                <c:pt idx="448" formatCode="_-* #,##0_-;\-* #,##0_-;_-* &quot;-&quot;??_-;_-@_-">
                  <c:v>0</c:v>
                </c:pt>
                <c:pt idx="449" formatCode="_-* #,##0_-;\-* #,##0_-;_-* &quot;-&quot;??_-;_-@_-">
                  <c:v>0</c:v>
                </c:pt>
                <c:pt idx="450" formatCode="_-* #,##0_-;\-* #,##0_-;_-* &quot;-&quot;??_-;_-@_-">
                  <c:v>0</c:v>
                </c:pt>
                <c:pt idx="451" formatCode="_-* #,##0_-;\-* #,##0_-;_-* &quot;-&quot;??_-;_-@_-">
                  <c:v>0</c:v>
                </c:pt>
                <c:pt idx="452" formatCode="_-* #,##0_-;\-* #,##0_-;_-* &quot;-&quot;??_-;_-@_-">
                  <c:v>0</c:v>
                </c:pt>
                <c:pt idx="453" formatCode="_-* #,##0_-;\-* #,##0_-;_-* &quot;-&quot;??_-;_-@_-">
                  <c:v>0</c:v>
                </c:pt>
                <c:pt idx="454" formatCode="_-* #,##0_-;\-* #,##0_-;_-* &quot;-&quot;??_-;_-@_-">
                  <c:v>0</c:v>
                </c:pt>
                <c:pt idx="455" formatCode="_-* #,##0_-;\-* #,##0_-;_-* &quot;-&quot;??_-;_-@_-">
                  <c:v>0</c:v>
                </c:pt>
                <c:pt idx="456" formatCode="_-* #,##0_-;\-* #,##0_-;_-* &quot;-&quot;??_-;_-@_-">
                  <c:v>0</c:v>
                </c:pt>
                <c:pt idx="457" formatCode="_-* #,##0_-;\-* #,##0_-;_-* &quot;-&quot;??_-;_-@_-">
                  <c:v>0</c:v>
                </c:pt>
                <c:pt idx="458" formatCode="_-* #,##0_-;\-* #,##0_-;_-* &quot;-&quot;??_-;_-@_-">
                  <c:v>0</c:v>
                </c:pt>
                <c:pt idx="459" formatCode="_-* #,##0_-;\-* #,##0_-;_-* &quot;-&quot;??_-;_-@_-">
                  <c:v>0</c:v>
                </c:pt>
                <c:pt idx="460" formatCode="_-* #,##0_-;\-* #,##0_-;_-* &quot;-&quot;??_-;_-@_-">
                  <c:v>0</c:v>
                </c:pt>
                <c:pt idx="461" formatCode="_-* #,##0_-;\-* #,##0_-;_-* &quot;-&quot;??_-;_-@_-">
                  <c:v>0</c:v>
                </c:pt>
                <c:pt idx="462" formatCode="_-* #,##0_-;\-* #,##0_-;_-* &quot;-&quot;??_-;_-@_-">
                  <c:v>0</c:v>
                </c:pt>
                <c:pt idx="463" formatCode="_-* #,##0_-;\-* #,##0_-;_-* &quot;-&quot;??_-;_-@_-">
                  <c:v>0</c:v>
                </c:pt>
                <c:pt idx="464" formatCode="_-* #,##0_-;\-* #,##0_-;_-* &quot;-&quot;??_-;_-@_-">
                  <c:v>0</c:v>
                </c:pt>
                <c:pt idx="465" formatCode="_-* #,##0_-;\-* #,##0_-;_-* &quot;-&quot;??_-;_-@_-">
                  <c:v>0</c:v>
                </c:pt>
                <c:pt idx="466" formatCode="_-* #,##0_-;\-* #,##0_-;_-* &quot;-&quot;??_-;_-@_-">
                  <c:v>0</c:v>
                </c:pt>
                <c:pt idx="467" formatCode="_-* #,##0_-;\-* #,##0_-;_-* &quot;-&quot;??_-;_-@_-">
                  <c:v>0</c:v>
                </c:pt>
                <c:pt idx="468" formatCode="_-* #,##0_-;\-* #,##0_-;_-* &quot;-&quot;??_-;_-@_-">
                  <c:v>0</c:v>
                </c:pt>
                <c:pt idx="469" formatCode="_-* #,##0_-;\-* #,##0_-;_-* &quot;-&quot;??_-;_-@_-">
                  <c:v>0</c:v>
                </c:pt>
                <c:pt idx="470" formatCode="_-* #,##0_-;\-* #,##0_-;_-* &quot;-&quot;??_-;_-@_-">
                  <c:v>0</c:v>
                </c:pt>
                <c:pt idx="471" formatCode="_-* #,##0_-;\-* #,##0_-;_-* &quot;-&quot;??_-;_-@_-">
                  <c:v>0</c:v>
                </c:pt>
                <c:pt idx="472" formatCode="_-* #,##0_-;\-* #,##0_-;_-* &quot;-&quot;??_-;_-@_-">
                  <c:v>0</c:v>
                </c:pt>
                <c:pt idx="473" formatCode="_-* #,##0_-;\-* #,##0_-;_-* &quot;-&quot;??_-;_-@_-">
                  <c:v>0</c:v>
                </c:pt>
                <c:pt idx="474" formatCode="_-* #,##0_-;\-* #,##0_-;_-* &quot;-&quot;??_-;_-@_-">
                  <c:v>0</c:v>
                </c:pt>
                <c:pt idx="475" formatCode="_-* #,##0_-;\-* #,##0_-;_-* &quot;-&quot;??_-;_-@_-">
                  <c:v>0</c:v>
                </c:pt>
                <c:pt idx="476" formatCode="_-* #,##0_-;\-* #,##0_-;_-* &quot;-&quot;??_-;_-@_-">
                  <c:v>0</c:v>
                </c:pt>
                <c:pt idx="477" formatCode="_-* #,##0_-;\-* #,##0_-;_-* &quot;-&quot;??_-;_-@_-">
                  <c:v>0</c:v>
                </c:pt>
                <c:pt idx="478" formatCode="_-* #,##0_-;\-* #,##0_-;_-* &quot;-&quot;??_-;_-@_-">
                  <c:v>0</c:v>
                </c:pt>
                <c:pt idx="479" formatCode="_-* #,##0_-;\-* #,##0_-;_-* &quot;-&quot;??_-;_-@_-">
                  <c:v>0</c:v>
                </c:pt>
                <c:pt idx="480" formatCode="_-* #,##0_-;\-* #,##0_-;_-* &quot;-&quot;??_-;_-@_-">
                  <c:v>0</c:v>
                </c:pt>
                <c:pt idx="481" formatCode="_-* #,##0_-;\-* #,##0_-;_-* &quot;-&quot;??_-;_-@_-">
                  <c:v>0</c:v>
                </c:pt>
                <c:pt idx="482" formatCode="_-* #,##0_-;\-* #,##0_-;_-* &quot;-&quot;??_-;_-@_-">
                  <c:v>0</c:v>
                </c:pt>
                <c:pt idx="483" formatCode="_-* #,##0_-;\-* #,##0_-;_-* &quot;-&quot;??_-;_-@_-">
                  <c:v>0</c:v>
                </c:pt>
                <c:pt idx="484" formatCode="_-* #,##0_-;\-* #,##0_-;_-* &quot;-&quot;??_-;_-@_-">
                  <c:v>0</c:v>
                </c:pt>
                <c:pt idx="485" formatCode="_-* #,##0_-;\-* #,##0_-;_-* &quot;-&quot;??_-;_-@_-">
                  <c:v>0</c:v>
                </c:pt>
                <c:pt idx="486" formatCode="_-* #,##0_-;\-* #,##0_-;_-* &quot;-&quot;??_-;_-@_-">
                  <c:v>0</c:v>
                </c:pt>
                <c:pt idx="487" formatCode="_-* #,##0_-;\-* #,##0_-;_-* &quot;-&quot;??_-;_-@_-">
                  <c:v>0</c:v>
                </c:pt>
                <c:pt idx="488" formatCode="_-* #,##0_-;\-* #,##0_-;_-* &quot;-&quot;??_-;_-@_-">
                  <c:v>0</c:v>
                </c:pt>
                <c:pt idx="489" formatCode="_-* #,##0_-;\-* #,##0_-;_-* &quot;-&quot;??_-;_-@_-">
                  <c:v>0</c:v>
                </c:pt>
                <c:pt idx="490" formatCode="_-* #,##0_-;\-* #,##0_-;_-* &quot;-&quot;??_-;_-@_-">
                  <c:v>0</c:v>
                </c:pt>
                <c:pt idx="491" formatCode="_-* #,##0_-;\-* #,##0_-;_-* &quot;-&quot;??_-;_-@_-">
                  <c:v>0</c:v>
                </c:pt>
                <c:pt idx="492" formatCode="_-* #,##0_-;\-* #,##0_-;_-* &quot;-&quot;??_-;_-@_-">
                  <c:v>0</c:v>
                </c:pt>
                <c:pt idx="493" formatCode="_-* #,##0_-;\-* #,##0_-;_-* &quot;-&quot;??_-;_-@_-">
                  <c:v>0</c:v>
                </c:pt>
                <c:pt idx="494" formatCode="_-* #,##0_-;\-* #,##0_-;_-* &quot;-&quot;??_-;_-@_-">
                  <c:v>0</c:v>
                </c:pt>
                <c:pt idx="495" formatCode="_-* #,##0_-;\-* #,##0_-;_-* &quot;-&quot;??_-;_-@_-">
                  <c:v>0</c:v>
                </c:pt>
                <c:pt idx="496" formatCode="_-* #,##0_-;\-* #,##0_-;_-* &quot;-&quot;??_-;_-@_-">
                  <c:v>0</c:v>
                </c:pt>
                <c:pt idx="497" formatCode="_-* #,##0_-;\-* #,##0_-;_-* &quot;-&quot;??_-;_-@_-">
                  <c:v>0</c:v>
                </c:pt>
                <c:pt idx="498" formatCode="_-* #,##0_-;\-* #,##0_-;_-* &quot;-&quot;??_-;_-@_-">
                  <c:v>0</c:v>
                </c:pt>
                <c:pt idx="499" formatCode="_-* #,##0_-;\-* #,##0_-;_-* &quot;-&quot;??_-;_-@_-">
                  <c:v>0</c:v>
                </c:pt>
                <c:pt idx="500" formatCode="_-* #,##0_-;\-* #,##0_-;_-* &quot;-&quot;??_-;_-@_-">
                  <c:v>0</c:v>
                </c:pt>
                <c:pt idx="501" formatCode="_-* #,##0_-;\-* #,##0_-;_-* &quot;-&quot;??_-;_-@_-">
                  <c:v>0</c:v>
                </c:pt>
                <c:pt idx="502" formatCode="_-* #,##0_-;\-* #,##0_-;_-* &quot;-&quot;??_-;_-@_-">
                  <c:v>0</c:v>
                </c:pt>
                <c:pt idx="503" formatCode="_-* #,##0_-;\-* #,##0_-;_-* &quot;-&quot;??_-;_-@_-">
                  <c:v>0</c:v>
                </c:pt>
                <c:pt idx="504" formatCode="_-* #,##0_-;\-* #,##0_-;_-* &quot;-&quot;??_-;_-@_-">
                  <c:v>0</c:v>
                </c:pt>
                <c:pt idx="505" formatCode="_-* #,##0_-;\-* #,##0_-;_-* &quot;-&quot;??_-;_-@_-">
                  <c:v>0</c:v>
                </c:pt>
                <c:pt idx="506" formatCode="_-* #,##0_-;\-* #,##0_-;_-* &quot;-&quot;??_-;_-@_-">
                  <c:v>0</c:v>
                </c:pt>
                <c:pt idx="507" formatCode="_-* #,##0_-;\-* #,##0_-;_-* &quot;-&quot;??_-;_-@_-">
                  <c:v>0</c:v>
                </c:pt>
                <c:pt idx="508" formatCode="_-* #,##0_-;\-* #,##0_-;_-* &quot;-&quot;??_-;_-@_-">
                  <c:v>0</c:v>
                </c:pt>
                <c:pt idx="509" formatCode="_-* #,##0_-;\-* #,##0_-;_-* &quot;-&quot;??_-;_-@_-">
                  <c:v>0</c:v>
                </c:pt>
                <c:pt idx="510" formatCode="_-* #,##0_-;\-* #,##0_-;_-* &quot;-&quot;??_-;_-@_-">
                  <c:v>0</c:v>
                </c:pt>
                <c:pt idx="511" formatCode="_-* #,##0_-;\-* #,##0_-;_-* &quot;-&quot;??_-;_-@_-">
                  <c:v>0</c:v>
                </c:pt>
                <c:pt idx="512" formatCode="_-* #,##0_-;\-* #,##0_-;_-* &quot;-&quot;??_-;_-@_-">
                  <c:v>0</c:v>
                </c:pt>
                <c:pt idx="513" formatCode="_-* #,##0_-;\-* #,##0_-;_-* &quot;-&quot;??_-;_-@_-">
                  <c:v>0</c:v>
                </c:pt>
                <c:pt idx="514" formatCode="_-* #,##0_-;\-* #,##0_-;_-* &quot;-&quot;??_-;_-@_-">
                  <c:v>0</c:v>
                </c:pt>
                <c:pt idx="515" formatCode="_-* #,##0_-;\-* #,##0_-;_-* &quot;-&quot;??_-;_-@_-">
                  <c:v>0</c:v>
                </c:pt>
                <c:pt idx="516" formatCode="_-* #,##0_-;\-* #,##0_-;_-* &quot;-&quot;??_-;_-@_-">
                  <c:v>0</c:v>
                </c:pt>
                <c:pt idx="517" formatCode="_-* #,##0_-;\-* #,##0_-;_-* &quot;-&quot;??_-;_-@_-">
                  <c:v>0</c:v>
                </c:pt>
                <c:pt idx="518" formatCode="_-* #,##0_-;\-* #,##0_-;_-* &quot;-&quot;??_-;_-@_-">
                  <c:v>0</c:v>
                </c:pt>
                <c:pt idx="519" formatCode="_-* #,##0_-;\-* #,##0_-;_-* &quot;-&quot;??_-;_-@_-">
                  <c:v>0</c:v>
                </c:pt>
                <c:pt idx="520" formatCode="_-* #,##0_-;\-* #,##0_-;_-* &quot;-&quot;??_-;_-@_-">
                  <c:v>0</c:v>
                </c:pt>
                <c:pt idx="521" formatCode="_-* #,##0_-;\-* #,##0_-;_-* &quot;-&quot;??_-;_-@_-">
                  <c:v>0</c:v>
                </c:pt>
                <c:pt idx="522" formatCode="_-* #,##0_-;\-* #,##0_-;_-* &quot;-&quot;??_-;_-@_-">
                  <c:v>0</c:v>
                </c:pt>
                <c:pt idx="523" formatCode="_-* #,##0_-;\-* #,##0_-;_-* &quot;-&quot;??_-;_-@_-">
                  <c:v>0</c:v>
                </c:pt>
                <c:pt idx="524" formatCode="_-* #,##0_-;\-* #,##0_-;_-* &quot;-&quot;??_-;_-@_-">
                  <c:v>0</c:v>
                </c:pt>
                <c:pt idx="525" formatCode="_-* #,##0_-;\-* #,##0_-;_-* &quot;-&quot;??_-;_-@_-">
                  <c:v>0</c:v>
                </c:pt>
                <c:pt idx="526" formatCode="_-* #,##0_-;\-* #,##0_-;_-* &quot;-&quot;??_-;_-@_-">
                  <c:v>0</c:v>
                </c:pt>
                <c:pt idx="527" formatCode="_-* #,##0_-;\-* #,##0_-;_-* &quot;-&quot;??_-;_-@_-">
                  <c:v>0</c:v>
                </c:pt>
                <c:pt idx="528" formatCode="_-* #,##0_-;\-* #,##0_-;_-* &quot;-&quot;??_-;_-@_-">
                  <c:v>0</c:v>
                </c:pt>
                <c:pt idx="529" formatCode="_-* #,##0_-;\-* #,##0_-;_-* &quot;-&quot;??_-;_-@_-">
                  <c:v>0</c:v>
                </c:pt>
                <c:pt idx="530" formatCode="_-* #,##0_-;\-* #,##0_-;_-* &quot;-&quot;??_-;_-@_-">
                  <c:v>0</c:v>
                </c:pt>
                <c:pt idx="531" formatCode="_-* #,##0_-;\-* #,##0_-;_-* &quot;-&quot;??_-;_-@_-">
                  <c:v>0</c:v>
                </c:pt>
                <c:pt idx="532" formatCode="_-* #,##0_-;\-* #,##0_-;_-* &quot;-&quot;??_-;_-@_-">
                  <c:v>0</c:v>
                </c:pt>
                <c:pt idx="533" formatCode="_-* #,##0_-;\-* #,##0_-;_-* &quot;-&quot;??_-;_-@_-">
                  <c:v>0</c:v>
                </c:pt>
                <c:pt idx="534" formatCode="_-* #,##0_-;\-* #,##0_-;_-* &quot;-&quot;??_-;_-@_-">
                  <c:v>0</c:v>
                </c:pt>
                <c:pt idx="535" formatCode="_-* #,##0_-;\-* #,##0_-;_-* &quot;-&quot;??_-;_-@_-">
                  <c:v>0</c:v>
                </c:pt>
                <c:pt idx="536" formatCode="_-* #,##0_-;\-* #,##0_-;_-* &quot;-&quot;??_-;_-@_-">
                  <c:v>0</c:v>
                </c:pt>
                <c:pt idx="537" formatCode="_-* #,##0_-;\-* #,##0_-;_-* &quot;-&quot;??_-;_-@_-">
                  <c:v>0</c:v>
                </c:pt>
                <c:pt idx="538" formatCode="_-* #,##0_-;\-* #,##0_-;_-* &quot;-&quot;??_-;_-@_-">
                  <c:v>0</c:v>
                </c:pt>
                <c:pt idx="539" formatCode="_-* #,##0_-;\-* #,##0_-;_-* &quot;-&quot;??_-;_-@_-">
                  <c:v>0</c:v>
                </c:pt>
                <c:pt idx="540" formatCode="_-* #,##0_-;\-* #,##0_-;_-* &quot;-&quot;??_-;_-@_-">
                  <c:v>0</c:v>
                </c:pt>
                <c:pt idx="541" formatCode="_-* #,##0_-;\-* #,##0_-;_-* &quot;-&quot;??_-;_-@_-">
                  <c:v>0</c:v>
                </c:pt>
                <c:pt idx="542" formatCode="_-* #,##0_-;\-* #,##0_-;_-* &quot;-&quot;??_-;_-@_-">
                  <c:v>0</c:v>
                </c:pt>
                <c:pt idx="543" formatCode="_-* #,##0_-;\-* #,##0_-;_-* &quot;-&quot;??_-;_-@_-">
                  <c:v>0</c:v>
                </c:pt>
                <c:pt idx="544" formatCode="_-* #,##0_-;\-* #,##0_-;_-* &quot;-&quot;??_-;_-@_-">
                  <c:v>0</c:v>
                </c:pt>
                <c:pt idx="545" formatCode="_-* #,##0_-;\-* #,##0_-;_-* &quot;-&quot;??_-;_-@_-">
                  <c:v>0</c:v>
                </c:pt>
                <c:pt idx="546" formatCode="_-* #,##0_-;\-* #,##0_-;_-* &quot;-&quot;??_-;_-@_-">
                  <c:v>0</c:v>
                </c:pt>
                <c:pt idx="547" formatCode="_-* #,##0_-;\-* #,##0_-;_-* &quot;-&quot;??_-;_-@_-">
                  <c:v>0</c:v>
                </c:pt>
                <c:pt idx="548" formatCode="_-* #,##0_-;\-* #,##0_-;_-* &quot;-&quot;??_-;_-@_-">
                  <c:v>0</c:v>
                </c:pt>
                <c:pt idx="549" formatCode="_-* #,##0_-;\-* #,##0_-;_-* &quot;-&quot;??_-;_-@_-">
                  <c:v>0</c:v>
                </c:pt>
                <c:pt idx="550" formatCode="_-* #,##0_-;\-* #,##0_-;_-* &quot;-&quot;??_-;_-@_-">
                  <c:v>0</c:v>
                </c:pt>
                <c:pt idx="551" formatCode="_-* #,##0_-;\-* #,##0_-;_-* &quot;-&quot;??_-;_-@_-">
                  <c:v>0</c:v>
                </c:pt>
                <c:pt idx="552" formatCode="_-* #,##0_-;\-* #,##0_-;_-* &quot;-&quot;??_-;_-@_-">
                  <c:v>0</c:v>
                </c:pt>
                <c:pt idx="553" formatCode="_-* #,##0_-;\-* #,##0_-;_-* &quot;-&quot;??_-;_-@_-">
                  <c:v>0</c:v>
                </c:pt>
                <c:pt idx="554" formatCode="_-* #,##0_-;\-* #,##0_-;_-* &quot;-&quot;??_-;_-@_-">
                  <c:v>0</c:v>
                </c:pt>
                <c:pt idx="555" formatCode="_-* #,##0_-;\-* #,##0_-;_-* &quot;-&quot;??_-;_-@_-">
                  <c:v>0</c:v>
                </c:pt>
                <c:pt idx="556" formatCode="_-* #,##0_-;\-* #,##0_-;_-* &quot;-&quot;??_-;_-@_-">
                  <c:v>0</c:v>
                </c:pt>
                <c:pt idx="557" formatCode="_-* #,##0_-;\-* #,##0_-;_-* &quot;-&quot;??_-;_-@_-">
                  <c:v>0</c:v>
                </c:pt>
                <c:pt idx="558" formatCode="_-* #,##0_-;\-* #,##0_-;_-* &quot;-&quot;??_-;_-@_-">
                  <c:v>0</c:v>
                </c:pt>
                <c:pt idx="559" formatCode="_-* #,##0_-;\-* #,##0_-;_-* &quot;-&quot;??_-;_-@_-">
                  <c:v>0</c:v>
                </c:pt>
                <c:pt idx="560" formatCode="_-* #,##0_-;\-* #,##0_-;_-* &quot;-&quot;??_-;_-@_-">
                  <c:v>0</c:v>
                </c:pt>
                <c:pt idx="561" formatCode="_-* #,##0_-;\-* #,##0_-;_-* &quot;-&quot;??_-;_-@_-">
                  <c:v>0</c:v>
                </c:pt>
                <c:pt idx="562" formatCode="_-* #,##0_-;\-* #,##0_-;_-* &quot;-&quot;??_-;_-@_-">
                  <c:v>0</c:v>
                </c:pt>
                <c:pt idx="563" formatCode="_-* #,##0_-;\-* #,##0_-;_-* &quot;-&quot;??_-;_-@_-">
                  <c:v>0</c:v>
                </c:pt>
                <c:pt idx="564" formatCode="_-* #,##0_-;\-* #,##0_-;_-* &quot;-&quot;??_-;_-@_-">
                  <c:v>0</c:v>
                </c:pt>
                <c:pt idx="565" formatCode="_-* #,##0_-;\-* #,##0_-;_-* &quot;-&quot;??_-;_-@_-">
                  <c:v>0</c:v>
                </c:pt>
                <c:pt idx="566" formatCode="_-* #,##0_-;\-* #,##0_-;_-* &quot;-&quot;??_-;_-@_-">
                  <c:v>0</c:v>
                </c:pt>
                <c:pt idx="567" formatCode="_-* #,##0_-;\-* #,##0_-;_-* &quot;-&quot;??_-;_-@_-">
                  <c:v>0</c:v>
                </c:pt>
                <c:pt idx="568" formatCode="_-* #,##0_-;\-* #,##0_-;_-* &quot;-&quot;??_-;_-@_-">
                  <c:v>0</c:v>
                </c:pt>
                <c:pt idx="569" formatCode="_-* #,##0_-;\-* #,##0_-;_-* &quot;-&quot;??_-;_-@_-">
                  <c:v>0</c:v>
                </c:pt>
                <c:pt idx="570" formatCode="_-* #,##0_-;\-* #,##0_-;_-* &quot;-&quot;??_-;_-@_-">
                  <c:v>0</c:v>
                </c:pt>
                <c:pt idx="571" formatCode="_-* #,##0_-;\-* #,##0_-;_-* &quot;-&quot;??_-;_-@_-">
                  <c:v>0</c:v>
                </c:pt>
                <c:pt idx="572" formatCode="_-* #,##0_-;\-* #,##0_-;_-* &quot;-&quot;??_-;_-@_-">
                  <c:v>0</c:v>
                </c:pt>
                <c:pt idx="573" formatCode="_-* #,##0_-;\-* #,##0_-;_-* &quot;-&quot;??_-;_-@_-">
                  <c:v>0</c:v>
                </c:pt>
                <c:pt idx="574" formatCode="_-* #,##0_-;\-* #,##0_-;_-* &quot;-&quot;??_-;_-@_-">
                  <c:v>0</c:v>
                </c:pt>
                <c:pt idx="575" formatCode="_-* #,##0_-;\-* #,##0_-;_-* &quot;-&quot;??_-;_-@_-">
                  <c:v>0</c:v>
                </c:pt>
                <c:pt idx="576" formatCode="_-* #,##0_-;\-* #,##0_-;_-* &quot;-&quot;??_-;_-@_-">
                  <c:v>0</c:v>
                </c:pt>
                <c:pt idx="577" formatCode="_-* #,##0_-;\-* #,##0_-;_-* &quot;-&quot;??_-;_-@_-">
                  <c:v>0</c:v>
                </c:pt>
                <c:pt idx="578" formatCode="_-* #,##0_-;\-* #,##0_-;_-* &quot;-&quot;??_-;_-@_-">
                  <c:v>0</c:v>
                </c:pt>
                <c:pt idx="579" formatCode="_-* #,##0_-;\-* #,##0_-;_-* &quot;-&quot;??_-;_-@_-">
                  <c:v>0</c:v>
                </c:pt>
                <c:pt idx="580" formatCode="_-* #,##0_-;\-* #,##0_-;_-* &quot;-&quot;??_-;_-@_-">
                  <c:v>0</c:v>
                </c:pt>
                <c:pt idx="581" formatCode="_-* #,##0_-;\-* #,##0_-;_-* &quot;-&quot;??_-;_-@_-">
                  <c:v>0</c:v>
                </c:pt>
                <c:pt idx="582" formatCode="_-* #,##0_-;\-* #,##0_-;_-* &quot;-&quot;??_-;_-@_-">
                  <c:v>0</c:v>
                </c:pt>
                <c:pt idx="583" formatCode="_-* #,##0_-;\-* #,##0_-;_-* &quot;-&quot;??_-;_-@_-">
                  <c:v>0</c:v>
                </c:pt>
                <c:pt idx="584" formatCode="_-* #,##0_-;\-* #,##0_-;_-* &quot;-&quot;??_-;_-@_-">
                  <c:v>0</c:v>
                </c:pt>
                <c:pt idx="585" formatCode="_-* #,##0_-;\-* #,##0_-;_-* &quot;-&quot;??_-;_-@_-">
                  <c:v>0</c:v>
                </c:pt>
                <c:pt idx="586" formatCode="_-* #,##0_-;\-* #,##0_-;_-* &quot;-&quot;??_-;_-@_-">
                  <c:v>0</c:v>
                </c:pt>
                <c:pt idx="587" formatCode="_-* #,##0_-;\-* #,##0_-;_-* &quot;-&quot;??_-;_-@_-">
                  <c:v>0</c:v>
                </c:pt>
                <c:pt idx="588" formatCode="_-* #,##0_-;\-* #,##0_-;_-* &quot;-&quot;??_-;_-@_-">
                  <c:v>0</c:v>
                </c:pt>
                <c:pt idx="589" formatCode="_-* #,##0_-;\-* #,##0_-;_-* &quot;-&quot;??_-;_-@_-">
                  <c:v>0</c:v>
                </c:pt>
                <c:pt idx="590" formatCode="_-* #,##0_-;\-* #,##0_-;_-* &quot;-&quot;??_-;_-@_-">
                  <c:v>0</c:v>
                </c:pt>
                <c:pt idx="591" formatCode="_-* #,##0_-;\-* #,##0_-;_-* &quot;-&quot;??_-;_-@_-">
                  <c:v>0</c:v>
                </c:pt>
                <c:pt idx="592" formatCode="_-* #,##0_-;\-* #,##0_-;_-* &quot;-&quot;??_-;_-@_-">
                  <c:v>0</c:v>
                </c:pt>
                <c:pt idx="593" formatCode="_-* #,##0_-;\-* #,##0_-;_-* &quot;-&quot;??_-;_-@_-">
                  <c:v>0</c:v>
                </c:pt>
                <c:pt idx="594" formatCode="_-* #,##0_-;\-* #,##0_-;_-* &quot;-&quot;??_-;_-@_-">
                  <c:v>0</c:v>
                </c:pt>
                <c:pt idx="595" formatCode="_-* #,##0_-;\-* #,##0_-;_-* &quot;-&quot;??_-;_-@_-">
                  <c:v>0</c:v>
                </c:pt>
                <c:pt idx="596" formatCode="_-* #,##0_-;\-* #,##0_-;_-* &quot;-&quot;??_-;_-@_-">
                  <c:v>0</c:v>
                </c:pt>
                <c:pt idx="597" formatCode="_-* #,##0_-;\-* #,##0_-;_-* &quot;-&quot;??_-;_-@_-">
                  <c:v>0</c:v>
                </c:pt>
                <c:pt idx="598" formatCode="_-* #,##0_-;\-* #,##0_-;_-* &quot;-&quot;??_-;_-@_-">
                  <c:v>0</c:v>
                </c:pt>
                <c:pt idx="599" formatCode="_-* #,##0_-;\-* #,##0_-;_-* &quot;-&quot;??_-;_-@_-">
                  <c:v>0</c:v>
                </c:pt>
                <c:pt idx="600" formatCode="_-* #,##0_-;\-* #,##0_-;_-* &quot;-&quot;??_-;_-@_-">
                  <c:v>0</c:v>
                </c:pt>
                <c:pt idx="601" formatCode="_-* #,##0_-;\-* #,##0_-;_-* &quot;-&quot;??_-;_-@_-">
                  <c:v>0</c:v>
                </c:pt>
                <c:pt idx="602" formatCode="_-* #,##0_-;\-* #,##0_-;_-* &quot;-&quot;??_-;_-@_-">
                  <c:v>0</c:v>
                </c:pt>
                <c:pt idx="603" formatCode="_-* #,##0_-;\-* #,##0_-;_-* &quot;-&quot;??_-;_-@_-">
                  <c:v>0</c:v>
                </c:pt>
                <c:pt idx="604" formatCode="_-* #,##0_-;\-* #,##0_-;_-* &quot;-&quot;??_-;_-@_-">
                  <c:v>0</c:v>
                </c:pt>
                <c:pt idx="605" formatCode="_-* #,##0_-;\-* #,##0_-;_-* &quot;-&quot;??_-;_-@_-">
                  <c:v>0</c:v>
                </c:pt>
                <c:pt idx="606" formatCode="_-* #,##0_-;\-* #,##0_-;_-* &quot;-&quot;??_-;_-@_-">
                  <c:v>0</c:v>
                </c:pt>
                <c:pt idx="607" formatCode="_-* #,##0_-;\-* #,##0_-;_-* &quot;-&quot;??_-;_-@_-">
                  <c:v>0</c:v>
                </c:pt>
                <c:pt idx="608" formatCode="_-* #,##0_-;\-* #,##0_-;_-* &quot;-&quot;??_-;_-@_-">
                  <c:v>0</c:v>
                </c:pt>
                <c:pt idx="609" formatCode="_-* #,##0_-;\-* #,##0_-;_-* &quot;-&quot;??_-;_-@_-">
                  <c:v>0</c:v>
                </c:pt>
                <c:pt idx="610" formatCode="_-* #,##0_-;\-* #,##0_-;_-* &quot;-&quot;??_-;_-@_-">
                  <c:v>0</c:v>
                </c:pt>
                <c:pt idx="611" formatCode="_-* #,##0_-;\-* #,##0_-;_-* &quot;-&quot;??_-;_-@_-">
                  <c:v>0</c:v>
                </c:pt>
                <c:pt idx="612" formatCode="_-* #,##0_-;\-* #,##0_-;_-* &quot;-&quot;??_-;_-@_-">
                  <c:v>0</c:v>
                </c:pt>
                <c:pt idx="613" formatCode="_-* #,##0_-;\-* #,##0_-;_-* &quot;-&quot;??_-;_-@_-">
                  <c:v>0</c:v>
                </c:pt>
                <c:pt idx="614" formatCode="_-* #,##0_-;\-* #,##0_-;_-* &quot;-&quot;??_-;_-@_-">
                  <c:v>0</c:v>
                </c:pt>
                <c:pt idx="615" formatCode="_-* #,##0_-;\-* #,##0_-;_-* &quot;-&quot;??_-;_-@_-">
                  <c:v>0</c:v>
                </c:pt>
                <c:pt idx="616" formatCode="_-* #,##0_-;\-* #,##0_-;_-* &quot;-&quot;??_-;_-@_-">
                  <c:v>0</c:v>
                </c:pt>
                <c:pt idx="617" formatCode="_-* #,##0_-;\-* #,##0_-;_-* &quot;-&quot;??_-;_-@_-">
                  <c:v>0</c:v>
                </c:pt>
                <c:pt idx="618" formatCode="_-* #,##0_-;\-* #,##0_-;_-* &quot;-&quot;??_-;_-@_-">
                  <c:v>0</c:v>
                </c:pt>
                <c:pt idx="619" formatCode="_-* #,##0_-;\-* #,##0_-;_-* &quot;-&quot;??_-;_-@_-">
                  <c:v>0</c:v>
                </c:pt>
                <c:pt idx="620" formatCode="_-* #,##0_-;\-* #,##0_-;_-* &quot;-&quot;??_-;_-@_-">
                  <c:v>0</c:v>
                </c:pt>
                <c:pt idx="621" formatCode="_-* #,##0_-;\-* #,##0_-;_-* &quot;-&quot;??_-;_-@_-">
                  <c:v>0</c:v>
                </c:pt>
                <c:pt idx="622" formatCode="_-* #,##0_-;\-* #,##0_-;_-* &quot;-&quot;??_-;_-@_-">
                  <c:v>0</c:v>
                </c:pt>
                <c:pt idx="623" formatCode="_-* #,##0_-;\-* #,##0_-;_-* &quot;-&quot;??_-;_-@_-">
                  <c:v>0</c:v>
                </c:pt>
                <c:pt idx="624" formatCode="_-* #,##0_-;\-* #,##0_-;_-* &quot;-&quot;??_-;_-@_-">
                  <c:v>0</c:v>
                </c:pt>
                <c:pt idx="625" formatCode="_-* #,##0_-;\-* #,##0_-;_-* &quot;-&quot;??_-;_-@_-">
                  <c:v>0</c:v>
                </c:pt>
                <c:pt idx="626" formatCode="_-* #,##0_-;\-* #,##0_-;_-* &quot;-&quot;??_-;_-@_-">
                  <c:v>0</c:v>
                </c:pt>
                <c:pt idx="627" formatCode="_-* #,##0_-;\-* #,##0_-;_-* &quot;-&quot;??_-;_-@_-">
                  <c:v>0</c:v>
                </c:pt>
                <c:pt idx="628" formatCode="_-* #,##0_-;\-* #,##0_-;_-* &quot;-&quot;??_-;_-@_-">
                  <c:v>0</c:v>
                </c:pt>
                <c:pt idx="629" formatCode="_-* #,##0_-;\-* #,##0_-;_-* &quot;-&quot;??_-;_-@_-">
                  <c:v>0</c:v>
                </c:pt>
                <c:pt idx="630" formatCode="_-* #,##0_-;\-* #,##0_-;_-* &quot;-&quot;??_-;_-@_-">
                  <c:v>0</c:v>
                </c:pt>
                <c:pt idx="631" formatCode="_-* #,##0_-;\-* #,##0_-;_-* &quot;-&quot;??_-;_-@_-">
                  <c:v>0</c:v>
                </c:pt>
                <c:pt idx="632" formatCode="_-* #,##0_-;\-* #,##0_-;_-* &quot;-&quot;??_-;_-@_-">
                  <c:v>0</c:v>
                </c:pt>
                <c:pt idx="633" formatCode="_-* #,##0_-;\-* #,##0_-;_-* &quot;-&quot;??_-;_-@_-">
                  <c:v>0</c:v>
                </c:pt>
                <c:pt idx="634" formatCode="_-* #,##0_-;\-* #,##0_-;_-* &quot;-&quot;??_-;_-@_-">
                  <c:v>0</c:v>
                </c:pt>
                <c:pt idx="635" formatCode="_-* #,##0_-;\-* #,##0_-;_-* &quot;-&quot;??_-;_-@_-">
                  <c:v>0</c:v>
                </c:pt>
                <c:pt idx="636" formatCode="_-* #,##0_-;\-* #,##0_-;_-* &quot;-&quot;??_-;_-@_-">
                  <c:v>0</c:v>
                </c:pt>
                <c:pt idx="637" formatCode="_-* #,##0_-;\-* #,##0_-;_-* &quot;-&quot;??_-;_-@_-">
                  <c:v>0</c:v>
                </c:pt>
                <c:pt idx="638" formatCode="_-* #,##0_-;\-* #,##0_-;_-* &quot;-&quot;??_-;_-@_-">
                  <c:v>0</c:v>
                </c:pt>
                <c:pt idx="639" formatCode="_-* #,##0_-;\-* #,##0_-;_-* &quot;-&quot;??_-;_-@_-">
                  <c:v>0</c:v>
                </c:pt>
                <c:pt idx="640" formatCode="_-* #,##0_-;\-* #,##0_-;_-* &quot;-&quot;??_-;_-@_-">
                  <c:v>0</c:v>
                </c:pt>
                <c:pt idx="641" formatCode="_-* #,##0_-;\-* #,##0_-;_-* &quot;-&quot;??_-;_-@_-">
                  <c:v>0</c:v>
                </c:pt>
                <c:pt idx="642" formatCode="_-* #,##0_-;\-* #,##0_-;_-* &quot;-&quot;??_-;_-@_-">
                  <c:v>0</c:v>
                </c:pt>
                <c:pt idx="643" formatCode="_-* #,##0_-;\-* #,##0_-;_-* &quot;-&quot;??_-;_-@_-">
                  <c:v>0</c:v>
                </c:pt>
                <c:pt idx="644" formatCode="_-* #,##0_-;\-* #,##0_-;_-* &quot;-&quot;??_-;_-@_-">
                  <c:v>0</c:v>
                </c:pt>
                <c:pt idx="645" formatCode="_-* #,##0_-;\-* #,##0_-;_-* &quot;-&quot;??_-;_-@_-">
                  <c:v>0</c:v>
                </c:pt>
                <c:pt idx="646" formatCode="_-* #,##0_-;\-* #,##0_-;_-* &quot;-&quot;??_-;_-@_-">
                  <c:v>0</c:v>
                </c:pt>
                <c:pt idx="647" formatCode="_-* #,##0_-;\-* #,##0_-;_-* &quot;-&quot;??_-;_-@_-">
                  <c:v>0</c:v>
                </c:pt>
                <c:pt idx="648" formatCode="_-* #,##0_-;\-* #,##0_-;_-* &quot;-&quot;??_-;_-@_-">
                  <c:v>0</c:v>
                </c:pt>
                <c:pt idx="649" formatCode="_-* #,##0_-;\-* #,##0_-;_-* &quot;-&quot;??_-;_-@_-">
                  <c:v>0</c:v>
                </c:pt>
                <c:pt idx="650" formatCode="_-* #,##0_-;\-* #,##0_-;_-* &quot;-&quot;??_-;_-@_-">
                  <c:v>0</c:v>
                </c:pt>
                <c:pt idx="651" formatCode="_-* #,##0_-;\-* #,##0_-;_-* &quot;-&quot;??_-;_-@_-">
                  <c:v>0</c:v>
                </c:pt>
                <c:pt idx="652" formatCode="_-* #,##0_-;\-* #,##0_-;_-* &quot;-&quot;??_-;_-@_-">
                  <c:v>0</c:v>
                </c:pt>
                <c:pt idx="653" formatCode="_-* #,##0_-;\-* #,##0_-;_-* &quot;-&quot;??_-;_-@_-">
                  <c:v>0</c:v>
                </c:pt>
                <c:pt idx="654" formatCode="_-* #,##0_-;\-* #,##0_-;_-* &quot;-&quot;??_-;_-@_-">
                  <c:v>0</c:v>
                </c:pt>
                <c:pt idx="655" formatCode="_-* #,##0_-;\-* #,##0_-;_-* &quot;-&quot;??_-;_-@_-">
                  <c:v>0</c:v>
                </c:pt>
                <c:pt idx="656" formatCode="_-* #,##0_-;\-* #,##0_-;_-* &quot;-&quot;??_-;_-@_-">
                  <c:v>0</c:v>
                </c:pt>
                <c:pt idx="657" formatCode="_-* #,##0_-;\-* #,##0_-;_-* &quot;-&quot;??_-;_-@_-">
                  <c:v>0</c:v>
                </c:pt>
                <c:pt idx="658" formatCode="_-* #,##0_-;\-* #,##0_-;_-* &quot;-&quot;??_-;_-@_-">
                  <c:v>0</c:v>
                </c:pt>
                <c:pt idx="659" formatCode="_-* #,##0_-;\-* #,##0_-;_-* &quot;-&quot;??_-;_-@_-">
                  <c:v>0</c:v>
                </c:pt>
                <c:pt idx="660" formatCode="_-* #,##0_-;\-* #,##0_-;_-* &quot;-&quot;??_-;_-@_-">
                  <c:v>0</c:v>
                </c:pt>
                <c:pt idx="661" formatCode="_-* #,##0_-;\-* #,##0_-;_-* &quot;-&quot;??_-;_-@_-">
                  <c:v>0</c:v>
                </c:pt>
                <c:pt idx="662" formatCode="_-* #,##0_-;\-* #,##0_-;_-* &quot;-&quot;??_-;_-@_-">
                  <c:v>0</c:v>
                </c:pt>
                <c:pt idx="663" formatCode="_-* #,##0_-;\-* #,##0_-;_-* &quot;-&quot;??_-;_-@_-">
                  <c:v>0</c:v>
                </c:pt>
                <c:pt idx="664" formatCode="_-* #,##0_-;\-* #,##0_-;_-* &quot;-&quot;??_-;_-@_-">
                  <c:v>0</c:v>
                </c:pt>
                <c:pt idx="665" formatCode="_-* #,##0_-;\-* #,##0_-;_-* &quot;-&quot;??_-;_-@_-">
                  <c:v>0</c:v>
                </c:pt>
                <c:pt idx="666" formatCode="_-* #,##0_-;\-* #,##0_-;_-* &quot;-&quot;??_-;_-@_-">
                  <c:v>0</c:v>
                </c:pt>
                <c:pt idx="667" formatCode="_-* #,##0_-;\-* #,##0_-;_-* &quot;-&quot;??_-;_-@_-">
                  <c:v>0</c:v>
                </c:pt>
                <c:pt idx="668" formatCode="_-* #,##0_-;\-* #,##0_-;_-* &quot;-&quot;??_-;_-@_-">
                  <c:v>0</c:v>
                </c:pt>
                <c:pt idx="669" formatCode="_-* #,##0_-;\-* #,##0_-;_-* &quot;-&quot;??_-;_-@_-">
                  <c:v>0</c:v>
                </c:pt>
                <c:pt idx="670" formatCode="_-* #,##0_-;\-* #,##0_-;_-* &quot;-&quot;??_-;_-@_-">
                  <c:v>0</c:v>
                </c:pt>
                <c:pt idx="671" formatCode="_-* #,##0_-;\-* #,##0_-;_-* &quot;-&quot;??_-;_-@_-">
                  <c:v>0</c:v>
                </c:pt>
                <c:pt idx="672" formatCode="_-* #,##0_-;\-* #,##0_-;_-* &quot;-&quot;??_-;_-@_-">
                  <c:v>0</c:v>
                </c:pt>
                <c:pt idx="673" formatCode="_-* #,##0_-;\-* #,##0_-;_-* &quot;-&quot;??_-;_-@_-">
                  <c:v>0</c:v>
                </c:pt>
                <c:pt idx="674" formatCode="_-* #,##0_-;\-* #,##0_-;_-* &quot;-&quot;??_-;_-@_-">
                  <c:v>0</c:v>
                </c:pt>
                <c:pt idx="675" formatCode="_-* #,##0_-;\-* #,##0_-;_-* &quot;-&quot;??_-;_-@_-">
                  <c:v>0</c:v>
                </c:pt>
                <c:pt idx="676" formatCode="_-* #,##0_-;\-* #,##0_-;_-* &quot;-&quot;??_-;_-@_-">
                  <c:v>0</c:v>
                </c:pt>
                <c:pt idx="677" formatCode="_-* #,##0_-;\-* #,##0_-;_-* &quot;-&quot;??_-;_-@_-">
                  <c:v>0</c:v>
                </c:pt>
                <c:pt idx="678" formatCode="_-* #,##0_-;\-* #,##0_-;_-* &quot;-&quot;??_-;_-@_-">
                  <c:v>0</c:v>
                </c:pt>
                <c:pt idx="679" formatCode="_-* #,##0_-;\-* #,##0_-;_-* &quot;-&quot;??_-;_-@_-">
                  <c:v>0</c:v>
                </c:pt>
                <c:pt idx="680" formatCode="_-* #,##0_-;\-* #,##0_-;_-* &quot;-&quot;??_-;_-@_-">
                  <c:v>0</c:v>
                </c:pt>
                <c:pt idx="681" formatCode="_-* #,##0_-;\-* #,##0_-;_-* &quot;-&quot;??_-;_-@_-">
                  <c:v>0</c:v>
                </c:pt>
                <c:pt idx="682" formatCode="_-* #,##0_-;\-* #,##0_-;_-* &quot;-&quot;??_-;_-@_-">
                  <c:v>0</c:v>
                </c:pt>
                <c:pt idx="683" formatCode="_-* #,##0_-;\-* #,##0_-;_-* &quot;-&quot;??_-;_-@_-">
                  <c:v>0</c:v>
                </c:pt>
                <c:pt idx="684" formatCode="_-* #,##0_-;\-* #,##0_-;_-* &quot;-&quot;??_-;_-@_-">
                  <c:v>0</c:v>
                </c:pt>
                <c:pt idx="685" formatCode="_-* #,##0_-;\-* #,##0_-;_-* &quot;-&quot;??_-;_-@_-">
                  <c:v>0</c:v>
                </c:pt>
                <c:pt idx="686" formatCode="_-* #,##0_-;\-* #,##0_-;_-* &quot;-&quot;??_-;_-@_-">
                  <c:v>0</c:v>
                </c:pt>
                <c:pt idx="687" formatCode="_-* #,##0_-;\-* #,##0_-;_-* &quot;-&quot;??_-;_-@_-">
                  <c:v>0</c:v>
                </c:pt>
                <c:pt idx="688" formatCode="_-* #,##0_-;\-* #,##0_-;_-* &quot;-&quot;??_-;_-@_-">
                  <c:v>0</c:v>
                </c:pt>
                <c:pt idx="689" formatCode="_-* #,##0_-;\-* #,##0_-;_-* &quot;-&quot;??_-;_-@_-">
                  <c:v>0</c:v>
                </c:pt>
                <c:pt idx="690" formatCode="_-* #,##0_-;\-* #,##0_-;_-* &quot;-&quot;??_-;_-@_-">
                  <c:v>0</c:v>
                </c:pt>
                <c:pt idx="691" formatCode="_-* #,##0_-;\-* #,##0_-;_-* &quot;-&quot;??_-;_-@_-">
                  <c:v>0</c:v>
                </c:pt>
                <c:pt idx="692" formatCode="_-* #,##0_-;\-* #,##0_-;_-* &quot;-&quot;??_-;_-@_-">
                  <c:v>0</c:v>
                </c:pt>
                <c:pt idx="693" formatCode="_-* #,##0_-;\-* #,##0_-;_-* &quot;-&quot;??_-;_-@_-">
                  <c:v>0</c:v>
                </c:pt>
                <c:pt idx="694" formatCode="_-* #,##0_-;\-* #,##0_-;_-* &quot;-&quot;??_-;_-@_-">
                  <c:v>0</c:v>
                </c:pt>
                <c:pt idx="695" formatCode="_-* #,##0_-;\-* #,##0_-;_-* &quot;-&quot;??_-;_-@_-">
                  <c:v>0</c:v>
                </c:pt>
                <c:pt idx="696" formatCode="_-* #,##0_-;\-* #,##0_-;_-* &quot;-&quot;??_-;_-@_-">
                  <c:v>0</c:v>
                </c:pt>
                <c:pt idx="697" formatCode="_-* #,##0_-;\-* #,##0_-;_-* &quot;-&quot;??_-;_-@_-">
                  <c:v>0</c:v>
                </c:pt>
                <c:pt idx="698" formatCode="_-* #,##0_-;\-* #,##0_-;_-* &quot;-&quot;??_-;_-@_-">
                  <c:v>0</c:v>
                </c:pt>
                <c:pt idx="699" formatCode="_-* #,##0_-;\-* #,##0_-;_-* &quot;-&quot;??_-;_-@_-">
                  <c:v>0</c:v>
                </c:pt>
                <c:pt idx="700" formatCode="_-* #,##0_-;\-* #,##0_-;_-* &quot;-&quot;??_-;_-@_-">
                  <c:v>0</c:v>
                </c:pt>
                <c:pt idx="701" formatCode="_-* #,##0_-;\-* #,##0_-;_-* &quot;-&quot;??_-;_-@_-">
                  <c:v>0</c:v>
                </c:pt>
                <c:pt idx="702" formatCode="_-* #,##0_-;\-* #,##0_-;_-* &quot;-&quot;??_-;_-@_-">
                  <c:v>0</c:v>
                </c:pt>
                <c:pt idx="703" formatCode="_-* #,##0_-;\-* #,##0_-;_-* &quot;-&quot;??_-;_-@_-">
                  <c:v>0</c:v>
                </c:pt>
                <c:pt idx="704" formatCode="_-* #,##0_-;\-* #,##0_-;_-* &quot;-&quot;??_-;_-@_-">
                  <c:v>0</c:v>
                </c:pt>
                <c:pt idx="705" formatCode="_-* #,##0_-;\-* #,##0_-;_-* &quot;-&quot;??_-;_-@_-">
                  <c:v>0</c:v>
                </c:pt>
                <c:pt idx="706" formatCode="_-* #,##0_-;\-* #,##0_-;_-* &quot;-&quot;??_-;_-@_-">
                  <c:v>0</c:v>
                </c:pt>
                <c:pt idx="707" formatCode="_-* #,##0_-;\-* #,##0_-;_-* &quot;-&quot;??_-;_-@_-">
                  <c:v>0</c:v>
                </c:pt>
                <c:pt idx="708" formatCode="_-* #,##0_-;\-* #,##0_-;_-* &quot;-&quot;??_-;_-@_-">
                  <c:v>0</c:v>
                </c:pt>
                <c:pt idx="709" formatCode="_-* #,##0_-;\-* #,##0_-;_-* &quot;-&quot;??_-;_-@_-">
                  <c:v>0</c:v>
                </c:pt>
                <c:pt idx="710" formatCode="_-* #,##0_-;\-* #,##0_-;_-* &quot;-&quot;??_-;_-@_-">
                  <c:v>0</c:v>
                </c:pt>
                <c:pt idx="711" formatCode="_-* #,##0_-;\-* #,##0_-;_-* &quot;-&quot;??_-;_-@_-">
                  <c:v>0</c:v>
                </c:pt>
                <c:pt idx="712" formatCode="_-* #,##0_-;\-* #,##0_-;_-* &quot;-&quot;??_-;_-@_-">
                  <c:v>0</c:v>
                </c:pt>
                <c:pt idx="713" formatCode="_-* #,##0_-;\-* #,##0_-;_-* &quot;-&quot;??_-;_-@_-">
                  <c:v>0</c:v>
                </c:pt>
                <c:pt idx="714" formatCode="_-* #,##0_-;\-* #,##0_-;_-* &quot;-&quot;??_-;_-@_-">
                  <c:v>0</c:v>
                </c:pt>
                <c:pt idx="715" formatCode="_-* #,##0_-;\-* #,##0_-;_-* &quot;-&quot;??_-;_-@_-">
                  <c:v>0</c:v>
                </c:pt>
                <c:pt idx="716" formatCode="_-* #,##0_-;\-* #,##0_-;_-* &quot;-&quot;??_-;_-@_-">
                  <c:v>0</c:v>
                </c:pt>
                <c:pt idx="717" formatCode="_-* #,##0_-;\-* #,##0_-;_-* &quot;-&quot;??_-;_-@_-">
                  <c:v>0</c:v>
                </c:pt>
                <c:pt idx="718" formatCode="_-* #,##0_-;\-* #,##0_-;_-* &quot;-&quot;??_-;_-@_-">
                  <c:v>0</c:v>
                </c:pt>
                <c:pt idx="719" formatCode="_-* #,##0_-;\-* #,##0_-;_-* &quot;-&quot;??_-;_-@_-">
                  <c:v>0</c:v>
                </c:pt>
                <c:pt idx="720" formatCode="_-* #,##0_-;\-* #,##0_-;_-* &quot;-&quot;??_-;_-@_-">
                  <c:v>0</c:v>
                </c:pt>
                <c:pt idx="721" formatCode="_-* #,##0_-;\-* #,##0_-;_-* &quot;-&quot;??_-;_-@_-">
                  <c:v>0</c:v>
                </c:pt>
                <c:pt idx="722" formatCode="_-* #,##0_-;\-* #,##0_-;_-* &quot;-&quot;??_-;_-@_-">
                  <c:v>0</c:v>
                </c:pt>
                <c:pt idx="723" formatCode="_-* #,##0_-;\-* #,##0_-;_-* &quot;-&quot;??_-;_-@_-">
                  <c:v>0</c:v>
                </c:pt>
                <c:pt idx="724" formatCode="_-* #,##0_-;\-* #,##0_-;_-* &quot;-&quot;??_-;_-@_-">
                  <c:v>0</c:v>
                </c:pt>
                <c:pt idx="725" formatCode="_-* #,##0_-;\-* #,##0_-;_-* &quot;-&quot;??_-;_-@_-">
                  <c:v>0</c:v>
                </c:pt>
                <c:pt idx="726" formatCode="_-* #,##0_-;\-* #,##0_-;_-* &quot;-&quot;??_-;_-@_-">
                  <c:v>0</c:v>
                </c:pt>
                <c:pt idx="727" formatCode="_-* #,##0_-;\-* #,##0_-;_-* &quot;-&quot;??_-;_-@_-">
                  <c:v>0</c:v>
                </c:pt>
                <c:pt idx="728" formatCode="_-* #,##0_-;\-* #,##0_-;_-* &quot;-&quot;??_-;_-@_-">
                  <c:v>0</c:v>
                </c:pt>
                <c:pt idx="729" formatCode="_-* #,##0_-;\-* #,##0_-;_-* &quot;-&quot;??_-;_-@_-">
                  <c:v>0</c:v>
                </c:pt>
                <c:pt idx="730" formatCode="_-* #,##0_-;\-* #,##0_-;_-* &quot;-&quot;??_-;_-@_-">
                  <c:v>0</c:v>
                </c:pt>
                <c:pt idx="731" formatCode="_-* #,##0_-;\-* #,##0_-;_-* &quot;-&quot;??_-;_-@_-">
                  <c:v>0</c:v>
                </c:pt>
                <c:pt idx="732" formatCode="_-* #,##0_-;\-* #,##0_-;_-* &quot;-&quot;??_-;_-@_-">
                  <c:v>0</c:v>
                </c:pt>
                <c:pt idx="733" formatCode="_-* #,##0_-;\-* #,##0_-;_-* &quot;-&quot;??_-;_-@_-">
                  <c:v>0</c:v>
                </c:pt>
                <c:pt idx="734" formatCode="_-* #,##0_-;\-* #,##0_-;_-* &quot;-&quot;??_-;_-@_-">
                  <c:v>0</c:v>
                </c:pt>
                <c:pt idx="735" formatCode="_-* #,##0_-;\-* #,##0_-;_-* &quot;-&quot;??_-;_-@_-">
                  <c:v>0</c:v>
                </c:pt>
                <c:pt idx="736" formatCode="_-* #,##0_-;\-* #,##0_-;_-* &quot;-&quot;??_-;_-@_-">
                  <c:v>0</c:v>
                </c:pt>
                <c:pt idx="737" formatCode="_-* #,##0_-;\-* #,##0_-;_-* &quot;-&quot;??_-;_-@_-">
                  <c:v>0</c:v>
                </c:pt>
                <c:pt idx="738" formatCode="_-* #,##0_-;\-* #,##0_-;_-* &quot;-&quot;??_-;_-@_-">
                  <c:v>0</c:v>
                </c:pt>
                <c:pt idx="739" formatCode="_-* #,##0_-;\-* #,##0_-;_-* &quot;-&quot;??_-;_-@_-">
                  <c:v>0</c:v>
                </c:pt>
                <c:pt idx="740" formatCode="_-* #,##0_-;\-* #,##0_-;_-* &quot;-&quot;??_-;_-@_-">
                  <c:v>0</c:v>
                </c:pt>
              </c:numCache>
            </c:numRef>
          </c:yVal>
          <c:smooth val="1"/>
          <c:extLst>
            <c:ext xmlns:c16="http://schemas.microsoft.com/office/drawing/2014/chart" uri="{C3380CC4-5D6E-409C-BE32-E72D297353CC}">
              <c16:uniqueId val="{00000003-934D-4782-ACC5-114DE3C82026}"/>
            </c:ext>
          </c:extLst>
        </c:ser>
        <c:ser>
          <c:idx val="7"/>
          <c:order val="4"/>
          <c:tx>
            <c:v>Intensive Care Beds (GE)</c:v>
          </c:tx>
          <c:spPr>
            <a:ln w="25400" cap="flat" cmpd="dbl" algn="ctr">
              <a:solidFill>
                <a:schemeClr val="accent2">
                  <a:lumMod val="60000"/>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'Covd-2'!$Z$6:$Z$250</c:f>
              <c:numCache>
                <c:formatCode>General</c:formatCode>
                <c:ptCount val="245"/>
                <c:pt idx="0">
                  <c:v>40000</c:v>
                </c:pt>
                <c:pt idx="50">
                  <c:v>40000</c:v>
                </c:pt>
                <c:pt idx="62">
                  <c:v>40000</c:v>
                </c:pt>
                <c:pt idx="167">
                  <c:v>40000</c:v>
                </c:pt>
              </c:numCache>
            </c:numRef>
          </c:yVal>
          <c:smooth val="1"/>
          <c:extLst>
            <c:ext xmlns:c16="http://schemas.microsoft.com/office/drawing/2014/chart" uri="{C3380CC4-5D6E-409C-BE32-E72D297353CC}">
              <c16:uniqueId val="{00000004-934D-4782-ACC5-114DE3C82026}"/>
            </c:ext>
          </c:extLst>
        </c:ser>
        <c:ser>
          <c:idx val="8"/>
          <c:order val="5"/>
          <c:tx>
            <c:strRef>
              <c:f>Worst_Case_Estimator!$M$11</c:f>
              <c:strCache>
                <c:ptCount val="1"/>
                <c:pt idx="0">
                  <c:v> Intensivbetten Bedarf </c:v>
                </c:pt>
              </c:strCache>
            </c:strRef>
          </c:tx>
          <c:spPr>
            <a:ln w="57150" cap="flat" cmpd="dbl" algn="ctr">
              <a:solidFill>
                <a:schemeClr val="accent3">
                  <a:lumMod val="60000"/>
                  <a:alpha val="50000"/>
                </a:schemeClr>
              </a:solidFill>
              <a:round/>
            </a:ln>
            <a:effectLst/>
          </c:spPr>
          <c:marker>
            <c:symbol val="none"/>
          </c:marker>
          <c:xVal>
            <c:numRef>
              <c:f>'Covd-2'!$C$6:$C$750</c:f>
              <c:numCache>
                <c:formatCode>m/d/yyyy</c:formatCode>
                <c:ptCount val="745"/>
                <c:pt idx="0">
                  <c:v>43869</c:v>
                </c:pt>
                <c:pt idx="1">
                  <c:v>43870</c:v>
                </c:pt>
                <c:pt idx="2">
                  <c:v>43871</c:v>
                </c:pt>
                <c:pt idx="3">
                  <c:v>43872</c:v>
                </c:pt>
                <c:pt idx="4">
                  <c:v>43873</c:v>
                </c:pt>
                <c:pt idx="5">
                  <c:v>43874</c:v>
                </c:pt>
                <c:pt idx="6">
                  <c:v>43875</c:v>
                </c:pt>
                <c:pt idx="7">
                  <c:v>43876</c:v>
                </c:pt>
                <c:pt idx="8">
                  <c:v>43877</c:v>
                </c:pt>
                <c:pt idx="9">
                  <c:v>43878</c:v>
                </c:pt>
                <c:pt idx="10">
                  <c:v>43879</c:v>
                </c:pt>
                <c:pt idx="11">
                  <c:v>43880</c:v>
                </c:pt>
                <c:pt idx="12">
                  <c:v>43881</c:v>
                </c:pt>
                <c:pt idx="13">
                  <c:v>43882</c:v>
                </c:pt>
                <c:pt idx="14">
                  <c:v>43883</c:v>
                </c:pt>
                <c:pt idx="15">
                  <c:v>43884</c:v>
                </c:pt>
                <c:pt idx="16">
                  <c:v>43885</c:v>
                </c:pt>
                <c:pt idx="17">
                  <c:v>43886</c:v>
                </c:pt>
                <c:pt idx="18">
                  <c:v>43887</c:v>
                </c:pt>
                <c:pt idx="19">
                  <c:v>43888</c:v>
                </c:pt>
                <c:pt idx="20">
                  <c:v>43889</c:v>
                </c:pt>
                <c:pt idx="21">
                  <c:v>43890</c:v>
                </c:pt>
                <c:pt idx="22">
                  <c:v>43891</c:v>
                </c:pt>
                <c:pt idx="23">
                  <c:v>43892</c:v>
                </c:pt>
                <c:pt idx="24">
                  <c:v>43893</c:v>
                </c:pt>
                <c:pt idx="25">
                  <c:v>43894</c:v>
                </c:pt>
                <c:pt idx="26">
                  <c:v>43895</c:v>
                </c:pt>
                <c:pt idx="27">
                  <c:v>43896</c:v>
                </c:pt>
                <c:pt idx="28">
                  <c:v>43897</c:v>
                </c:pt>
                <c:pt idx="29">
                  <c:v>43898</c:v>
                </c:pt>
                <c:pt idx="30">
                  <c:v>43899</c:v>
                </c:pt>
                <c:pt idx="31">
                  <c:v>43900</c:v>
                </c:pt>
                <c:pt idx="32">
                  <c:v>43901</c:v>
                </c:pt>
                <c:pt idx="33">
                  <c:v>43902</c:v>
                </c:pt>
                <c:pt idx="34">
                  <c:v>43903</c:v>
                </c:pt>
                <c:pt idx="35">
                  <c:v>43904</c:v>
                </c:pt>
                <c:pt idx="36">
                  <c:v>43905</c:v>
                </c:pt>
                <c:pt idx="37">
                  <c:v>43906</c:v>
                </c:pt>
                <c:pt idx="38">
                  <c:v>43907</c:v>
                </c:pt>
                <c:pt idx="39">
                  <c:v>43908</c:v>
                </c:pt>
                <c:pt idx="40">
                  <c:v>43909</c:v>
                </c:pt>
                <c:pt idx="41">
                  <c:v>43910</c:v>
                </c:pt>
                <c:pt idx="42">
                  <c:v>43911</c:v>
                </c:pt>
                <c:pt idx="43">
                  <c:v>43912</c:v>
                </c:pt>
                <c:pt idx="44">
                  <c:v>43913</c:v>
                </c:pt>
                <c:pt idx="45">
                  <c:v>43914</c:v>
                </c:pt>
                <c:pt idx="46">
                  <c:v>43915</c:v>
                </c:pt>
                <c:pt idx="47">
                  <c:v>43916</c:v>
                </c:pt>
                <c:pt idx="48">
                  <c:v>43917</c:v>
                </c:pt>
                <c:pt idx="49">
                  <c:v>43918</c:v>
                </c:pt>
                <c:pt idx="50">
                  <c:v>43919</c:v>
                </c:pt>
                <c:pt idx="51">
                  <c:v>43920</c:v>
                </c:pt>
                <c:pt idx="52">
                  <c:v>43921</c:v>
                </c:pt>
                <c:pt idx="53">
                  <c:v>43922</c:v>
                </c:pt>
                <c:pt idx="54">
                  <c:v>43923</c:v>
                </c:pt>
                <c:pt idx="55">
                  <c:v>43924</c:v>
                </c:pt>
                <c:pt idx="56">
                  <c:v>43925</c:v>
                </c:pt>
                <c:pt idx="57">
                  <c:v>43926</c:v>
                </c:pt>
                <c:pt idx="58">
                  <c:v>43927</c:v>
                </c:pt>
                <c:pt idx="59">
                  <c:v>43928</c:v>
                </c:pt>
                <c:pt idx="60">
                  <c:v>43929</c:v>
                </c:pt>
                <c:pt idx="61">
                  <c:v>43930</c:v>
                </c:pt>
                <c:pt idx="62">
                  <c:v>43931</c:v>
                </c:pt>
                <c:pt idx="63">
                  <c:v>43932</c:v>
                </c:pt>
                <c:pt idx="64">
                  <c:v>43933</c:v>
                </c:pt>
                <c:pt idx="65">
                  <c:v>43934</c:v>
                </c:pt>
                <c:pt idx="66">
                  <c:v>43935</c:v>
                </c:pt>
                <c:pt idx="67">
                  <c:v>43936</c:v>
                </c:pt>
                <c:pt idx="68">
                  <c:v>43937</c:v>
                </c:pt>
                <c:pt idx="69">
                  <c:v>43938</c:v>
                </c:pt>
                <c:pt idx="70">
                  <c:v>43939</c:v>
                </c:pt>
                <c:pt idx="71">
                  <c:v>43940</c:v>
                </c:pt>
                <c:pt idx="72">
                  <c:v>43941</c:v>
                </c:pt>
                <c:pt idx="73">
                  <c:v>43942</c:v>
                </c:pt>
                <c:pt idx="74">
                  <c:v>43943</c:v>
                </c:pt>
                <c:pt idx="75">
                  <c:v>43944</c:v>
                </c:pt>
                <c:pt idx="76">
                  <c:v>43945</c:v>
                </c:pt>
                <c:pt idx="77">
                  <c:v>43946</c:v>
                </c:pt>
                <c:pt idx="78">
                  <c:v>43947</c:v>
                </c:pt>
                <c:pt idx="79">
                  <c:v>43948</c:v>
                </c:pt>
                <c:pt idx="80">
                  <c:v>43949</c:v>
                </c:pt>
                <c:pt idx="81">
                  <c:v>43950</c:v>
                </c:pt>
                <c:pt idx="82">
                  <c:v>43951</c:v>
                </c:pt>
                <c:pt idx="83">
                  <c:v>43952</c:v>
                </c:pt>
                <c:pt idx="84">
                  <c:v>43953</c:v>
                </c:pt>
                <c:pt idx="85">
                  <c:v>43954</c:v>
                </c:pt>
                <c:pt idx="86">
                  <c:v>43955</c:v>
                </c:pt>
                <c:pt idx="87">
                  <c:v>43956</c:v>
                </c:pt>
                <c:pt idx="88">
                  <c:v>43957</c:v>
                </c:pt>
                <c:pt idx="89">
                  <c:v>43958</c:v>
                </c:pt>
                <c:pt idx="90">
                  <c:v>43959</c:v>
                </c:pt>
                <c:pt idx="91">
                  <c:v>43960</c:v>
                </c:pt>
                <c:pt idx="92">
                  <c:v>43961</c:v>
                </c:pt>
                <c:pt idx="93">
                  <c:v>43962</c:v>
                </c:pt>
                <c:pt idx="94">
                  <c:v>43963</c:v>
                </c:pt>
                <c:pt idx="95">
                  <c:v>43964</c:v>
                </c:pt>
                <c:pt idx="96">
                  <c:v>43965</c:v>
                </c:pt>
                <c:pt idx="97">
                  <c:v>43966</c:v>
                </c:pt>
                <c:pt idx="98">
                  <c:v>43967</c:v>
                </c:pt>
                <c:pt idx="99">
                  <c:v>43968</c:v>
                </c:pt>
                <c:pt idx="100">
                  <c:v>43969</c:v>
                </c:pt>
                <c:pt idx="101">
                  <c:v>43970</c:v>
                </c:pt>
                <c:pt idx="102">
                  <c:v>43971</c:v>
                </c:pt>
                <c:pt idx="103">
                  <c:v>43972</c:v>
                </c:pt>
                <c:pt idx="104">
                  <c:v>43973</c:v>
                </c:pt>
                <c:pt idx="105">
                  <c:v>43974</c:v>
                </c:pt>
                <c:pt idx="106">
                  <c:v>43975</c:v>
                </c:pt>
                <c:pt idx="107">
                  <c:v>43976</c:v>
                </c:pt>
                <c:pt idx="108">
                  <c:v>43977</c:v>
                </c:pt>
                <c:pt idx="109">
                  <c:v>43978</c:v>
                </c:pt>
                <c:pt idx="110">
                  <c:v>43979</c:v>
                </c:pt>
                <c:pt idx="111">
                  <c:v>43980</c:v>
                </c:pt>
                <c:pt idx="112">
                  <c:v>43981</c:v>
                </c:pt>
                <c:pt idx="113">
                  <c:v>43982</c:v>
                </c:pt>
                <c:pt idx="114">
                  <c:v>43983</c:v>
                </c:pt>
                <c:pt idx="115">
                  <c:v>43984</c:v>
                </c:pt>
                <c:pt idx="116">
                  <c:v>43985</c:v>
                </c:pt>
                <c:pt idx="117">
                  <c:v>43986</c:v>
                </c:pt>
                <c:pt idx="118">
                  <c:v>43987</c:v>
                </c:pt>
                <c:pt idx="119">
                  <c:v>43988</c:v>
                </c:pt>
                <c:pt idx="120">
                  <c:v>43989</c:v>
                </c:pt>
                <c:pt idx="121">
                  <c:v>43990</c:v>
                </c:pt>
                <c:pt idx="122">
                  <c:v>43991</c:v>
                </c:pt>
                <c:pt idx="123">
                  <c:v>43992</c:v>
                </c:pt>
                <c:pt idx="124">
                  <c:v>43993</c:v>
                </c:pt>
                <c:pt idx="125">
                  <c:v>43994</c:v>
                </c:pt>
                <c:pt idx="126">
                  <c:v>43995</c:v>
                </c:pt>
                <c:pt idx="127">
                  <c:v>43996</c:v>
                </c:pt>
                <c:pt idx="128">
                  <c:v>43997</c:v>
                </c:pt>
                <c:pt idx="129">
                  <c:v>43998</c:v>
                </c:pt>
                <c:pt idx="130">
                  <c:v>43999</c:v>
                </c:pt>
                <c:pt idx="131">
                  <c:v>44000</c:v>
                </c:pt>
                <c:pt idx="132">
                  <c:v>44001</c:v>
                </c:pt>
                <c:pt idx="133">
                  <c:v>44002</c:v>
                </c:pt>
                <c:pt idx="134">
                  <c:v>44003</c:v>
                </c:pt>
                <c:pt idx="135">
                  <c:v>44004</c:v>
                </c:pt>
                <c:pt idx="136">
                  <c:v>44005</c:v>
                </c:pt>
                <c:pt idx="137">
                  <c:v>44006</c:v>
                </c:pt>
                <c:pt idx="138">
                  <c:v>44007</c:v>
                </c:pt>
                <c:pt idx="139">
                  <c:v>44008</c:v>
                </c:pt>
                <c:pt idx="140">
                  <c:v>44009</c:v>
                </c:pt>
                <c:pt idx="141">
                  <c:v>44010</c:v>
                </c:pt>
                <c:pt idx="142">
                  <c:v>44011</c:v>
                </c:pt>
                <c:pt idx="143">
                  <c:v>44012</c:v>
                </c:pt>
                <c:pt idx="144">
                  <c:v>44013</c:v>
                </c:pt>
                <c:pt idx="145">
                  <c:v>44014</c:v>
                </c:pt>
                <c:pt idx="146">
                  <c:v>44015</c:v>
                </c:pt>
                <c:pt idx="147">
                  <c:v>44016</c:v>
                </c:pt>
                <c:pt idx="148">
                  <c:v>44017</c:v>
                </c:pt>
                <c:pt idx="149">
                  <c:v>44018</c:v>
                </c:pt>
                <c:pt idx="150">
                  <c:v>44019</c:v>
                </c:pt>
                <c:pt idx="151">
                  <c:v>44020</c:v>
                </c:pt>
                <c:pt idx="152">
                  <c:v>44021</c:v>
                </c:pt>
                <c:pt idx="153">
                  <c:v>44022</c:v>
                </c:pt>
                <c:pt idx="154">
                  <c:v>44023</c:v>
                </c:pt>
                <c:pt idx="155">
                  <c:v>44024</c:v>
                </c:pt>
                <c:pt idx="156">
                  <c:v>44025</c:v>
                </c:pt>
                <c:pt idx="157">
                  <c:v>44026</c:v>
                </c:pt>
                <c:pt idx="158">
                  <c:v>44027</c:v>
                </c:pt>
                <c:pt idx="159">
                  <c:v>44028</c:v>
                </c:pt>
                <c:pt idx="160">
                  <c:v>44029</c:v>
                </c:pt>
                <c:pt idx="161">
                  <c:v>44030</c:v>
                </c:pt>
                <c:pt idx="162">
                  <c:v>44031</c:v>
                </c:pt>
                <c:pt idx="163">
                  <c:v>44032</c:v>
                </c:pt>
                <c:pt idx="164">
                  <c:v>44033</c:v>
                </c:pt>
                <c:pt idx="165">
                  <c:v>44034</c:v>
                </c:pt>
                <c:pt idx="166">
                  <c:v>44035</c:v>
                </c:pt>
                <c:pt idx="167">
                  <c:v>44036</c:v>
                </c:pt>
                <c:pt idx="168">
                  <c:v>44037</c:v>
                </c:pt>
                <c:pt idx="169">
                  <c:v>44038</c:v>
                </c:pt>
                <c:pt idx="170">
                  <c:v>44039</c:v>
                </c:pt>
                <c:pt idx="171">
                  <c:v>44040</c:v>
                </c:pt>
                <c:pt idx="172">
                  <c:v>44041</c:v>
                </c:pt>
                <c:pt idx="173">
                  <c:v>44042</c:v>
                </c:pt>
                <c:pt idx="174">
                  <c:v>44043</c:v>
                </c:pt>
                <c:pt idx="175">
                  <c:v>44044</c:v>
                </c:pt>
                <c:pt idx="176">
                  <c:v>44045</c:v>
                </c:pt>
                <c:pt idx="177">
                  <c:v>44046</c:v>
                </c:pt>
                <c:pt idx="178">
                  <c:v>44047</c:v>
                </c:pt>
                <c:pt idx="179">
                  <c:v>44048</c:v>
                </c:pt>
                <c:pt idx="180">
                  <c:v>44049</c:v>
                </c:pt>
                <c:pt idx="181">
                  <c:v>44050</c:v>
                </c:pt>
                <c:pt idx="182">
                  <c:v>44051</c:v>
                </c:pt>
                <c:pt idx="183">
                  <c:v>44052</c:v>
                </c:pt>
                <c:pt idx="184">
                  <c:v>44053</c:v>
                </c:pt>
                <c:pt idx="185">
                  <c:v>44054</c:v>
                </c:pt>
                <c:pt idx="186">
                  <c:v>44055</c:v>
                </c:pt>
                <c:pt idx="187">
                  <c:v>44056</c:v>
                </c:pt>
                <c:pt idx="188">
                  <c:v>44057</c:v>
                </c:pt>
                <c:pt idx="189">
                  <c:v>44058</c:v>
                </c:pt>
                <c:pt idx="190">
                  <c:v>44059</c:v>
                </c:pt>
                <c:pt idx="191">
                  <c:v>44060</c:v>
                </c:pt>
                <c:pt idx="192">
                  <c:v>44061</c:v>
                </c:pt>
                <c:pt idx="193">
                  <c:v>44062</c:v>
                </c:pt>
                <c:pt idx="194">
                  <c:v>44063</c:v>
                </c:pt>
                <c:pt idx="195">
                  <c:v>44064</c:v>
                </c:pt>
                <c:pt idx="196">
                  <c:v>44065</c:v>
                </c:pt>
                <c:pt idx="197">
                  <c:v>44066</c:v>
                </c:pt>
                <c:pt idx="198">
                  <c:v>44067</c:v>
                </c:pt>
                <c:pt idx="199">
                  <c:v>44068</c:v>
                </c:pt>
                <c:pt idx="200">
                  <c:v>44069</c:v>
                </c:pt>
                <c:pt idx="201">
                  <c:v>44070</c:v>
                </c:pt>
                <c:pt idx="202">
                  <c:v>44071</c:v>
                </c:pt>
                <c:pt idx="203">
                  <c:v>44072</c:v>
                </c:pt>
                <c:pt idx="204">
                  <c:v>44073</c:v>
                </c:pt>
                <c:pt idx="205">
                  <c:v>44074</c:v>
                </c:pt>
                <c:pt idx="206">
                  <c:v>44075</c:v>
                </c:pt>
                <c:pt idx="207">
                  <c:v>44076</c:v>
                </c:pt>
                <c:pt idx="208">
                  <c:v>44077</c:v>
                </c:pt>
                <c:pt idx="209">
                  <c:v>44078</c:v>
                </c:pt>
                <c:pt idx="210">
                  <c:v>44079</c:v>
                </c:pt>
                <c:pt idx="211">
                  <c:v>44080</c:v>
                </c:pt>
                <c:pt idx="212">
                  <c:v>44081</c:v>
                </c:pt>
                <c:pt idx="213">
                  <c:v>44082</c:v>
                </c:pt>
                <c:pt idx="214">
                  <c:v>44083</c:v>
                </c:pt>
                <c:pt idx="215">
                  <c:v>44084</c:v>
                </c:pt>
                <c:pt idx="216">
                  <c:v>44085</c:v>
                </c:pt>
                <c:pt idx="217">
                  <c:v>44086</c:v>
                </c:pt>
                <c:pt idx="218">
                  <c:v>44087</c:v>
                </c:pt>
                <c:pt idx="219">
                  <c:v>44088</c:v>
                </c:pt>
                <c:pt idx="220">
                  <c:v>44089</c:v>
                </c:pt>
                <c:pt idx="221">
                  <c:v>44090</c:v>
                </c:pt>
                <c:pt idx="222">
                  <c:v>44091</c:v>
                </c:pt>
                <c:pt idx="223">
                  <c:v>44092</c:v>
                </c:pt>
                <c:pt idx="224">
                  <c:v>44093</c:v>
                </c:pt>
                <c:pt idx="225">
                  <c:v>44094</c:v>
                </c:pt>
                <c:pt idx="226">
                  <c:v>44095</c:v>
                </c:pt>
                <c:pt idx="227">
                  <c:v>44096</c:v>
                </c:pt>
                <c:pt idx="228">
                  <c:v>44097</c:v>
                </c:pt>
                <c:pt idx="229">
                  <c:v>44098</c:v>
                </c:pt>
                <c:pt idx="230">
                  <c:v>44099</c:v>
                </c:pt>
                <c:pt idx="231">
                  <c:v>44100</c:v>
                </c:pt>
                <c:pt idx="232">
                  <c:v>44101</c:v>
                </c:pt>
                <c:pt idx="233">
                  <c:v>44102</c:v>
                </c:pt>
                <c:pt idx="234">
                  <c:v>44103</c:v>
                </c:pt>
                <c:pt idx="235">
                  <c:v>44104</c:v>
                </c:pt>
                <c:pt idx="236">
                  <c:v>44105</c:v>
                </c:pt>
                <c:pt idx="237">
                  <c:v>44106</c:v>
                </c:pt>
                <c:pt idx="238">
                  <c:v>44107</c:v>
                </c:pt>
                <c:pt idx="239">
                  <c:v>44108</c:v>
                </c:pt>
                <c:pt idx="240">
                  <c:v>44109</c:v>
                </c:pt>
                <c:pt idx="241">
                  <c:v>44110</c:v>
                </c:pt>
                <c:pt idx="242">
                  <c:v>44111</c:v>
                </c:pt>
                <c:pt idx="243">
                  <c:v>44112</c:v>
                </c:pt>
                <c:pt idx="244">
                  <c:v>44113</c:v>
                </c:pt>
                <c:pt idx="245">
                  <c:v>44114</c:v>
                </c:pt>
                <c:pt idx="246">
                  <c:v>44115</c:v>
                </c:pt>
                <c:pt idx="247">
                  <c:v>44116</c:v>
                </c:pt>
                <c:pt idx="248">
                  <c:v>44117</c:v>
                </c:pt>
                <c:pt idx="249">
                  <c:v>44118</c:v>
                </c:pt>
                <c:pt idx="250">
                  <c:v>44119</c:v>
                </c:pt>
                <c:pt idx="251">
                  <c:v>44120</c:v>
                </c:pt>
                <c:pt idx="252">
                  <c:v>44121</c:v>
                </c:pt>
                <c:pt idx="253">
                  <c:v>44122</c:v>
                </c:pt>
                <c:pt idx="254">
                  <c:v>44123</c:v>
                </c:pt>
                <c:pt idx="255">
                  <c:v>44124</c:v>
                </c:pt>
                <c:pt idx="256">
                  <c:v>44125</c:v>
                </c:pt>
                <c:pt idx="257">
                  <c:v>44126</c:v>
                </c:pt>
                <c:pt idx="258">
                  <c:v>44127</c:v>
                </c:pt>
                <c:pt idx="259">
                  <c:v>44128</c:v>
                </c:pt>
                <c:pt idx="260">
                  <c:v>44129</c:v>
                </c:pt>
                <c:pt idx="261">
                  <c:v>44130</c:v>
                </c:pt>
                <c:pt idx="262">
                  <c:v>44131</c:v>
                </c:pt>
                <c:pt idx="263">
                  <c:v>44132</c:v>
                </c:pt>
                <c:pt idx="264">
                  <c:v>44133</c:v>
                </c:pt>
                <c:pt idx="265">
                  <c:v>44134</c:v>
                </c:pt>
                <c:pt idx="266">
                  <c:v>44135</c:v>
                </c:pt>
                <c:pt idx="267">
                  <c:v>44136</c:v>
                </c:pt>
                <c:pt idx="268">
                  <c:v>44137</c:v>
                </c:pt>
                <c:pt idx="269">
                  <c:v>44138</c:v>
                </c:pt>
                <c:pt idx="270">
                  <c:v>44139</c:v>
                </c:pt>
                <c:pt idx="271">
                  <c:v>44140</c:v>
                </c:pt>
                <c:pt idx="272">
                  <c:v>44141</c:v>
                </c:pt>
                <c:pt idx="273">
                  <c:v>44142</c:v>
                </c:pt>
                <c:pt idx="274">
                  <c:v>44143</c:v>
                </c:pt>
                <c:pt idx="275">
                  <c:v>44144</c:v>
                </c:pt>
                <c:pt idx="276">
                  <c:v>44145</c:v>
                </c:pt>
                <c:pt idx="277">
                  <c:v>44146</c:v>
                </c:pt>
                <c:pt idx="278">
                  <c:v>44147</c:v>
                </c:pt>
                <c:pt idx="279">
                  <c:v>44148</c:v>
                </c:pt>
                <c:pt idx="280">
                  <c:v>44149</c:v>
                </c:pt>
                <c:pt idx="281">
                  <c:v>44150</c:v>
                </c:pt>
                <c:pt idx="282">
                  <c:v>44151</c:v>
                </c:pt>
                <c:pt idx="283">
                  <c:v>44152</c:v>
                </c:pt>
                <c:pt idx="284">
                  <c:v>44153</c:v>
                </c:pt>
                <c:pt idx="285">
                  <c:v>44154</c:v>
                </c:pt>
                <c:pt idx="286">
                  <c:v>44155</c:v>
                </c:pt>
                <c:pt idx="287">
                  <c:v>44156</c:v>
                </c:pt>
                <c:pt idx="288">
                  <c:v>44157</c:v>
                </c:pt>
                <c:pt idx="289">
                  <c:v>44158</c:v>
                </c:pt>
                <c:pt idx="290">
                  <c:v>44159</c:v>
                </c:pt>
                <c:pt idx="291">
                  <c:v>44160</c:v>
                </c:pt>
                <c:pt idx="292">
                  <c:v>44161</c:v>
                </c:pt>
                <c:pt idx="293">
                  <c:v>44162</c:v>
                </c:pt>
                <c:pt idx="294">
                  <c:v>44163</c:v>
                </c:pt>
                <c:pt idx="295">
                  <c:v>44164</c:v>
                </c:pt>
                <c:pt idx="296">
                  <c:v>44165</c:v>
                </c:pt>
                <c:pt idx="297">
                  <c:v>44166</c:v>
                </c:pt>
                <c:pt idx="298">
                  <c:v>44167</c:v>
                </c:pt>
                <c:pt idx="299">
                  <c:v>44168</c:v>
                </c:pt>
                <c:pt idx="300">
                  <c:v>44169</c:v>
                </c:pt>
                <c:pt idx="301">
                  <c:v>44170</c:v>
                </c:pt>
                <c:pt idx="302">
                  <c:v>44171</c:v>
                </c:pt>
                <c:pt idx="303">
                  <c:v>44172</c:v>
                </c:pt>
                <c:pt idx="304">
                  <c:v>44173</c:v>
                </c:pt>
                <c:pt idx="305">
                  <c:v>44174</c:v>
                </c:pt>
                <c:pt idx="306">
                  <c:v>44175</c:v>
                </c:pt>
                <c:pt idx="307">
                  <c:v>44176</c:v>
                </c:pt>
                <c:pt idx="308">
                  <c:v>44177</c:v>
                </c:pt>
                <c:pt idx="309">
                  <c:v>44178</c:v>
                </c:pt>
                <c:pt idx="310">
                  <c:v>44179</c:v>
                </c:pt>
                <c:pt idx="311">
                  <c:v>44180</c:v>
                </c:pt>
                <c:pt idx="312">
                  <c:v>44181</c:v>
                </c:pt>
                <c:pt idx="313">
                  <c:v>44182</c:v>
                </c:pt>
                <c:pt idx="314">
                  <c:v>44183</c:v>
                </c:pt>
                <c:pt idx="315">
                  <c:v>44184</c:v>
                </c:pt>
                <c:pt idx="316">
                  <c:v>44185</c:v>
                </c:pt>
                <c:pt idx="317">
                  <c:v>44186</c:v>
                </c:pt>
                <c:pt idx="318">
                  <c:v>44187</c:v>
                </c:pt>
                <c:pt idx="319">
                  <c:v>44188</c:v>
                </c:pt>
                <c:pt idx="320">
                  <c:v>44189</c:v>
                </c:pt>
                <c:pt idx="321">
                  <c:v>44190</c:v>
                </c:pt>
                <c:pt idx="322">
                  <c:v>44191</c:v>
                </c:pt>
                <c:pt idx="323">
                  <c:v>44192</c:v>
                </c:pt>
                <c:pt idx="324">
                  <c:v>44193</c:v>
                </c:pt>
                <c:pt idx="325">
                  <c:v>44194</c:v>
                </c:pt>
                <c:pt idx="326">
                  <c:v>44195</c:v>
                </c:pt>
                <c:pt idx="327">
                  <c:v>44196</c:v>
                </c:pt>
                <c:pt idx="328">
                  <c:v>44197</c:v>
                </c:pt>
                <c:pt idx="329">
                  <c:v>44198</c:v>
                </c:pt>
                <c:pt idx="330">
                  <c:v>44199</c:v>
                </c:pt>
                <c:pt idx="331">
                  <c:v>44200</c:v>
                </c:pt>
                <c:pt idx="332">
                  <c:v>44201</c:v>
                </c:pt>
                <c:pt idx="333">
                  <c:v>44202</c:v>
                </c:pt>
                <c:pt idx="334">
                  <c:v>44203</c:v>
                </c:pt>
                <c:pt idx="335">
                  <c:v>44204</c:v>
                </c:pt>
                <c:pt idx="336">
                  <c:v>44205</c:v>
                </c:pt>
                <c:pt idx="337">
                  <c:v>44206</c:v>
                </c:pt>
                <c:pt idx="338">
                  <c:v>44207</c:v>
                </c:pt>
                <c:pt idx="339">
                  <c:v>44208</c:v>
                </c:pt>
                <c:pt idx="340">
                  <c:v>44209</c:v>
                </c:pt>
                <c:pt idx="341">
                  <c:v>44210</c:v>
                </c:pt>
                <c:pt idx="342">
                  <c:v>44211</c:v>
                </c:pt>
                <c:pt idx="343">
                  <c:v>44212</c:v>
                </c:pt>
                <c:pt idx="344">
                  <c:v>44213</c:v>
                </c:pt>
                <c:pt idx="345">
                  <c:v>44214</c:v>
                </c:pt>
                <c:pt idx="346">
                  <c:v>44215</c:v>
                </c:pt>
                <c:pt idx="347">
                  <c:v>44216</c:v>
                </c:pt>
                <c:pt idx="348">
                  <c:v>44217</c:v>
                </c:pt>
                <c:pt idx="349">
                  <c:v>44218</c:v>
                </c:pt>
                <c:pt idx="350">
                  <c:v>44219</c:v>
                </c:pt>
                <c:pt idx="351">
                  <c:v>44220</c:v>
                </c:pt>
                <c:pt idx="352">
                  <c:v>44221</c:v>
                </c:pt>
                <c:pt idx="353">
                  <c:v>44222</c:v>
                </c:pt>
                <c:pt idx="354">
                  <c:v>44223</c:v>
                </c:pt>
                <c:pt idx="355">
                  <c:v>44224</c:v>
                </c:pt>
                <c:pt idx="356">
                  <c:v>44225</c:v>
                </c:pt>
                <c:pt idx="357">
                  <c:v>44226</c:v>
                </c:pt>
                <c:pt idx="358">
                  <c:v>44227</c:v>
                </c:pt>
                <c:pt idx="359">
                  <c:v>44228</c:v>
                </c:pt>
                <c:pt idx="360">
                  <c:v>44229</c:v>
                </c:pt>
                <c:pt idx="361">
                  <c:v>44230</c:v>
                </c:pt>
                <c:pt idx="362">
                  <c:v>44231</c:v>
                </c:pt>
                <c:pt idx="363">
                  <c:v>44232</c:v>
                </c:pt>
                <c:pt idx="364">
                  <c:v>44233</c:v>
                </c:pt>
                <c:pt idx="365">
                  <c:v>44234</c:v>
                </c:pt>
                <c:pt idx="366">
                  <c:v>44235</c:v>
                </c:pt>
                <c:pt idx="367">
                  <c:v>44236</c:v>
                </c:pt>
                <c:pt idx="368">
                  <c:v>44237</c:v>
                </c:pt>
                <c:pt idx="369">
                  <c:v>44238</c:v>
                </c:pt>
                <c:pt idx="370">
                  <c:v>44239</c:v>
                </c:pt>
                <c:pt idx="371">
                  <c:v>44240</c:v>
                </c:pt>
                <c:pt idx="372">
                  <c:v>44241</c:v>
                </c:pt>
                <c:pt idx="373">
                  <c:v>44242</c:v>
                </c:pt>
                <c:pt idx="374">
                  <c:v>44243</c:v>
                </c:pt>
                <c:pt idx="375">
                  <c:v>44244</c:v>
                </c:pt>
                <c:pt idx="376">
                  <c:v>44245</c:v>
                </c:pt>
                <c:pt idx="377">
                  <c:v>44246</c:v>
                </c:pt>
                <c:pt idx="378">
                  <c:v>44247</c:v>
                </c:pt>
                <c:pt idx="379">
                  <c:v>44248</c:v>
                </c:pt>
                <c:pt idx="380">
                  <c:v>44249</c:v>
                </c:pt>
                <c:pt idx="381">
                  <c:v>44250</c:v>
                </c:pt>
                <c:pt idx="382">
                  <c:v>44251</c:v>
                </c:pt>
                <c:pt idx="383">
                  <c:v>44252</c:v>
                </c:pt>
                <c:pt idx="384">
                  <c:v>44253</c:v>
                </c:pt>
                <c:pt idx="385">
                  <c:v>44254</c:v>
                </c:pt>
                <c:pt idx="386">
                  <c:v>44255</c:v>
                </c:pt>
                <c:pt idx="387">
                  <c:v>44256</c:v>
                </c:pt>
                <c:pt idx="388">
                  <c:v>44257</c:v>
                </c:pt>
                <c:pt idx="389">
                  <c:v>44258</c:v>
                </c:pt>
                <c:pt idx="390">
                  <c:v>44259</c:v>
                </c:pt>
                <c:pt idx="391">
                  <c:v>44260</c:v>
                </c:pt>
                <c:pt idx="392">
                  <c:v>44261</c:v>
                </c:pt>
                <c:pt idx="393">
                  <c:v>44262</c:v>
                </c:pt>
                <c:pt idx="394">
                  <c:v>44263</c:v>
                </c:pt>
                <c:pt idx="395">
                  <c:v>44264</c:v>
                </c:pt>
                <c:pt idx="396">
                  <c:v>44265</c:v>
                </c:pt>
                <c:pt idx="397">
                  <c:v>44266</c:v>
                </c:pt>
                <c:pt idx="398">
                  <c:v>44267</c:v>
                </c:pt>
                <c:pt idx="399">
                  <c:v>44268</c:v>
                </c:pt>
                <c:pt idx="400">
                  <c:v>44269</c:v>
                </c:pt>
                <c:pt idx="401">
                  <c:v>44270</c:v>
                </c:pt>
                <c:pt idx="402">
                  <c:v>44271</c:v>
                </c:pt>
                <c:pt idx="403">
                  <c:v>44272</c:v>
                </c:pt>
                <c:pt idx="404">
                  <c:v>44273</c:v>
                </c:pt>
                <c:pt idx="405">
                  <c:v>44274</c:v>
                </c:pt>
                <c:pt idx="406">
                  <c:v>44275</c:v>
                </c:pt>
                <c:pt idx="407">
                  <c:v>44276</c:v>
                </c:pt>
                <c:pt idx="408">
                  <c:v>44277</c:v>
                </c:pt>
                <c:pt idx="409">
                  <c:v>44278</c:v>
                </c:pt>
                <c:pt idx="410">
                  <c:v>44279</c:v>
                </c:pt>
                <c:pt idx="411">
                  <c:v>44280</c:v>
                </c:pt>
                <c:pt idx="412">
                  <c:v>44281</c:v>
                </c:pt>
                <c:pt idx="413">
                  <c:v>44282</c:v>
                </c:pt>
                <c:pt idx="414">
                  <c:v>44283</c:v>
                </c:pt>
                <c:pt idx="415">
                  <c:v>44284</c:v>
                </c:pt>
                <c:pt idx="416">
                  <c:v>44285</c:v>
                </c:pt>
                <c:pt idx="417">
                  <c:v>44286</c:v>
                </c:pt>
                <c:pt idx="418">
                  <c:v>44287</c:v>
                </c:pt>
                <c:pt idx="419">
                  <c:v>44288</c:v>
                </c:pt>
                <c:pt idx="420">
                  <c:v>44289</c:v>
                </c:pt>
                <c:pt idx="421">
                  <c:v>44290</c:v>
                </c:pt>
                <c:pt idx="422">
                  <c:v>44291</c:v>
                </c:pt>
                <c:pt idx="423">
                  <c:v>44292</c:v>
                </c:pt>
                <c:pt idx="424">
                  <c:v>44293</c:v>
                </c:pt>
                <c:pt idx="425">
                  <c:v>44294</c:v>
                </c:pt>
                <c:pt idx="426">
                  <c:v>44295</c:v>
                </c:pt>
                <c:pt idx="427">
                  <c:v>44296</c:v>
                </c:pt>
                <c:pt idx="428">
                  <c:v>44297</c:v>
                </c:pt>
                <c:pt idx="429">
                  <c:v>44298</c:v>
                </c:pt>
                <c:pt idx="430">
                  <c:v>44299</c:v>
                </c:pt>
                <c:pt idx="431">
                  <c:v>44300</c:v>
                </c:pt>
                <c:pt idx="432">
                  <c:v>44301</c:v>
                </c:pt>
                <c:pt idx="433">
                  <c:v>44302</c:v>
                </c:pt>
                <c:pt idx="434">
                  <c:v>44303</c:v>
                </c:pt>
                <c:pt idx="435">
                  <c:v>44304</c:v>
                </c:pt>
                <c:pt idx="436">
                  <c:v>44305</c:v>
                </c:pt>
                <c:pt idx="437">
                  <c:v>44306</c:v>
                </c:pt>
                <c:pt idx="438">
                  <c:v>44307</c:v>
                </c:pt>
                <c:pt idx="439">
                  <c:v>44308</c:v>
                </c:pt>
                <c:pt idx="440">
                  <c:v>44309</c:v>
                </c:pt>
                <c:pt idx="441">
                  <c:v>44310</c:v>
                </c:pt>
                <c:pt idx="442">
                  <c:v>44311</c:v>
                </c:pt>
                <c:pt idx="443">
                  <c:v>44312</c:v>
                </c:pt>
                <c:pt idx="444">
                  <c:v>44313</c:v>
                </c:pt>
                <c:pt idx="445">
                  <c:v>44314</c:v>
                </c:pt>
                <c:pt idx="446">
                  <c:v>44315</c:v>
                </c:pt>
                <c:pt idx="447">
                  <c:v>44316</c:v>
                </c:pt>
                <c:pt idx="448">
                  <c:v>44317</c:v>
                </c:pt>
                <c:pt idx="449">
                  <c:v>44318</c:v>
                </c:pt>
                <c:pt idx="450">
                  <c:v>44319</c:v>
                </c:pt>
                <c:pt idx="451">
                  <c:v>44320</c:v>
                </c:pt>
                <c:pt idx="452">
                  <c:v>44321</c:v>
                </c:pt>
                <c:pt idx="453">
                  <c:v>44322</c:v>
                </c:pt>
                <c:pt idx="454">
                  <c:v>44323</c:v>
                </c:pt>
                <c:pt idx="455">
                  <c:v>44324</c:v>
                </c:pt>
                <c:pt idx="456">
                  <c:v>44325</c:v>
                </c:pt>
                <c:pt idx="457">
                  <c:v>44326</c:v>
                </c:pt>
                <c:pt idx="458">
                  <c:v>44327</c:v>
                </c:pt>
                <c:pt idx="459">
                  <c:v>44328</c:v>
                </c:pt>
                <c:pt idx="460">
                  <c:v>44329</c:v>
                </c:pt>
                <c:pt idx="461">
                  <c:v>44330</c:v>
                </c:pt>
                <c:pt idx="462">
                  <c:v>44331</c:v>
                </c:pt>
                <c:pt idx="463">
                  <c:v>44332</c:v>
                </c:pt>
                <c:pt idx="464">
                  <c:v>44333</c:v>
                </c:pt>
                <c:pt idx="465">
                  <c:v>44334</c:v>
                </c:pt>
                <c:pt idx="466">
                  <c:v>44335</c:v>
                </c:pt>
                <c:pt idx="467">
                  <c:v>44336</c:v>
                </c:pt>
                <c:pt idx="468">
                  <c:v>44337</c:v>
                </c:pt>
                <c:pt idx="469">
                  <c:v>44338</c:v>
                </c:pt>
                <c:pt idx="470">
                  <c:v>44339</c:v>
                </c:pt>
                <c:pt idx="471">
                  <c:v>44340</c:v>
                </c:pt>
                <c:pt idx="472">
                  <c:v>44341</c:v>
                </c:pt>
                <c:pt idx="473">
                  <c:v>44342</c:v>
                </c:pt>
                <c:pt idx="474">
                  <c:v>44343</c:v>
                </c:pt>
                <c:pt idx="475">
                  <c:v>44344</c:v>
                </c:pt>
                <c:pt idx="476">
                  <c:v>44345</c:v>
                </c:pt>
                <c:pt idx="477">
                  <c:v>44346</c:v>
                </c:pt>
                <c:pt idx="478">
                  <c:v>44347</c:v>
                </c:pt>
                <c:pt idx="479">
                  <c:v>44348</c:v>
                </c:pt>
                <c:pt idx="480">
                  <c:v>44349</c:v>
                </c:pt>
                <c:pt idx="481">
                  <c:v>44350</c:v>
                </c:pt>
                <c:pt idx="482">
                  <c:v>44351</c:v>
                </c:pt>
                <c:pt idx="483">
                  <c:v>44352</c:v>
                </c:pt>
                <c:pt idx="484">
                  <c:v>44353</c:v>
                </c:pt>
                <c:pt idx="485">
                  <c:v>44354</c:v>
                </c:pt>
                <c:pt idx="486">
                  <c:v>44355</c:v>
                </c:pt>
                <c:pt idx="487">
                  <c:v>44356</c:v>
                </c:pt>
                <c:pt idx="488">
                  <c:v>44357</c:v>
                </c:pt>
                <c:pt idx="489">
                  <c:v>44358</c:v>
                </c:pt>
                <c:pt idx="490">
                  <c:v>44359</c:v>
                </c:pt>
                <c:pt idx="491">
                  <c:v>44360</c:v>
                </c:pt>
                <c:pt idx="492">
                  <c:v>44361</c:v>
                </c:pt>
                <c:pt idx="493">
                  <c:v>44362</c:v>
                </c:pt>
                <c:pt idx="494">
                  <c:v>44363</c:v>
                </c:pt>
                <c:pt idx="495">
                  <c:v>44364</c:v>
                </c:pt>
                <c:pt idx="496">
                  <c:v>44365</c:v>
                </c:pt>
                <c:pt idx="497">
                  <c:v>44366</c:v>
                </c:pt>
                <c:pt idx="498">
                  <c:v>44367</c:v>
                </c:pt>
                <c:pt idx="499">
                  <c:v>44368</c:v>
                </c:pt>
                <c:pt idx="500">
                  <c:v>44369</c:v>
                </c:pt>
                <c:pt idx="501">
                  <c:v>44370</c:v>
                </c:pt>
                <c:pt idx="502">
                  <c:v>44371</c:v>
                </c:pt>
                <c:pt idx="503">
                  <c:v>44372</c:v>
                </c:pt>
                <c:pt idx="504">
                  <c:v>44373</c:v>
                </c:pt>
                <c:pt idx="505">
                  <c:v>44374</c:v>
                </c:pt>
                <c:pt idx="506">
                  <c:v>44375</c:v>
                </c:pt>
                <c:pt idx="507">
                  <c:v>44376</c:v>
                </c:pt>
                <c:pt idx="508">
                  <c:v>44377</c:v>
                </c:pt>
                <c:pt idx="509">
                  <c:v>44378</c:v>
                </c:pt>
                <c:pt idx="510">
                  <c:v>44379</c:v>
                </c:pt>
                <c:pt idx="511">
                  <c:v>44380</c:v>
                </c:pt>
                <c:pt idx="512">
                  <c:v>44381</c:v>
                </c:pt>
                <c:pt idx="513">
                  <c:v>44382</c:v>
                </c:pt>
                <c:pt idx="514">
                  <c:v>44383</c:v>
                </c:pt>
                <c:pt idx="515">
                  <c:v>44384</c:v>
                </c:pt>
                <c:pt idx="516">
                  <c:v>44385</c:v>
                </c:pt>
                <c:pt idx="517">
                  <c:v>44386</c:v>
                </c:pt>
                <c:pt idx="518">
                  <c:v>44387</c:v>
                </c:pt>
                <c:pt idx="519">
                  <c:v>44388</c:v>
                </c:pt>
                <c:pt idx="520">
                  <c:v>44389</c:v>
                </c:pt>
                <c:pt idx="521">
                  <c:v>44390</c:v>
                </c:pt>
                <c:pt idx="522">
                  <c:v>44391</c:v>
                </c:pt>
                <c:pt idx="523">
                  <c:v>44392</c:v>
                </c:pt>
                <c:pt idx="524">
                  <c:v>44393</c:v>
                </c:pt>
                <c:pt idx="525">
                  <c:v>44394</c:v>
                </c:pt>
                <c:pt idx="526">
                  <c:v>44395</c:v>
                </c:pt>
                <c:pt idx="527">
                  <c:v>44396</c:v>
                </c:pt>
                <c:pt idx="528">
                  <c:v>44397</c:v>
                </c:pt>
                <c:pt idx="529">
                  <c:v>44398</c:v>
                </c:pt>
                <c:pt idx="530">
                  <c:v>44399</c:v>
                </c:pt>
                <c:pt idx="531">
                  <c:v>44400</c:v>
                </c:pt>
                <c:pt idx="532">
                  <c:v>44401</c:v>
                </c:pt>
                <c:pt idx="533">
                  <c:v>44402</c:v>
                </c:pt>
                <c:pt idx="534">
                  <c:v>44403</c:v>
                </c:pt>
                <c:pt idx="535">
                  <c:v>44404</c:v>
                </c:pt>
                <c:pt idx="536">
                  <c:v>44405</c:v>
                </c:pt>
                <c:pt idx="537">
                  <c:v>44406</c:v>
                </c:pt>
                <c:pt idx="538">
                  <c:v>44407</c:v>
                </c:pt>
                <c:pt idx="539">
                  <c:v>44408</c:v>
                </c:pt>
                <c:pt idx="540">
                  <c:v>44409</c:v>
                </c:pt>
                <c:pt idx="541">
                  <c:v>44410</c:v>
                </c:pt>
                <c:pt idx="542">
                  <c:v>44411</c:v>
                </c:pt>
                <c:pt idx="543">
                  <c:v>44412</c:v>
                </c:pt>
                <c:pt idx="544">
                  <c:v>44413</c:v>
                </c:pt>
                <c:pt idx="545">
                  <c:v>44414</c:v>
                </c:pt>
                <c:pt idx="546">
                  <c:v>44415</c:v>
                </c:pt>
                <c:pt idx="547">
                  <c:v>44416</c:v>
                </c:pt>
                <c:pt idx="548">
                  <c:v>44417</c:v>
                </c:pt>
                <c:pt idx="549">
                  <c:v>44418</c:v>
                </c:pt>
                <c:pt idx="550">
                  <c:v>44419</c:v>
                </c:pt>
                <c:pt idx="551">
                  <c:v>44420</c:v>
                </c:pt>
                <c:pt idx="552">
                  <c:v>44421</c:v>
                </c:pt>
                <c:pt idx="553">
                  <c:v>44422</c:v>
                </c:pt>
                <c:pt idx="554">
                  <c:v>44423</c:v>
                </c:pt>
                <c:pt idx="555">
                  <c:v>44424</c:v>
                </c:pt>
                <c:pt idx="556">
                  <c:v>44425</c:v>
                </c:pt>
                <c:pt idx="557">
                  <c:v>44426</c:v>
                </c:pt>
                <c:pt idx="558">
                  <c:v>44427</c:v>
                </c:pt>
                <c:pt idx="559">
                  <c:v>44428</c:v>
                </c:pt>
                <c:pt idx="560">
                  <c:v>44429</c:v>
                </c:pt>
                <c:pt idx="561">
                  <c:v>44430</c:v>
                </c:pt>
                <c:pt idx="562">
                  <c:v>44431</c:v>
                </c:pt>
                <c:pt idx="563">
                  <c:v>44432</c:v>
                </c:pt>
                <c:pt idx="564">
                  <c:v>44433</c:v>
                </c:pt>
                <c:pt idx="565">
                  <c:v>44434</c:v>
                </c:pt>
                <c:pt idx="566">
                  <c:v>44435</c:v>
                </c:pt>
                <c:pt idx="567">
                  <c:v>44436</c:v>
                </c:pt>
                <c:pt idx="568">
                  <c:v>44437</c:v>
                </c:pt>
                <c:pt idx="569">
                  <c:v>44438</c:v>
                </c:pt>
                <c:pt idx="570">
                  <c:v>44439</c:v>
                </c:pt>
                <c:pt idx="571">
                  <c:v>44440</c:v>
                </c:pt>
                <c:pt idx="572">
                  <c:v>44441</c:v>
                </c:pt>
                <c:pt idx="573">
                  <c:v>44442</c:v>
                </c:pt>
                <c:pt idx="574">
                  <c:v>44443</c:v>
                </c:pt>
                <c:pt idx="575">
                  <c:v>44444</c:v>
                </c:pt>
                <c:pt idx="576">
                  <c:v>44445</c:v>
                </c:pt>
                <c:pt idx="577">
                  <c:v>44446</c:v>
                </c:pt>
                <c:pt idx="578">
                  <c:v>44447</c:v>
                </c:pt>
                <c:pt idx="579">
                  <c:v>44448</c:v>
                </c:pt>
                <c:pt idx="580">
                  <c:v>44449</c:v>
                </c:pt>
                <c:pt idx="581">
                  <c:v>44450</c:v>
                </c:pt>
                <c:pt idx="582">
                  <c:v>44451</c:v>
                </c:pt>
                <c:pt idx="583">
                  <c:v>44452</c:v>
                </c:pt>
                <c:pt idx="584">
                  <c:v>44453</c:v>
                </c:pt>
                <c:pt idx="585">
                  <c:v>44454</c:v>
                </c:pt>
                <c:pt idx="586">
                  <c:v>44455</c:v>
                </c:pt>
                <c:pt idx="587">
                  <c:v>44456</c:v>
                </c:pt>
                <c:pt idx="588">
                  <c:v>44457</c:v>
                </c:pt>
                <c:pt idx="589">
                  <c:v>44458</c:v>
                </c:pt>
                <c:pt idx="590">
                  <c:v>44459</c:v>
                </c:pt>
                <c:pt idx="591">
                  <c:v>44460</c:v>
                </c:pt>
                <c:pt idx="592">
                  <c:v>44461</c:v>
                </c:pt>
                <c:pt idx="593">
                  <c:v>44462</c:v>
                </c:pt>
                <c:pt idx="594">
                  <c:v>44463</c:v>
                </c:pt>
                <c:pt idx="595">
                  <c:v>44464</c:v>
                </c:pt>
                <c:pt idx="596">
                  <c:v>44465</c:v>
                </c:pt>
                <c:pt idx="597">
                  <c:v>44466</c:v>
                </c:pt>
                <c:pt idx="598">
                  <c:v>44467</c:v>
                </c:pt>
                <c:pt idx="599">
                  <c:v>44468</c:v>
                </c:pt>
                <c:pt idx="600">
                  <c:v>44469</c:v>
                </c:pt>
                <c:pt idx="601">
                  <c:v>44470</c:v>
                </c:pt>
                <c:pt idx="602">
                  <c:v>44471</c:v>
                </c:pt>
                <c:pt idx="603">
                  <c:v>44472</c:v>
                </c:pt>
                <c:pt idx="604">
                  <c:v>44473</c:v>
                </c:pt>
                <c:pt idx="605">
                  <c:v>44474</c:v>
                </c:pt>
                <c:pt idx="606">
                  <c:v>44475</c:v>
                </c:pt>
                <c:pt idx="607">
                  <c:v>44476</c:v>
                </c:pt>
                <c:pt idx="608">
                  <c:v>44477</c:v>
                </c:pt>
                <c:pt idx="609">
                  <c:v>44478</c:v>
                </c:pt>
                <c:pt idx="610">
                  <c:v>44479</c:v>
                </c:pt>
                <c:pt idx="611">
                  <c:v>44480</c:v>
                </c:pt>
                <c:pt idx="612">
                  <c:v>44481</c:v>
                </c:pt>
                <c:pt idx="613">
                  <c:v>44482</c:v>
                </c:pt>
                <c:pt idx="614">
                  <c:v>44483</c:v>
                </c:pt>
                <c:pt idx="615">
                  <c:v>44484</c:v>
                </c:pt>
                <c:pt idx="616">
                  <c:v>44485</c:v>
                </c:pt>
                <c:pt idx="617">
                  <c:v>44486</c:v>
                </c:pt>
                <c:pt idx="618">
                  <c:v>44487</c:v>
                </c:pt>
                <c:pt idx="619">
                  <c:v>44488</c:v>
                </c:pt>
                <c:pt idx="620">
                  <c:v>44489</c:v>
                </c:pt>
                <c:pt idx="621">
                  <c:v>44490</c:v>
                </c:pt>
                <c:pt idx="622">
                  <c:v>44491</c:v>
                </c:pt>
                <c:pt idx="623">
                  <c:v>44492</c:v>
                </c:pt>
                <c:pt idx="624">
                  <c:v>44493</c:v>
                </c:pt>
                <c:pt idx="625">
                  <c:v>44494</c:v>
                </c:pt>
                <c:pt idx="626">
                  <c:v>44495</c:v>
                </c:pt>
                <c:pt idx="627">
                  <c:v>44496</c:v>
                </c:pt>
                <c:pt idx="628">
                  <c:v>44497</c:v>
                </c:pt>
                <c:pt idx="629">
                  <c:v>44498</c:v>
                </c:pt>
                <c:pt idx="630">
                  <c:v>44499</c:v>
                </c:pt>
                <c:pt idx="631">
                  <c:v>44500</c:v>
                </c:pt>
                <c:pt idx="632">
                  <c:v>44501</c:v>
                </c:pt>
                <c:pt idx="633">
                  <c:v>44502</c:v>
                </c:pt>
                <c:pt idx="634">
                  <c:v>44503</c:v>
                </c:pt>
                <c:pt idx="635">
                  <c:v>44504</c:v>
                </c:pt>
                <c:pt idx="636">
                  <c:v>44505</c:v>
                </c:pt>
                <c:pt idx="637">
                  <c:v>44506</c:v>
                </c:pt>
                <c:pt idx="638">
                  <c:v>44507</c:v>
                </c:pt>
                <c:pt idx="639">
                  <c:v>44508</c:v>
                </c:pt>
                <c:pt idx="640">
                  <c:v>44509</c:v>
                </c:pt>
                <c:pt idx="641">
                  <c:v>44510</c:v>
                </c:pt>
                <c:pt idx="642">
                  <c:v>44511</c:v>
                </c:pt>
                <c:pt idx="643">
                  <c:v>44512</c:v>
                </c:pt>
                <c:pt idx="644">
                  <c:v>44513</c:v>
                </c:pt>
                <c:pt idx="645">
                  <c:v>44514</c:v>
                </c:pt>
                <c:pt idx="646">
                  <c:v>44515</c:v>
                </c:pt>
                <c:pt idx="647">
                  <c:v>44516</c:v>
                </c:pt>
                <c:pt idx="648">
                  <c:v>44517</c:v>
                </c:pt>
                <c:pt idx="649">
                  <c:v>44518</c:v>
                </c:pt>
                <c:pt idx="650">
                  <c:v>44519</c:v>
                </c:pt>
                <c:pt idx="651">
                  <c:v>44520</c:v>
                </c:pt>
                <c:pt idx="652">
                  <c:v>44521</c:v>
                </c:pt>
                <c:pt idx="653">
                  <c:v>44522</c:v>
                </c:pt>
                <c:pt idx="654">
                  <c:v>44523</c:v>
                </c:pt>
                <c:pt idx="655">
                  <c:v>44524</c:v>
                </c:pt>
                <c:pt idx="656">
                  <c:v>44525</c:v>
                </c:pt>
                <c:pt idx="657">
                  <c:v>44526</c:v>
                </c:pt>
                <c:pt idx="658">
                  <c:v>44527</c:v>
                </c:pt>
                <c:pt idx="659">
                  <c:v>44528</c:v>
                </c:pt>
                <c:pt idx="660">
                  <c:v>44529</c:v>
                </c:pt>
                <c:pt idx="661">
                  <c:v>44530</c:v>
                </c:pt>
                <c:pt idx="662">
                  <c:v>44531</c:v>
                </c:pt>
                <c:pt idx="663">
                  <c:v>44532</c:v>
                </c:pt>
                <c:pt idx="664">
                  <c:v>44533</c:v>
                </c:pt>
                <c:pt idx="665">
                  <c:v>44534</c:v>
                </c:pt>
                <c:pt idx="666">
                  <c:v>44535</c:v>
                </c:pt>
                <c:pt idx="667">
                  <c:v>44536</c:v>
                </c:pt>
                <c:pt idx="668">
                  <c:v>44537</c:v>
                </c:pt>
                <c:pt idx="669">
                  <c:v>44538</c:v>
                </c:pt>
                <c:pt idx="670">
                  <c:v>44539</c:v>
                </c:pt>
                <c:pt idx="671">
                  <c:v>44540</c:v>
                </c:pt>
                <c:pt idx="672">
                  <c:v>44541</c:v>
                </c:pt>
                <c:pt idx="673">
                  <c:v>44542</c:v>
                </c:pt>
                <c:pt idx="674">
                  <c:v>44543</c:v>
                </c:pt>
                <c:pt idx="675">
                  <c:v>44544</c:v>
                </c:pt>
                <c:pt idx="676">
                  <c:v>44545</c:v>
                </c:pt>
                <c:pt idx="677">
                  <c:v>44546</c:v>
                </c:pt>
                <c:pt idx="678">
                  <c:v>44547</c:v>
                </c:pt>
                <c:pt idx="679">
                  <c:v>44548</c:v>
                </c:pt>
                <c:pt idx="680">
                  <c:v>44549</c:v>
                </c:pt>
                <c:pt idx="681">
                  <c:v>44550</c:v>
                </c:pt>
                <c:pt idx="682">
                  <c:v>44551</c:v>
                </c:pt>
                <c:pt idx="683">
                  <c:v>44552</c:v>
                </c:pt>
                <c:pt idx="684">
                  <c:v>44553</c:v>
                </c:pt>
                <c:pt idx="685">
                  <c:v>44554</c:v>
                </c:pt>
                <c:pt idx="686">
                  <c:v>44555</c:v>
                </c:pt>
                <c:pt idx="687">
                  <c:v>44556</c:v>
                </c:pt>
                <c:pt idx="688">
                  <c:v>44557</c:v>
                </c:pt>
                <c:pt idx="689">
                  <c:v>44558</c:v>
                </c:pt>
                <c:pt idx="690">
                  <c:v>44559</c:v>
                </c:pt>
                <c:pt idx="691">
                  <c:v>44560</c:v>
                </c:pt>
                <c:pt idx="692">
                  <c:v>44561</c:v>
                </c:pt>
                <c:pt idx="693">
                  <c:v>44562</c:v>
                </c:pt>
                <c:pt idx="694">
                  <c:v>44563</c:v>
                </c:pt>
                <c:pt idx="695">
                  <c:v>44564</c:v>
                </c:pt>
                <c:pt idx="696">
                  <c:v>44565</c:v>
                </c:pt>
                <c:pt idx="697">
                  <c:v>44566</c:v>
                </c:pt>
                <c:pt idx="698">
                  <c:v>44567</c:v>
                </c:pt>
                <c:pt idx="699">
                  <c:v>44568</c:v>
                </c:pt>
                <c:pt idx="700">
                  <c:v>44569</c:v>
                </c:pt>
                <c:pt idx="701">
                  <c:v>44570</c:v>
                </c:pt>
                <c:pt idx="702">
                  <c:v>44571</c:v>
                </c:pt>
                <c:pt idx="703">
                  <c:v>44572</c:v>
                </c:pt>
                <c:pt idx="704">
                  <c:v>44573</c:v>
                </c:pt>
                <c:pt idx="705">
                  <c:v>44574</c:v>
                </c:pt>
                <c:pt idx="706">
                  <c:v>44575</c:v>
                </c:pt>
                <c:pt idx="707">
                  <c:v>44576</c:v>
                </c:pt>
                <c:pt idx="708">
                  <c:v>44577</c:v>
                </c:pt>
                <c:pt idx="709">
                  <c:v>44578</c:v>
                </c:pt>
                <c:pt idx="710">
                  <c:v>44579</c:v>
                </c:pt>
                <c:pt idx="711">
                  <c:v>44580</c:v>
                </c:pt>
                <c:pt idx="712">
                  <c:v>44581</c:v>
                </c:pt>
                <c:pt idx="713">
                  <c:v>44582</c:v>
                </c:pt>
                <c:pt idx="714">
                  <c:v>44583</c:v>
                </c:pt>
                <c:pt idx="715">
                  <c:v>44584</c:v>
                </c:pt>
                <c:pt idx="716">
                  <c:v>44585</c:v>
                </c:pt>
                <c:pt idx="717">
                  <c:v>44586</c:v>
                </c:pt>
                <c:pt idx="718">
                  <c:v>44587</c:v>
                </c:pt>
                <c:pt idx="719">
                  <c:v>44588</c:v>
                </c:pt>
                <c:pt idx="720">
                  <c:v>44589</c:v>
                </c:pt>
                <c:pt idx="721">
                  <c:v>44590</c:v>
                </c:pt>
                <c:pt idx="722">
                  <c:v>44591</c:v>
                </c:pt>
                <c:pt idx="723">
                  <c:v>44592</c:v>
                </c:pt>
                <c:pt idx="724">
                  <c:v>44593</c:v>
                </c:pt>
                <c:pt idx="725">
                  <c:v>44594</c:v>
                </c:pt>
                <c:pt idx="726">
                  <c:v>44595</c:v>
                </c:pt>
                <c:pt idx="727">
                  <c:v>44596</c:v>
                </c:pt>
                <c:pt idx="728">
                  <c:v>44597</c:v>
                </c:pt>
                <c:pt idx="729">
                  <c:v>44598</c:v>
                </c:pt>
                <c:pt idx="730">
                  <c:v>44599</c:v>
                </c:pt>
                <c:pt idx="731">
                  <c:v>44600</c:v>
                </c:pt>
                <c:pt idx="732">
                  <c:v>44601</c:v>
                </c:pt>
                <c:pt idx="733">
                  <c:v>44602</c:v>
                </c:pt>
                <c:pt idx="734">
                  <c:v>44603</c:v>
                </c:pt>
                <c:pt idx="735">
                  <c:v>44604</c:v>
                </c:pt>
                <c:pt idx="736">
                  <c:v>44605</c:v>
                </c:pt>
                <c:pt idx="737">
                  <c:v>44606</c:v>
                </c:pt>
                <c:pt idx="738">
                  <c:v>44607</c:v>
                </c:pt>
                <c:pt idx="739">
                  <c:v>44608</c:v>
                </c:pt>
                <c:pt idx="740">
                  <c:v>44609</c:v>
                </c:pt>
                <c:pt idx="741">
                  <c:v>44610</c:v>
                </c:pt>
                <c:pt idx="742">
                  <c:v>44611</c:v>
                </c:pt>
                <c:pt idx="743">
                  <c:v>44612</c:v>
                </c:pt>
                <c:pt idx="744">
                  <c:v>44613</c:v>
                </c:pt>
              </c:numCache>
            </c:numRef>
          </c:xVal>
          <c:yVal>
            <c:numRef>
              <c:f>Worst_Case_Estimator!$M$12:$M$752</c:f>
              <c:numCache>
                <c:formatCode>_-* #,##0_-;\-* #,##0_-;_-* "-"??_-;_-@_-</c:formatCode>
                <c:ptCount val="741"/>
                <c:pt idx="0">
                  <c:v>6.5962184393920575E-3</c:v>
                </c:pt>
                <c:pt idx="1">
                  <c:v>8.7926327366916208E-3</c:v>
                </c:pt>
                <c:pt idx="2">
                  <c:v>1.1674020684549436E-2</c:v>
                </c:pt>
                <c:pt idx="3">
                  <c:v>1.5457652825803109E-2</c:v>
                </c:pt>
                <c:pt idx="4">
                  <c:v>2.042940950277013E-2</c:v>
                </c:pt>
                <c:pt idx="5">
                  <c:v>2.6965471911837364E-2</c:v>
                </c:pt>
                <c:pt idx="6">
                  <c:v>3.5560868689024541E-2</c:v>
                </c:pt>
                <c:pt idx="7">
                  <c:v>4.6867044911923471E-2</c:v>
                </c:pt>
                <c:pt idx="8">
                  <c:v>6.1741305291990414E-2</c:v>
                </c:pt>
                <c:pt idx="9">
                  <c:v>8.13118846921351E-2</c:v>
                </c:pt>
                <c:pt idx="10">
                  <c:v>0.1070635853567376</c:v>
                </c:pt>
                <c:pt idx="11">
                  <c:v>2.4002865329512894E-2</c:v>
                </c:pt>
                <c:pt idx="12">
                  <c:v>9.9846348172662764E-3</c:v>
                </c:pt>
                <c:pt idx="13">
                  <c:v>1.3140518291685575E-2</c:v>
                </c:pt>
                <c:pt idx="14">
                  <c:v>1.7293894432327001E-2</c:v>
                </c:pt>
                <c:pt idx="15">
                  <c:v>2.2760044684711669E-2</c:v>
                </c:pt>
                <c:pt idx="16">
                  <c:v>2.9953902718924771E-2</c:v>
                </c:pt>
                <c:pt idx="17">
                  <c:v>3.9421551873630847E-2</c:v>
                </c:pt>
                <c:pt idx="18">
                  <c:v>5.1881678098359023E-2</c:v>
                </c:pt>
                <c:pt idx="19">
                  <c:v>6.8280125049857893E-2</c:v>
                </c:pt>
                <c:pt idx="20">
                  <c:v>8.986169256090959E-2</c:v>
                </c:pt>
                <c:pt idx="21">
                  <c:v>0.11826462860806383</c:v>
                </c:pt>
                <c:pt idx="22">
                  <c:v>0.1556449875074887</c:v>
                </c:pt>
                <c:pt idx="23">
                  <c:v>0.20484029411110105</c:v>
                </c:pt>
                <c:pt idx="24">
                  <c:v>0.26958493731999433</c:v>
                </c:pt>
                <c:pt idx="25">
                  <c:v>0.35479364270884389</c:v>
                </c:pt>
                <c:pt idx="26">
                  <c:v>0.4669345414344227</c:v>
                </c:pt>
                <c:pt idx="27">
                  <c:v>0.61452015298762452</c:v>
                </c:pt>
                <c:pt idx="28">
                  <c:v>0.80875354869668181</c:v>
                </c:pt>
                <c:pt idx="29">
                  <c:v>1.0643787400913864</c:v>
                </c:pt>
                <c:pt idx="30">
                  <c:v>1.4007998345176755</c:v>
                </c:pt>
                <c:pt idx="31">
                  <c:v>1.8435538948672587</c:v>
                </c:pt>
                <c:pt idx="32">
                  <c:v>2.4262492767556583</c:v>
                </c:pt>
                <c:pt idx="33">
                  <c:v>3.1931165280383516</c:v>
                </c:pt>
                <c:pt idx="34">
                  <c:v>4.202365395666205</c:v>
                </c:pt>
                <c:pt idx="35">
                  <c:v>5.530602608159561</c:v>
                </c:pt>
                <c:pt idx="36">
                  <c:v>7.2786455072110465</c:v>
                </c:pt>
                <c:pt idx="37">
                  <c:v>9.5791723561664561</c:v>
                </c:pt>
                <c:pt idx="38">
                  <c:v>12.606789220972086</c:v>
                </c:pt>
                <c:pt idx="39">
                  <c:v>16.591276147793348</c:v>
                </c:pt>
                <c:pt idx="40">
                  <c:v>21.835015639875749</c:v>
                </c:pt>
                <c:pt idx="41">
                  <c:v>28.735922075649505</c:v>
                </c:pt>
                <c:pt idx="42">
                  <c:v>37.817605102454564</c:v>
                </c:pt>
                <c:pt idx="43">
                  <c:v>49.769043658152995</c:v>
                </c:pt>
                <c:pt idx="44">
                  <c:v>65.496759678911332</c:v>
                </c:pt>
                <c:pt idx="45">
                  <c:v>86.193412875743505</c:v>
                </c:pt>
                <c:pt idx="46">
                  <c:v>113.42795587482911</c:v>
                </c:pt>
                <c:pt idx="47">
                  <c:v>149.26407613974135</c:v>
                </c:pt>
                <c:pt idx="48">
                  <c:v>196.41571263476771</c:v>
                </c:pt>
                <c:pt idx="49">
                  <c:v>258.45110123664051</c:v>
                </c:pt>
                <c:pt idx="50">
                  <c:v>340.06023021626686</c:v>
                </c:pt>
                <c:pt idx="51">
                  <c:v>447.40495709206135</c:v>
                </c:pt>
                <c:pt idx="52">
                  <c:v>588.57654666502924</c:v>
                </c:pt>
                <c:pt idx="53">
                  <c:v>774.19222120426684</c:v>
                </c:pt>
                <c:pt idx="54">
                  <c:v>1018.1705836976539</c:v>
                </c:pt>
                <c:pt idx="55">
                  <c:v>1338.7354212535367</c:v>
                </c:pt>
                <c:pt idx="56">
                  <c:v>1759.7079698238467</c:v>
                </c:pt>
                <c:pt idx="57">
                  <c:v>2312.1580156506116</c:v>
                </c:pt>
                <c:pt idx="58">
                  <c:v>3036.4916001647098</c:v>
                </c:pt>
                <c:pt idx="59">
                  <c:v>3985.0524233117053</c:v>
                </c:pt>
                <c:pt idx="60">
                  <c:v>5225.2957400971527</c:v>
                </c:pt>
                <c:pt idx="61">
                  <c:v>6843.5406342029737</c:v>
                </c:pt>
                <c:pt idx="62">
                  <c:v>8949.1899830746934</c:v>
                </c:pt>
                <c:pt idx="63">
                  <c:v>11679.079375180472</c:v>
                </c:pt>
                <c:pt idx="64">
                  <c:v>15201.20148506451</c:v>
                </c:pt>
                <c:pt idx="65">
                  <c:v>19716.339967470634</c:v>
                </c:pt>
                <c:pt idx="66">
                  <c:v>25454.989205720445</c:v>
                </c:pt>
                <c:pt idx="67">
                  <c:v>32665.174935558822</c:v>
                </c:pt>
                <c:pt idx="68">
                  <c:v>41584.352806163741</c:v>
                </c:pt>
                <c:pt idx="69">
                  <c:v>52385.711257664203</c:v>
                </c:pt>
                <c:pt idx="70">
                  <c:v>65087.091643157677</c:v>
                </c:pt>
                <c:pt idx="71">
                  <c:v>79412.403174763953</c:v>
                </c:pt>
                <c:pt idx="72">
                  <c:v>94607.185365333848</c:v>
                </c:pt>
                <c:pt idx="73">
                  <c:v>109242.23839720272</c:v>
                </c:pt>
                <c:pt idx="74">
                  <c:v>121102.81168232692</c:v>
                </c:pt>
                <c:pt idx="75">
                  <c:v>127350.30153713816</c:v>
                </c:pt>
                <c:pt idx="76">
                  <c:v>125196.91057037959</c:v>
                </c:pt>
                <c:pt idx="77">
                  <c:v>113185.02877232313</c:v>
                </c:pt>
                <c:pt idx="78">
                  <c:v>92608.312272553259</c:v>
                </c:pt>
                <c:pt idx="79">
                  <c:v>67841.359413061524</c:v>
                </c:pt>
                <c:pt idx="80">
                  <c:v>44513.267938167242</c:v>
                </c:pt>
                <c:pt idx="81">
                  <c:v>26540.754070879888</c:v>
                </c:pt>
                <c:pt idx="82">
                  <c:v>14732.36602142857</c:v>
                </c:pt>
                <c:pt idx="83">
                  <c:v>7805.7386992232259</c:v>
                </c:pt>
                <c:pt idx="84">
                  <c:v>4024.5867447411797</c:v>
                </c:pt>
                <c:pt idx="85">
                  <c:v>2044.4155820140259</c:v>
                </c:pt>
                <c:pt idx="86">
                  <c:v>1030.4656459509256</c:v>
                </c:pt>
                <c:pt idx="87">
                  <c:v>517.32676608589122</c:v>
                </c:pt>
                <c:pt idx="88">
                  <c:v>259.19062333577955</c:v>
                </c:pt>
                <c:pt idx="89">
                  <c:v>129.72759550129086</c:v>
                </c:pt>
                <c:pt idx="90">
                  <c:v>64.896928209640279</c:v>
                </c:pt>
                <c:pt idx="91">
                  <c:v>32.45675417512237</c:v>
                </c:pt>
                <c:pt idx="92">
                  <c:v>16.230450538165119</c:v>
                </c:pt>
                <c:pt idx="93">
                  <c:v>8.1157437485129833</c:v>
                </c:pt>
                <c:pt idx="94">
                  <c:v>4.0580015085550469</c:v>
                </c:pt>
                <c:pt idx="95">
                  <c:v>2.0290331645958064</c:v>
                </c:pt>
                <c:pt idx="96">
                  <c:v>1.014524685324562</c:v>
                </c:pt>
                <c:pt idx="97">
                  <c:v>0.50726436850836332</c:v>
                </c:pt>
                <c:pt idx="98">
                  <c:v>0.25363269062628463</c:v>
                </c:pt>
                <c:pt idx="99">
                  <c:v>0.12681647166026955</c:v>
                </c:pt>
                <c:pt idx="100">
                  <c:v>6.3408267573397445E-2</c:v>
                </c:pt>
                <c:pt idx="101">
                  <c:v>3.1704141744868804E-2</c:v>
                </c:pt>
                <c:pt idx="102">
                  <c:v>1.5852073018457796E-2</c:v>
                </c:pt>
                <c:pt idx="103">
                  <c:v>7.9260369563171045E-3</c:v>
                </c:pt>
                <c:pt idx="104">
                  <c:v>3.9630184781585523E-3</c:v>
                </c:pt>
                <c:pt idx="105">
                  <c:v>1.9815090602439932E-3</c:v>
                </c:pt>
                <c:pt idx="106">
                  <c:v>9.9075479837492058E-4</c:v>
                </c:pt>
                <c:pt idx="107">
                  <c:v>4.9537748860510166E-4</c:v>
                </c:pt>
                <c:pt idx="108">
                  <c:v>2.4768865488490952E-4</c:v>
                </c:pt>
                <c:pt idx="109">
                  <c:v>1.2384414860717205E-4</c:v>
                </c:pt>
                <c:pt idx="110">
                  <c:v>6.1922074303586024E-5</c:v>
                </c:pt>
                <c:pt idx="111">
                  <c:v>3.0961394822358405E-5</c:v>
                </c:pt>
                <c:pt idx="112">
                  <c:v>1.5480339740613813E-5</c:v>
                </c:pt>
                <c:pt idx="113">
                  <c:v>7.7401698703069065E-6</c:v>
                </c:pt>
                <c:pt idx="114">
                  <c:v>3.8701743527948006E-6</c:v>
                </c:pt>
                <c:pt idx="115">
                  <c:v>1.9349977587560529E-6</c:v>
                </c:pt>
                <c:pt idx="116">
                  <c:v>9.6785654994341568E-7</c:v>
                </c:pt>
                <c:pt idx="117">
                  <c:v>4.8392827497170784E-7</c:v>
                </c:pt>
                <c:pt idx="118">
                  <c:v>2.4160646692046461E-7</c:v>
                </c:pt>
                <c:pt idx="119">
                  <c:v>1.2089265110157963E-7</c:v>
                </c:pt>
                <c:pt idx="120">
                  <c:v>6.0446325550789816E-8</c:v>
                </c:pt>
                <c:pt idx="121">
                  <c:v>3.0223162775394908E-8</c:v>
                </c:pt>
                <c:pt idx="122">
                  <c:v>1.5379834311739421E-8</c:v>
                </c:pt>
                <c:pt idx="123">
                  <c:v>7.3322465904804216E-9</c:v>
                </c:pt>
                <c:pt idx="124">
                  <c:v>3.934376219282178E-9</c:v>
                </c:pt>
                <c:pt idx="125">
                  <c:v>1.7883528269464445E-9</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5.5101705069911718E-18</c:v>
                </c:pt>
                <c:pt idx="671">
                  <c:v>5.0528486336580375E-18</c:v>
                </c:pt>
                <c:pt idx="672">
                  <c:v>4.6334826267656189E-18</c:v>
                </c:pt>
                <c:pt idx="673">
                  <c:v>4.2489223028626733E-18</c:v>
                </c:pt>
                <c:pt idx="674">
                  <c:v>3.8962789309875746E-18</c:v>
                </c:pt>
                <c:pt idx="675">
                  <c:v>3.5729035331687795E-18</c:v>
                </c:pt>
                <c:pt idx="676">
                  <c:v>3.2763669858960261E-18</c:v>
                </c:pt>
                <c:pt idx="677">
                  <c:v>3.004441773088958E-18</c:v>
                </c:pt>
                <c:pt idx="678">
                  <c:v>2.7550852534955859E-18</c:v>
                </c:pt>
                <c:pt idx="679">
                  <c:v>2.5264243168290187E-18</c:v>
                </c:pt>
                <c:pt idx="680">
                  <c:v>2.3167413133828094E-18</c:v>
                </c:pt>
                <c:pt idx="681">
                  <c:v>2.1244611514313366E-18</c:v>
                </c:pt>
                <c:pt idx="682">
                  <c:v>1.9481394654937873E-18</c:v>
                </c:pt>
                <c:pt idx="683">
                  <c:v>1.7864517665843897E-18</c:v>
                </c:pt>
                <c:pt idx="684">
                  <c:v>1.638183492948013E-18</c:v>
                </c:pt>
                <c:pt idx="685">
                  <c:v>1.502220886544479E-18</c:v>
                </c:pt>
                <c:pt idx="686">
                  <c:v>1.377542626747793E-18</c:v>
                </c:pt>
                <c:pt idx="687">
                  <c:v>1.2632121584145094E-18</c:v>
                </c:pt>
                <c:pt idx="688">
                  <c:v>1.1583706566914047E-18</c:v>
                </c:pt>
                <c:pt idx="689">
                  <c:v>1.0622305757156683E-18</c:v>
                </c:pt>
                <c:pt idx="690">
                  <c:v>9.7406973274689365E-19</c:v>
                </c:pt>
                <c:pt idx="691">
                  <c:v>8.9322588329219487E-19</c:v>
                </c:pt>
                <c:pt idx="692">
                  <c:v>8.1909174647400651E-19</c:v>
                </c:pt>
                <c:pt idx="693">
                  <c:v>7.511104432722395E-19</c:v>
                </c:pt>
                <c:pt idx="694">
                  <c:v>6.8877131337389648E-19</c:v>
                </c:pt>
                <c:pt idx="695">
                  <c:v>6.3160607920725468E-19</c:v>
                </c:pt>
                <c:pt idx="696">
                  <c:v>5.7918532834570236E-19</c:v>
                </c:pt>
                <c:pt idx="697">
                  <c:v>5.3111528785783416E-19</c:v>
                </c:pt>
                <c:pt idx="698">
                  <c:v>4.8703486637344682E-19</c:v>
                </c:pt>
                <c:pt idx="699">
                  <c:v>4.4661294164609743E-19</c:v>
                </c:pt>
                <c:pt idx="700">
                  <c:v>4.0954587323700326E-19</c:v>
                </c:pt>
                <c:pt idx="701">
                  <c:v>3.7555522163611975E-19</c:v>
                </c:pt>
                <c:pt idx="702">
                  <c:v>3.4438565668694824E-19</c:v>
                </c:pt>
                <c:pt idx="703">
                  <c:v>3.1580303960362734E-19</c:v>
                </c:pt>
                <c:pt idx="704">
                  <c:v>2.8959266417285118E-19</c:v>
                </c:pt>
                <c:pt idx="705">
                  <c:v>2.6555764392891708E-19</c:v>
                </c:pt>
                <c:pt idx="706">
                  <c:v>2.4351743318672341E-19</c:v>
                </c:pt>
                <c:pt idx="707">
                  <c:v>2.2330647082304872E-19</c:v>
                </c:pt>
                <c:pt idx="708">
                  <c:v>2.0477293661850163E-19</c:v>
                </c:pt>
                <c:pt idx="709">
                  <c:v>1.8777761081805987E-19</c:v>
                </c:pt>
                <c:pt idx="710">
                  <c:v>1.7219282834347412E-19</c:v>
                </c:pt>
                <c:pt idx="711">
                  <c:v>1.5790151980181367E-19</c:v>
                </c:pt>
                <c:pt idx="712">
                  <c:v>1.4479633208642559E-19</c:v>
                </c:pt>
                <c:pt idx="713">
                  <c:v>1.3277882196445854E-19</c:v>
                </c:pt>
                <c:pt idx="714">
                  <c:v>1.2175871659336171E-19</c:v>
                </c:pt>
                <c:pt idx="715">
                  <c:v>1.1165323541152436E-19</c:v>
                </c:pt>
                <c:pt idx="716">
                  <c:v>1.0238646830925081E-19</c:v>
                </c:pt>
                <c:pt idx="717">
                  <c:v>9.3888805409029937E-20</c:v>
                </c:pt>
                <c:pt idx="718">
                  <c:v>8.609641417173706E-20</c:v>
                </c:pt>
                <c:pt idx="719">
                  <c:v>7.8950759900906835E-20</c:v>
                </c:pt>
                <c:pt idx="720">
                  <c:v>7.2398166043212795E-20</c:v>
                </c:pt>
                <c:pt idx="721">
                  <c:v>6.638941098222927E-20</c:v>
                </c:pt>
                <c:pt idx="722">
                  <c:v>6.0879358296680853E-20</c:v>
                </c:pt>
                <c:pt idx="723">
                  <c:v>5.5826617705762179E-20</c:v>
                </c:pt>
                <c:pt idx="724">
                  <c:v>5.1193234154625407E-20</c:v>
                </c:pt>
                <c:pt idx="725">
                  <c:v>4.6944402704514969E-20</c:v>
                </c:pt>
                <c:pt idx="726">
                  <c:v>4.304820708586853E-20</c:v>
                </c:pt>
                <c:pt idx="727">
                  <c:v>3.9475379950453418E-20</c:v>
                </c:pt>
                <c:pt idx="728">
                  <c:v>3.6199083021606397E-20</c:v>
                </c:pt>
                <c:pt idx="729">
                  <c:v>3.3194705491114635E-20</c:v>
                </c:pt>
                <c:pt idx="730">
                  <c:v>3.0439679148340426E-20</c:v>
                </c:pt>
                <c:pt idx="731">
                  <c:v>2.791330885288109E-20</c:v>
                </c:pt>
                <c:pt idx="732">
                  <c:v>2.5596617077312704E-20</c:v>
                </c:pt>
                <c:pt idx="733">
                  <c:v>2.3472201352257484E-20</c:v>
                </c:pt>
                <c:pt idx="734">
                  <c:v>2.1524103542934265E-20</c:v>
                </c:pt>
                <c:pt idx="735">
                  <c:v>1.9737689975226709E-20</c:v>
                </c:pt>
                <c:pt idx="736">
                  <c:v>1.8099541510803199E-20</c:v>
                </c:pt>
                <c:pt idx="737">
                  <c:v>1.6597352745557318E-20</c:v>
                </c:pt>
                <c:pt idx="738">
                  <c:v>1.5219839574170213E-20</c:v>
                </c:pt>
                <c:pt idx="739">
                  <c:v>1.3956654426440545E-20</c:v>
                </c:pt>
                <c:pt idx="740">
                  <c:v>1.2798308538656352E-20</c:v>
                </c:pt>
              </c:numCache>
            </c:numRef>
          </c:yVal>
          <c:smooth val="1"/>
          <c:extLst>
            <c:ext xmlns:c16="http://schemas.microsoft.com/office/drawing/2014/chart" uri="{C3380CC4-5D6E-409C-BE32-E72D297353CC}">
              <c16:uniqueId val="{00000005-934D-4782-ACC5-114DE3C82026}"/>
            </c:ext>
          </c:extLst>
        </c:ser>
        <c:dLbls>
          <c:showLegendKey val="0"/>
          <c:showVal val="0"/>
          <c:showCatName val="0"/>
          <c:showSerName val="0"/>
          <c:showPercent val="0"/>
          <c:showBubbleSize val="0"/>
        </c:dLbls>
        <c:axId val="470401288"/>
        <c:axId val="469710360"/>
      </c:scatterChart>
      <c:valAx>
        <c:axId val="470401288"/>
        <c:scaling>
          <c:orientation val="minMax"/>
          <c:max val="43970"/>
          <c:min val="4387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m/d/yyyy" sourceLinked="1"/>
        <c:majorTickMark val="none"/>
        <c:minorTickMark val="none"/>
        <c:tickLblPos val="nextTo"/>
        <c:spPr>
          <a:noFill/>
          <a:ln>
            <a:noFill/>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710360"/>
        <c:crosses val="autoZero"/>
        <c:crossBetween val="midCat"/>
        <c:majorUnit val="7"/>
        <c:minorUnit val="7"/>
      </c:valAx>
      <c:valAx>
        <c:axId val="469710360"/>
        <c:scaling>
          <c:logBase val="10"/>
          <c:orientation val="minMax"/>
          <c:min val="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_(* #,##0_);_(* \(#,##0\);_(*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401288"/>
        <c:crosses val="autoZero"/>
        <c:crossBetween val="midCat"/>
      </c:valAx>
      <c:spPr>
        <a:noFill/>
        <a:ln>
          <a:noFill/>
        </a:ln>
        <a:effectLst/>
      </c:spPr>
    </c:plotArea>
    <c:legend>
      <c:legendPos val="t"/>
      <c:legendEntry>
        <c:idx val="4"/>
        <c:delete val="1"/>
      </c:legendEntry>
      <c:layout>
        <c:manualLayout>
          <c:xMode val="edge"/>
          <c:yMode val="edge"/>
          <c:x val="3.1264039855072465E-2"/>
          <c:y val="2.6132404181184669E-2"/>
          <c:w val="0.90679544082125607"/>
          <c:h val="0.1615476419106148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567147856517935E-2"/>
          <c:y val="5.0925925925925923E-2"/>
          <c:w val="0.8602099737532809"/>
          <c:h val="0.89814814814814814"/>
        </c:manualLayout>
      </c:layout>
      <c:scatterChart>
        <c:scatterStyle val="smoothMarker"/>
        <c:varyColors val="0"/>
        <c:ser>
          <c:idx val="0"/>
          <c:order val="0"/>
          <c:spPr>
            <a:ln w="25400" cap="rnd">
              <a:solidFill>
                <a:schemeClr val="accent1"/>
              </a:solidFill>
              <a:round/>
            </a:ln>
            <a:effectLst>
              <a:outerShdw blurRad="57150" dist="19050" dir="5400000" algn="ctr" rotWithShape="0">
                <a:srgbClr val="000000">
                  <a:alpha val="63000"/>
                </a:srgbClr>
              </a:outerShdw>
            </a:effectLst>
          </c:spPr>
          <c:marker>
            <c:symbol val="none"/>
          </c:marker>
          <c:xVal>
            <c:numRef>
              <c:f>'JHU Data'!$B$2:$B$166</c:f>
              <c:numCache>
                <c:formatCode>m/d/yyyy</c:formatCode>
                <c:ptCount val="165"/>
                <c:pt idx="0">
                  <c:v>43852</c:v>
                </c:pt>
                <c:pt idx="1">
                  <c:v>43853</c:v>
                </c:pt>
                <c:pt idx="2">
                  <c:v>43854</c:v>
                </c:pt>
                <c:pt idx="3">
                  <c:v>43855</c:v>
                </c:pt>
                <c:pt idx="4">
                  <c:v>43856</c:v>
                </c:pt>
                <c:pt idx="5">
                  <c:v>43857</c:v>
                </c:pt>
                <c:pt idx="6">
                  <c:v>43858</c:v>
                </c:pt>
                <c:pt idx="7">
                  <c:v>43859</c:v>
                </c:pt>
                <c:pt idx="8">
                  <c:v>43860</c:v>
                </c:pt>
                <c:pt idx="9">
                  <c:v>43861</c:v>
                </c:pt>
                <c:pt idx="10">
                  <c:v>43862</c:v>
                </c:pt>
                <c:pt idx="11">
                  <c:v>43863</c:v>
                </c:pt>
                <c:pt idx="12">
                  <c:v>43864</c:v>
                </c:pt>
                <c:pt idx="13">
                  <c:v>43865</c:v>
                </c:pt>
                <c:pt idx="14">
                  <c:v>43866</c:v>
                </c:pt>
                <c:pt idx="15">
                  <c:v>43867</c:v>
                </c:pt>
                <c:pt idx="16">
                  <c:v>43868</c:v>
                </c:pt>
                <c:pt idx="17">
                  <c:v>43869</c:v>
                </c:pt>
                <c:pt idx="18">
                  <c:v>43870</c:v>
                </c:pt>
                <c:pt idx="19">
                  <c:v>43871</c:v>
                </c:pt>
                <c:pt idx="20">
                  <c:v>43872</c:v>
                </c:pt>
                <c:pt idx="21">
                  <c:v>43873</c:v>
                </c:pt>
                <c:pt idx="22">
                  <c:v>43874</c:v>
                </c:pt>
                <c:pt idx="23">
                  <c:v>43875</c:v>
                </c:pt>
                <c:pt idx="24">
                  <c:v>43876</c:v>
                </c:pt>
                <c:pt idx="25">
                  <c:v>43877</c:v>
                </c:pt>
                <c:pt idx="26">
                  <c:v>43878</c:v>
                </c:pt>
                <c:pt idx="27">
                  <c:v>43879</c:v>
                </c:pt>
                <c:pt idx="28">
                  <c:v>43880</c:v>
                </c:pt>
                <c:pt idx="29">
                  <c:v>43881</c:v>
                </c:pt>
                <c:pt idx="30">
                  <c:v>43882</c:v>
                </c:pt>
                <c:pt idx="31">
                  <c:v>43883</c:v>
                </c:pt>
                <c:pt idx="32">
                  <c:v>43884</c:v>
                </c:pt>
                <c:pt idx="33">
                  <c:v>43885</c:v>
                </c:pt>
                <c:pt idx="34">
                  <c:v>43886</c:v>
                </c:pt>
                <c:pt idx="35">
                  <c:v>43887</c:v>
                </c:pt>
                <c:pt idx="36">
                  <c:v>43888</c:v>
                </c:pt>
                <c:pt idx="37">
                  <c:v>43889</c:v>
                </c:pt>
                <c:pt idx="38">
                  <c:v>43890</c:v>
                </c:pt>
                <c:pt idx="39">
                  <c:v>43891</c:v>
                </c:pt>
                <c:pt idx="40">
                  <c:v>43892</c:v>
                </c:pt>
                <c:pt idx="41">
                  <c:v>43893</c:v>
                </c:pt>
                <c:pt idx="42">
                  <c:v>43894</c:v>
                </c:pt>
                <c:pt idx="43">
                  <c:v>43895</c:v>
                </c:pt>
                <c:pt idx="44">
                  <c:v>43896</c:v>
                </c:pt>
                <c:pt idx="45">
                  <c:v>43897</c:v>
                </c:pt>
                <c:pt idx="46">
                  <c:v>43898</c:v>
                </c:pt>
                <c:pt idx="47">
                  <c:v>43899</c:v>
                </c:pt>
                <c:pt idx="48">
                  <c:v>43900</c:v>
                </c:pt>
                <c:pt idx="49">
                  <c:v>43901</c:v>
                </c:pt>
                <c:pt idx="50">
                  <c:v>43902</c:v>
                </c:pt>
                <c:pt idx="51">
                  <c:v>43903</c:v>
                </c:pt>
                <c:pt idx="52">
                  <c:v>43904</c:v>
                </c:pt>
                <c:pt idx="53">
                  <c:v>43905</c:v>
                </c:pt>
                <c:pt idx="54">
                  <c:v>43906</c:v>
                </c:pt>
                <c:pt idx="55">
                  <c:v>43907</c:v>
                </c:pt>
                <c:pt idx="56">
                  <c:v>43908</c:v>
                </c:pt>
                <c:pt idx="57">
                  <c:v>43909</c:v>
                </c:pt>
                <c:pt idx="58">
                  <c:v>43910</c:v>
                </c:pt>
                <c:pt idx="59">
                  <c:v>43911</c:v>
                </c:pt>
                <c:pt idx="60">
                  <c:v>43912</c:v>
                </c:pt>
                <c:pt idx="61">
                  <c:v>43913</c:v>
                </c:pt>
                <c:pt idx="62">
                  <c:v>43914</c:v>
                </c:pt>
                <c:pt idx="63">
                  <c:v>43915</c:v>
                </c:pt>
                <c:pt idx="64">
                  <c:v>43916</c:v>
                </c:pt>
                <c:pt idx="65">
                  <c:v>43917</c:v>
                </c:pt>
                <c:pt idx="66">
                  <c:v>43918</c:v>
                </c:pt>
                <c:pt idx="67">
                  <c:v>43919</c:v>
                </c:pt>
                <c:pt idx="68">
                  <c:v>43920</c:v>
                </c:pt>
                <c:pt idx="69">
                  <c:v>43921</c:v>
                </c:pt>
                <c:pt idx="70">
                  <c:v>43922</c:v>
                </c:pt>
                <c:pt idx="71">
                  <c:v>43923</c:v>
                </c:pt>
                <c:pt idx="72">
                  <c:v>43924</c:v>
                </c:pt>
                <c:pt idx="73">
                  <c:v>43925</c:v>
                </c:pt>
                <c:pt idx="74">
                  <c:v>43926</c:v>
                </c:pt>
                <c:pt idx="75">
                  <c:v>43927</c:v>
                </c:pt>
                <c:pt idx="76">
                  <c:v>43928</c:v>
                </c:pt>
                <c:pt idx="77">
                  <c:v>43929</c:v>
                </c:pt>
                <c:pt idx="78">
                  <c:v>43930</c:v>
                </c:pt>
                <c:pt idx="79">
                  <c:v>43931</c:v>
                </c:pt>
                <c:pt idx="80">
                  <c:v>43932</c:v>
                </c:pt>
                <c:pt idx="81">
                  <c:v>43933</c:v>
                </c:pt>
                <c:pt idx="82">
                  <c:v>43934</c:v>
                </c:pt>
                <c:pt idx="83">
                  <c:v>43935</c:v>
                </c:pt>
                <c:pt idx="84">
                  <c:v>43936</c:v>
                </c:pt>
                <c:pt idx="85">
                  <c:v>43937</c:v>
                </c:pt>
                <c:pt idx="86">
                  <c:v>43938</c:v>
                </c:pt>
                <c:pt idx="87">
                  <c:v>43939</c:v>
                </c:pt>
                <c:pt idx="88">
                  <c:v>43940</c:v>
                </c:pt>
                <c:pt idx="89">
                  <c:v>43941</c:v>
                </c:pt>
                <c:pt idx="90">
                  <c:v>43942</c:v>
                </c:pt>
                <c:pt idx="91">
                  <c:v>43943</c:v>
                </c:pt>
                <c:pt idx="92">
                  <c:v>43944</c:v>
                </c:pt>
                <c:pt idx="93">
                  <c:v>43945</c:v>
                </c:pt>
                <c:pt idx="94">
                  <c:v>43946</c:v>
                </c:pt>
                <c:pt idx="95">
                  <c:v>43947</c:v>
                </c:pt>
                <c:pt idx="96">
                  <c:v>43948</c:v>
                </c:pt>
                <c:pt idx="97">
                  <c:v>43949</c:v>
                </c:pt>
                <c:pt idx="98">
                  <c:v>43950</c:v>
                </c:pt>
                <c:pt idx="99">
                  <c:v>43951</c:v>
                </c:pt>
                <c:pt idx="100">
                  <c:v>43952</c:v>
                </c:pt>
                <c:pt idx="101">
                  <c:v>43953</c:v>
                </c:pt>
                <c:pt idx="102">
                  <c:v>43954</c:v>
                </c:pt>
                <c:pt idx="103">
                  <c:v>43955</c:v>
                </c:pt>
                <c:pt idx="104">
                  <c:v>43956</c:v>
                </c:pt>
                <c:pt idx="105">
                  <c:v>43957</c:v>
                </c:pt>
                <c:pt idx="106">
                  <c:v>43958</c:v>
                </c:pt>
                <c:pt idx="107">
                  <c:v>43959</c:v>
                </c:pt>
                <c:pt idx="108">
                  <c:v>43960</c:v>
                </c:pt>
                <c:pt idx="109">
                  <c:v>43961</c:v>
                </c:pt>
                <c:pt idx="110">
                  <c:v>43962</c:v>
                </c:pt>
                <c:pt idx="111">
                  <c:v>43963</c:v>
                </c:pt>
                <c:pt idx="112">
                  <c:v>43964</c:v>
                </c:pt>
                <c:pt idx="113">
                  <c:v>43965</c:v>
                </c:pt>
                <c:pt idx="114">
                  <c:v>43966</c:v>
                </c:pt>
                <c:pt idx="115">
                  <c:v>43967</c:v>
                </c:pt>
                <c:pt idx="116">
                  <c:v>43968</c:v>
                </c:pt>
                <c:pt idx="117">
                  <c:v>43969</c:v>
                </c:pt>
                <c:pt idx="118">
                  <c:v>43970</c:v>
                </c:pt>
                <c:pt idx="119">
                  <c:v>43971</c:v>
                </c:pt>
                <c:pt idx="120">
                  <c:v>43972</c:v>
                </c:pt>
                <c:pt idx="121">
                  <c:v>43973</c:v>
                </c:pt>
                <c:pt idx="122">
                  <c:v>43974</c:v>
                </c:pt>
                <c:pt idx="123">
                  <c:v>43975</c:v>
                </c:pt>
                <c:pt idx="124">
                  <c:v>43976</c:v>
                </c:pt>
                <c:pt idx="125">
                  <c:v>43977</c:v>
                </c:pt>
                <c:pt idx="126">
                  <c:v>43978</c:v>
                </c:pt>
                <c:pt idx="127">
                  <c:v>43979</c:v>
                </c:pt>
                <c:pt idx="128">
                  <c:v>43980</c:v>
                </c:pt>
                <c:pt idx="129">
                  <c:v>43981</c:v>
                </c:pt>
                <c:pt idx="130">
                  <c:v>43982</c:v>
                </c:pt>
                <c:pt idx="131">
                  <c:v>43983</c:v>
                </c:pt>
                <c:pt idx="132">
                  <c:v>43984</c:v>
                </c:pt>
                <c:pt idx="133">
                  <c:v>43985</c:v>
                </c:pt>
                <c:pt idx="134">
                  <c:v>43986</c:v>
                </c:pt>
                <c:pt idx="135">
                  <c:v>43987</c:v>
                </c:pt>
                <c:pt idx="136">
                  <c:v>43988</c:v>
                </c:pt>
                <c:pt idx="137">
                  <c:v>43989</c:v>
                </c:pt>
                <c:pt idx="138">
                  <c:v>43990</c:v>
                </c:pt>
                <c:pt idx="139">
                  <c:v>43991</c:v>
                </c:pt>
                <c:pt idx="140">
                  <c:v>43992</c:v>
                </c:pt>
                <c:pt idx="141">
                  <c:v>43993</c:v>
                </c:pt>
                <c:pt idx="142">
                  <c:v>43994</c:v>
                </c:pt>
                <c:pt idx="143">
                  <c:v>43995</c:v>
                </c:pt>
                <c:pt idx="144">
                  <c:v>43996</c:v>
                </c:pt>
                <c:pt idx="145">
                  <c:v>43997</c:v>
                </c:pt>
                <c:pt idx="146">
                  <c:v>43998</c:v>
                </c:pt>
                <c:pt idx="147">
                  <c:v>43999</c:v>
                </c:pt>
                <c:pt idx="148">
                  <c:v>44000</c:v>
                </c:pt>
                <c:pt idx="149">
                  <c:v>44001</c:v>
                </c:pt>
                <c:pt idx="150">
                  <c:v>44002</c:v>
                </c:pt>
                <c:pt idx="151">
                  <c:v>44003</c:v>
                </c:pt>
                <c:pt idx="152">
                  <c:v>44004</c:v>
                </c:pt>
                <c:pt idx="153">
                  <c:v>44005</c:v>
                </c:pt>
                <c:pt idx="154">
                  <c:v>44006</c:v>
                </c:pt>
                <c:pt idx="155">
                  <c:v>44007</c:v>
                </c:pt>
                <c:pt idx="156">
                  <c:v>44008</c:v>
                </c:pt>
                <c:pt idx="157">
                  <c:v>44009</c:v>
                </c:pt>
                <c:pt idx="158">
                  <c:v>44010</c:v>
                </c:pt>
                <c:pt idx="159">
                  <c:v>44011</c:v>
                </c:pt>
                <c:pt idx="160">
                  <c:v>44012</c:v>
                </c:pt>
                <c:pt idx="161">
                  <c:v>44013</c:v>
                </c:pt>
                <c:pt idx="162">
                  <c:v>44014</c:v>
                </c:pt>
                <c:pt idx="163">
                  <c:v>44015</c:v>
                </c:pt>
                <c:pt idx="164">
                  <c:v>44016</c:v>
                </c:pt>
              </c:numCache>
            </c:numRef>
          </c:xVal>
          <c:yVal>
            <c:numRef>
              <c:f>'JHU Data'!$D$2:$D$166</c:f>
              <c:numCache>
                <c:formatCode>General</c:formatCode>
                <c:ptCount val="165"/>
                <c:pt idx="1">
                  <c:v>0</c:v>
                </c:pt>
                <c:pt idx="2">
                  <c:v>0</c:v>
                </c:pt>
                <c:pt idx="3">
                  <c:v>0</c:v>
                </c:pt>
                <c:pt idx="4">
                  <c:v>0</c:v>
                </c:pt>
                <c:pt idx="5">
                  <c:v>1</c:v>
                </c:pt>
                <c:pt idx="6">
                  <c:v>3</c:v>
                </c:pt>
                <c:pt idx="7">
                  <c:v>0</c:v>
                </c:pt>
                <c:pt idx="8">
                  <c:v>0</c:v>
                </c:pt>
                <c:pt idx="9">
                  <c:v>1</c:v>
                </c:pt>
                <c:pt idx="10">
                  <c:v>3</c:v>
                </c:pt>
                <c:pt idx="11">
                  <c:v>2</c:v>
                </c:pt>
                <c:pt idx="12">
                  <c:v>2</c:v>
                </c:pt>
                <c:pt idx="13">
                  <c:v>0</c:v>
                </c:pt>
                <c:pt idx="14">
                  <c:v>0</c:v>
                </c:pt>
                <c:pt idx="15">
                  <c:v>0</c:v>
                </c:pt>
                <c:pt idx="16">
                  <c:v>1</c:v>
                </c:pt>
                <c:pt idx="17">
                  <c:v>0</c:v>
                </c:pt>
                <c:pt idx="18">
                  <c:v>1</c:v>
                </c:pt>
                <c:pt idx="19">
                  <c:v>0</c:v>
                </c:pt>
                <c:pt idx="20">
                  <c:v>2</c:v>
                </c:pt>
                <c:pt idx="21">
                  <c:v>0</c:v>
                </c:pt>
                <c:pt idx="22">
                  <c:v>0</c:v>
                </c:pt>
                <c:pt idx="23">
                  <c:v>0</c:v>
                </c:pt>
                <c:pt idx="24">
                  <c:v>0</c:v>
                </c:pt>
                <c:pt idx="25">
                  <c:v>0</c:v>
                </c:pt>
                <c:pt idx="26">
                  <c:v>0</c:v>
                </c:pt>
                <c:pt idx="27">
                  <c:v>0</c:v>
                </c:pt>
                <c:pt idx="28">
                  <c:v>0</c:v>
                </c:pt>
                <c:pt idx="29">
                  <c:v>0</c:v>
                </c:pt>
                <c:pt idx="30">
                  <c:v>0</c:v>
                </c:pt>
                <c:pt idx="31">
                  <c:v>0</c:v>
                </c:pt>
                <c:pt idx="32">
                  <c:v>0</c:v>
                </c:pt>
                <c:pt idx="33">
                  <c:v>0</c:v>
                </c:pt>
                <c:pt idx="34">
                  <c:v>1</c:v>
                </c:pt>
                <c:pt idx="35">
                  <c:v>10</c:v>
                </c:pt>
                <c:pt idx="36">
                  <c:v>19</c:v>
                </c:pt>
                <c:pt idx="37">
                  <c:v>2</c:v>
                </c:pt>
                <c:pt idx="38">
                  <c:v>31</c:v>
                </c:pt>
                <c:pt idx="39">
                  <c:v>51</c:v>
                </c:pt>
                <c:pt idx="40">
                  <c:v>29</c:v>
                </c:pt>
                <c:pt idx="41">
                  <c:v>37</c:v>
                </c:pt>
                <c:pt idx="42">
                  <c:v>66</c:v>
                </c:pt>
                <c:pt idx="43">
                  <c:v>220</c:v>
                </c:pt>
                <c:pt idx="44">
                  <c:v>188</c:v>
                </c:pt>
                <c:pt idx="45">
                  <c:v>129</c:v>
                </c:pt>
                <c:pt idx="46">
                  <c:v>241</c:v>
                </c:pt>
                <c:pt idx="47">
                  <c:v>136</c:v>
                </c:pt>
                <c:pt idx="48">
                  <c:v>281</c:v>
                </c:pt>
                <c:pt idx="49">
                  <c:v>451</c:v>
                </c:pt>
                <c:pt idx="50">
                  <c:v>170</c:v>
                </c:pt>
                <c:pt idx="51">
                  <c:v>1597</c:v>
                </c:pt>
                <c:pt idx="52">
                  <c:v>910</c:v>
                </c:pt>
                <c:pt idx="53">
                  <c:v>1210</c:v>
                </c:pt>
                <c:pt idx="54">
                  <c:v>1477</c:v>
                </c:pt>
                <c:pt idx="55">
                  <c:v>1985</c:v>
                </c:pt>
                <c:pt idx="56">
                  <c:v>3070</c:v>
                </c:pt>
                <c:pt idx="57">
                  <c:v>2993</c:v>
                </c:pt>
                <c:pt idx="58">
                  <c:v>4528</c:v>
                </c:pt>
                <c:pt idx="59">
                  <c:v>2365</c:v>
                </c:pt>
                <c:pt idx="60">
                  <c:v>2660</c:v>
                </c:pt>
                <c:pt idx="61">
                  <c:v>4183</c:v>
                </c:pt>
                <c:pt idx="62">
                  <c:v>3930</c:v>
                </c:pt>
                <c:pt idx="63">
                  <c:v>4337</c:v>
                </c:pt>
                <c:pt idx="64">
                  <c:v>6615</c:v>
                </c:pt>
                <c:pt idx="65">
                  <c:v>6933</c:v>
                </c:pt>
                <c:pt idx="66">
                  <c:v>6824</c:v>
                </c:pt>
                <c:pt idx="67">
                  <c:v>4400</c:v>
                </c:pt>
                <c:pt idx="68">
                  <c:v>4790</c:v>
                </c:pt>
                <c:pt idx="69">
                  <c:v>4923</c:v>
                </c:pt>
                <c:pt idx="70">
                  <c:v>6064</c:v>
                </c:pt>
                <c:pt idx="71">
                  <c:v>6922</c:v>
                </c:pt>
                <c:pt idx="72">
                  <c:v>6365</c:v>
                </c:pt>
                <c:pt idx="73">
                  <c:v>4933</c:v>
                </c:pt>
                <c:pt idx="74">
                  <c:v>4031</c:v>
                </c:pt>
                <c:pt idx="75">
                  <c:v>3251</c:v>
                </c:pt>
                <c:pt idx="76">
                  <c:v>4289</c:v>
                </c:pt>
                <c:pt idx="77">
                  <c:v>5633</c:v>
                </c:pt>
                <c:pt idx="78">
                  <c:v>4885</c:v>
                </c:pt>
                <c:pt idx="79">
                  <c:v>3990</c:v>
                </c:pt>
                <c:pt idx="80">
                  <c:v>2737</c:v>
                </c:pt>
                <c:pt idx="81">
                  <c:v>2946</c:v>
                </c:pt>
                <c:pt idx="82">
                  <c:v>2218</c:v>
                </c:pt>
                <c:pt idx="83">
                  <c:v>1287</c:v>
                </c:pt>
                <c:pt idx="84">
                  <c:v>3394</c:v>
                </c:pt>
                <c:pt idx="85">
                  <c:v>2945</c:v>
                </c:pt>
                <c:pt idx="86">
                  <c:v>3699</c:v>
                </c:pt>
                <c:pt idx="87">
                  <c:v>1945</c:v>
                </c:pt>
                <c:pt idx="88">
                  <c:v>1842</c:v>
                </c:pt>
                <c:pt idx="89">
                  <c:v>1881</c:v>
                </c:pt>
                <c:pt idx="90">
                  <c:v>1226</c:v>
                </c:pt>
                <c:pt idx="91">
                  <c:v>2357</c:v>
                </c:pt>
                <c:pt idx="92">
                  <c:v>2481</c:v>
                </c:pt>
                <c:pt idx="93">
                  <c:v>1870</c:v>
                </c:pt>
                <c:pt idx="94">
                  <c:v>1514</c:v>
                </c:pt>
                <c:pt idx="95">
                  <c:v>1257</c:v>
                </c:pt>
                <c:pt idx="96">
                  <c:v>988</c:v>
                </c:pt>
                <c:pt idx="97">
                  <c:v>1154</c:v>
                </c:pt>
                <c:pt idx="98">
                  <c:v>1627</c:v>
                </c:pt>
                <c:pt idx="99">
                  <c:v>1470</c:v>
                </c:pt>
                <c:pt idx="100">
                  <c:v>1068</c:v>
                </c:pt>
                <c:pt idx="101">
                  <c:v>890</c:v>
                </c:pt>
                <c:pt idx="102">
                  <c:v>697</c:v>
                </c:pt>
                <c:pt idx="103">
                  <c:v>488</c:v>
                </c:pt>
                <c:pt idx="104">
                  <c:v>855</c:v>
                </c:pt>
                <c:pt idx="105">
                  <c:v>1155</c:v>
                </c:pt>
                <c:pt idx="106">
                  <c:v>1268</c:v>
                </c:pt>
                <c:pt idx="107">
                  <c:v>1158</c:v>
                </c:pt>
                <c:pt idx="108">
                  <c:v>736</c:v>
                </c:pt>
                <c:pt idx="109">
                  <c:v>555</c:v>
                </c:pt>
                <c:pt idx="110">
                  <c:v>697</c:v>
                </c:pt>
                <c:pt idx="111">
                  <c:v>595</c:v>
                </c:pt>
                <c:pt idx="112">
                  <c:v>927</c:v>
                </c:pt>
                <c:pt idx="113">
                  <c:v>380</c:v>
                </c:pt>
                <c:pt idx="114">
                  <c:v>755</c:v>
                </c:pt>
                <c:pt idx="115">
                  <c:v>519</c:v>
                </c:pt>
                <c:pt idx="116">
                  <c:v>617</c:v>
                </c:pt>
                <c:pt idx="117">
                  <c:v>182</c:v>
                </c:pt>
                <c:pt idx="118">
                  <c:v>1227</c:v>
                </c:pt>
                <c:pt idx="119">
                  <c:v>695</c:v>
                </c:pt>
                <c:pt idx="120">
                  <c:v>548</c:v>
                </c:pt>
                <c:pt idx="121">
                  <c:v>689</c:v>
                </c:pt>
                <c:pt idx="122">
                  <c:v>276</c:v>
                </c:pt>
                <c:pt idx="123">
                  <c:v>342</c:v>
                </c:pt>
                <c:pt idx="124">
                  <c:v>272</c:v>
                </c:pt>
                <c:pt idx="125">
                  <c:v>600</c:v>
                </c:pt>
                <c:pt idx="126">
                  <c:v>324</c:v>
                </c:pt>
                <c:pt idx="127">
                  <c:v>672</c:v>
                </c:pt>
                <c:pt idx="128">
                  <c:v>726</c:v>
                </c:pt>
                <c:pt idx="129">
                  <c:v>267</c:v>
                </c:pt>
                <c:pt idx="130">
                  <c:v>221</c:v>
                </c:pt>
                <c:pt idx="131">
                  <c:v>184</c:v>
                </c:pt>
                <c:pt idx="132">
                  <c:v>285</c:v>
                </c:pt>
                <c:pt idx="133">
                  <c:v>242</c:v>
                </c:pt>
                <c:pt idx="134">
                  <c:v>351</c:v>
                </c:pt>
                <c:pt idx="135">
                  <c:v>452</c:v>
                </c:pt>
                <c:pt idx="136">
                  <c:v>526</c:v>
                </c:pt>
                <c:pt idx="137">
                  <c:v>300</c:v>
                </c:pt>
                <c:pt idx="138">
                  <c:v>359</c:v>
                </c:pt>
                <c:pt idx="139">
                  <c:v>397</c:v>
                </c:pt>
                <c:pt idx="140">
                  <c:v>16</c:v>
                </c:pt>
                <c:pt idx="141">
                  <c:v>169</c:v>
                </c:pt>
                <c:pt idx="142">
                  <c:v>535</c:v>
                </c:pt>
                <c:pt idx="143">
                  <c:v>41</c:v>
                </c:pt>
                <c:pt idx="144">
                  <c:v>251</c:v>
                </c:pt>
                <c:pt idx="145">
                  <c:v>164</c:v>
                </c:pt>
                <c:pt idx="146">
                  <c:v>570</c:v>
                </c:pt>
                <c:pt idx="147">
                  <c:v>352</c:v>
                </c:pt>
                <c:pt idx="148">
                  <c:v>1213</c:v>
                </c:pt>
                <c:pt idx="149">
                  <c:v>482</c:v>
                </c:pt>
                <c:pt idx="150">
                  <c:v>371</c:v>
                </c:pt>
                <c:pt idx="151">
                  <c:v>602</c:v>
                </c:pt>
                <c:pt idx="152">
                  <c:v>496</c:v>
                </c:pt>
                <c:pt idx="153">
                  <c:v>712</c:v>
                </c:pt>
                <c:pt idx="154">
                  <c:v>391</c:v>
                </c:pt>
                <c:pt idx="155">
                  <c:v>500</c:v>
                </c:pt>
                <c:pt idx="156">
                  <c:v>665</c:v>
                </c:pt>
                <c:pt idx="157">
                  <c:v>422</c:v>
                </c:pt>
                <c:pt idx="158">
                  <c:v>235</c:v>
                </c:pt>
                <c:pt idx="159">
                  <c:v>349</c:v>
                </c:pt>
                <c:pt idx="160">
                  <c:v>376</c:v>
                </c:pt>
                <c:pt idx="161">
                  <c:v>475</c:v>
                </c:pt>
                <c:pt idx="162">
                  <c:v>477</c:v>
                </c:pt>
                <c:pt idx="163">
                  <c:v>410</c:v>
                </c:pt>
                <c:pt idx="164">
                  <c:v>418</c:v>
                </c:pt>
              </c:numCache>
            </c:numRef>
          </c:yVal>
          <c:smooth val="1"/>
          <c:extLst>
            <c:ext xmlns:c16="http://schemas.microsoft.com/office/drawing/2014/chart" uri="{C3380CC4-5D6E-409C-BE32-E72D297353CC}">
              <c16:uniqueId val="{00000000-FE3A-43AE-A140-75FD51CD16A4}"/>
            </c:ext>
          </c:extLst>
        </c:ser>
        <c:ser>
          <c:idx val="1"/>
          <c:order val="1"/>
          <c:spPr>
            <a:ln w="25400" cap="rnd">
              <a:solidFill>
                <a:schemeClr val="accent2"/>
              </a:solidFill>
              <a:round/>
            </a:ln>
            <a:effectLst>
              <a:outerShdw blurRad="57150" dist="19050" dir="5400000" algn="ctr" rotWithShape="0">
                <a:srgbClr val="000000">
                  <a:alpha val="63000"/>
                </a:srgbClr>
              </a:outerShdw>
            </a:effectLst>
          </c:spPr>
          <c:marker>
            <c:symbol val="none"/>
          </c:marker>
          <c:xVal>
            <c:numRef>
              <c:f>'JHU Data'!$F$2:$F$134</c:f>
              <c:numCache>
                <c:formatCode>m/d/yyyy</c:formatCode>
                <c:ptCount val="133"/>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pt idx="22">
                  <c:v>43914</c:v>
                </c:pt>
                <c:pt idx="23">
                  <c:v>43915</c:v>
                </c:pt>
                <c:pt idx="24">
                  <c:v>43916</c:v>
                </c:pt>
                <c:pt idx="25">
                  <c:v>43917</c:v>
                </c:pt>
                <c:pt idx="26">
                  <c:v>43918</c:v>
                </c:pt>
                <c:pt idx="27">
                  <c:v>43919</c:v>
                </c:pt>
                <c:pt idx="28">
                  <c:v>43920</c:v>
                </c:pt>
                <c:pt idx="29">
                  <c:v>43921</c:v>
                </c:pt>
                <c:pt idx="30">
                  <c:v>43922</c:v>
                </c:pt>
                <c:pt idx="31">
                  <c:v>43923</c:v>
                </c:pt>
                <c:pt idx="32">
                  <c:v>43924</c:v>
                </c:pt>
                <c:pt idx="33">
                  <c:v>43925</c:v>
                </c:pt>
                <c:pt idx="34">
                  <c:v>43926</c:v>
                </c:pt>
                <c:pt idx="35">
                  <c:v>43927</c:v>
                </c:pt>
                <c:pt idx="36">
                  <c:v>43928</c:v>
                </c:pt>
                <c:pt idx="37">
                  <c:v>43929</c:v>
                </c:pt>
                <c:pt idx="38">
                  <c:v>43930</c:v>
                </c:pt>
                <c:pt idx="39">
                  <c:v>43931</c:v>
                </c:pt>
                <c:pt idx="40">
                  <c:v>43932</c:v>
                </c:pt>
                <c:pt idx="41">
                  <c:v>43933</c:v>
                </c:pt>
                <c:pt idx="42">
                  <c:v>43934</c:v>
                </c:pt>
                <c:pt idx="43">
                  <c:v>43935</c:v>
                </c:pt>
                <c:pt idx="44">
                  <c:v>43936</c:v>
                </c:pt>
                <c:pt idx="45">
                  <c:v>43937</c:v>
                </c:pt>
                <c:pt idx="46">
                  <c:v>43938</c:v>
                </c:pt>
                <c:pt idx="47">
                  <c:v>43939</c:v>
                </c:pt>
                <c:pt idx="48">
                  <c:v>43940</c:v>
                </c:pt>
                <c:pt idx="49">
                  <c:v>43941</c:v>
                </c:pt>
                <c:pt idx="50">
                  <c:v>43942</c:v>
                </c:pt>
                <c:pt idx="51">
                  <c:v>43943</c:v>
                </c:pt>
                <c:pt idx="52">
                  <c:v>43944</c:v>
                </c:pt>
                <c:pt idx="53">
                  <c:v>43945</c:v>
                </c:pt>
                <c:pt idx="54">
                  <c:v>43946</c:v>
                </c:pt>
                <c:pt idx="55">
                  <c:v>43947</c:v>
                </c:pt>
                <c:pt idx="56">
                  <c:v>43948</c:v>
                </c:pt>
                <c:pt idx="57">
                  <c:v>43949</c:v>
                </c:pt>
                <c:pt idx="58">
                  <c:v>43950</c:v>
                </c:pt>
                <c:pt idx="59">
                  <c:v>43951</c:v>
                </c:pt>
                <c:pt idx="60">
                  <c:v>43952</c:v>
                </c:pt>
                <c:pt idx="61">
                  <c:v>43953</c:v>
                </c:pt>
                <c:pt idx="62">
                  <c:v>43954</c:v>
                </c:pt>
                <c:pt idx="63">
                  <c:v>43955</c:v>
                </c:pt>
                <c:pt idx="64">
                  <c:v>43956</c:v>
                </c:pt>
                <c:pt idx="65">
                  <c:v>43957</c:v>
                </c:pt>
                <c:pt idx="66">
                  <c:v>43958</c:v>
                </c:pt>
                <c:pt idx="67">
                  <c:v>43959</c:v>
                </c:pt>
                <c:pt idx="68">
                  <c:v>43960</c:v>
                </c:pt>
                <c:pt idx="69">
                  <c:v>43961</c:v>
                </c:pt>
                <c:pt idx="70">
                  <c:v>43962</c:v>
                </c:pt>
                <c:pt idx="71">
                  <c:v>43963</c:v>
                </c:pt>
                <c:pt idx="72">
                  <c:v>43964</c:v>
                </c:pt>
                <c:pt idx="73">
                  <c:v>43965</c:v>
                </c:pt>
                <c:pt idx="74">
                  <c:v>43966</c:v>
                </c:pt>
                <c:pt idx="75">
                  <c:v>43967</c:v>
                </c:pt>
                <c:pt idx="76">
                  <c:v>43968</c:v>
                </c:pt>
                <c:pt idx="77">
                  <c:v>43969</c:v>
                </c:pt>
                <c:pt idx="78">
                  <c:v>43970</c:v>
                </c:pt>
                <c:pt idx="79">
                  <c:v>43971</c:v>
                </c:pt>
                <c:pt idx="80">
                  <c:v>43972</c:v>
                </c:pt>
                <c:pt idx="81">
                  <c:v>43973</c:v>
                </c:pt>
                <c:pt idx="82">
                  <c:v>43974</c:v>
                </c:pt>
                <c:pt idx="83">
                  <c:v>43975</c:v>
                </c:pt>
                <c:pt idx="84">
                  <c:v>43976</c:v>
                </c:pt>
                <c:pt idx="85">
                  <c:v>43977</c:v>
                </c:pt>
                <c:pt idx="86">
                  <c:v>43978</c:v>
                </c:pt>
                <c:pt idx="87">
                  <c:v>43979</c:v>
                </c:pt>
                <c:pt idx="88">
                  <c:v>43980</c:v>
                </c:pt>
                <c:pt idx="89">
                  <c:v>43981</c:v>
                </c:pt>
                <c:pt idx="90">
                  <c:v>43982</c:v>
                </c:pt>
                <c:pt idx="91">
                  <c:v>43983</c:v>
                </c:pt>
                <c:pt idx="92">
                  <c:v>43984</c:v>
                </c:pt>
                <c:pt idx="93">
                  <c:v>43985</c:v>
                </c:pt>
                <c:pt idx="94">
                  <c:v>43986</c:v>
                </c:pt>
                <c:pt idx="95">
                  <c:v>43987</c:v>
                </c:pt>
                <c:pt idx="96">
                  <c:v>43988</c:v>
                </c:pt>
                <c:pt idx="97">
                  <c:v>43989</c:v>
                </c:pt>
                <c:pt idx="98">
                  <c:v>43990</c:v>
                </c:pt>
                <c:pt idx="99">
                  <c:v>43991</c:v>
                </c:pt>
                <c:pt idx="100">
                  <c:v>43992</c:v>
                </c:pt>
                <c:pt idx="101">
                  <c:v>43993</c:v>
                </c:pt>
                <c:pt idx="102">
                  <c:v>43994</c:v>
                </c:pt>
                <c:pt idx="103">
                  <c:v>43995</c:v>
                </c:pt>
                <c:pt idx="104">
                  <c:v>43996</c:v>
                </c:pt>
                <c:pt idx="105">
                  <c:v>43997</c:v>
                </c:pt>
                <c:pt idx="106">
                  <c:v>43998</c:v>
                </c:pt>
                <c:pt idx="107">
                  <c:v>43999</c:v>
                </c:pt>
                <c:pt idx="108">
                  <c:v>44000</c:v>
                </c:pt>
                <c:pt idx="109">
                  <c:v>44001</c:v>
                </c:pt>
                <c:pt idx="110">
                  <c:v>44002</c:v>
                </c:pt>
                <c:pt idx="111">
                  <c:v>44003</c:v>
                </c:pt>
                <c:pt idx="112">
                  <c:v>44004</c:v>
                </c:pt>
                <c:pt idx="113">
                  <c:v>44005</c:v>
                </c:pt>
                <c:pt idx="114">
                  <c:v>44006</c:v>
                </c:pt>
                <c:pt idx="115">
                  <c:v>44007</c:v>
                </c:pt>
                <c:pt idx="116">
                  <c:v>44008</c:v>
                </c:pt>
                <c:pt idx="117">
                  <c:v>44009</c:v>
                </c:pt>
                <c:pt idx="118">
                  <c:v>44010</c:v>
                </c:pt>
                <c:pt idx="119">
                  <c:v>44011</c:v>
                </c:pt>
                <c:pt idx="120">
                  <c:v>44012</c:v>
                </c:pt>
                <c:pt idx="121">
                  <c:v>44013</c:v>
                </c:pt>
                <c:pt idx="122">
                  <c:v>44014</c:v>
                </c:pt>
                <c:pt idx="123">
                  <c:v>44015</c:v>
                </c:pt>
                <c:pt idx="124">
                  <c:v>44016</c:v>
                </c:pt>
                <c:pt idx="125">
                  <c:v>44017</c:v>
                </c:pt>
                <c:pt idx="126">
                  <c:v>44018</c:v>
                </c:pt>
                <c:pt idx="127">
                  <c:v>44019</c:v>
                </c:pt>
                <c:pt idx="128">
                  <c:v>44020</c:v>
                </c:pt>
                <c:pt idx="129">
                  <c:v>44021</c:v>
                </c:pt>
                <c:pt idx="130">
                  <c:v>44022</c:v>
                </c:pt>
                <c:pt idx="131">
                  <c:v>44023</c:v>
                </c:pt>
                <c:pt idx="132">
                  <c:v>44024</c:v>
                </c:pt>
              </c:numCache>
            </c:numRef>
          </c:xVal>
          <c:yVal>
            <c:numRef>
              <c:f>'JHU Data'!$G$2:$G$134</c:f>
              <c:numCache>
                <c:formatCode>General</c:formatCode>
                <c:ptCount val="133"/>
                <c:pt idx="0">
                  <c:v>225</c:v>
                </c:pt>
                <c:pt idx="1">
                  <c:v>261</c:v>
                </c:pt>
                <c:pt idx="2">
                  <c:v>326</c:v>
                </c:pt>
                <c:pt idx="3">
                  <c:v>395</c:v>
                </c:pt>
                <c:pt idx="4">
                  <c:v>509</c:v>
                </c:pt>
                <c:pt idx="5">
                  <c:v>676</c:v>
                </c:pt>
                <c:pt idx="6">
                  <c:v>899</c:v>
                </c:pt>
                <c:pt idx="7">
                  <c:v>1279</c:v>
                </c:pt>
                <c:pt idx="8">
                  <c:v>1733</c:v>
                </c:pt>
                <c:pt idx="9">
                  <c:v>2294</c:v>
                </c:pt>
                <c:pt idx="10">
                  <c:v>2860</c:v>
                </c:pt>
                <c:pt idx="11">
                  <c:v>3446</c:v>
                </c:pt>
                <c:pt idx="12">
                  <c:v>3915</c:v>
                </c:pt>
                <c:pt idx="13">
                  <c:v>4274</c:v>
                </c:pt>
                <c:pt idx="14">
                  <c:v>4879</c:v>
                </c:pt>
                <c:pt idx="15">
                  <c:v>5097</c:v>
                </c:pt>
                <c:pt idx="16">
                  <c:v>5309</c:v>
                </c:pt>
                <c:pt idx="17">
                  <c:v>5326</c:v>
                </c:pt>
                <c:pt idx="18">
                  <c:v>5152</c:v>
                </c:pt>
                <c:pt idx="19">
                  <c:v>4952</c:v>
                </c:pt>
                <c:pt idx="20">
                  <c:v>4580</c:v>
                </c:pt>
                <c:pt idx="21">
                  <c:v>4682</c:v>
                </c:pt>
                <c:pt idx="22">
                  <c:v>4371</c:v>
                </c:pt>
                <c:pt idx="23">
                  <c:v>4367</c:v>
                </c:pt>
                <c:pt idx="24">
                  <c:v>4415</c:v>
                </c:pt>
                <c:pt idx="25">
                  <c:v>4159</c:v>
                </c:pt>
                <c:pt idx="26">
                  <c:v>4110</c:v>
                </c:pt>
                <c:pt idx="27">
                  <c:v>3822</c:v>
                </c:pt>
                <c:pt idx="28">
                  <c:v>3920</c:v>
                </c:pt>
                <c:pt idx="29">
                  <c:v>3787</c:v>
                </c:pt>
                <c:pt idx="30">
                  <c:v>3829</c:v>
                </c:pt>
                <c:pt idx="31">
                  <c:v>3943</c:v>
                </c:pt>
                <c:pt idx="32">
                  <c:v>3776</c:v>
                </c:pt>
                <c:pt idx="33">
                  <c:v>3631</c:v>
                </c:pt>
                <c:pt idx="34">
                  <c:v>3291</c:v>
                </c:pt>
                <c:pt idx="35">
                  <c:v>3194</c:v>
                </c:pt>
                <c:pt idx="36">
                  <c:v>3026</c:v>
                </c:pt>
                <c:pt idx="37">
                  <c:v>2990</c:v>
                </c:pt>
                <c:pt idx="38">
                  <c:v>2991</c:v>
                </c:pt>
                <c:pt idx="39">
                  <c:v>2739</c:v>
                </c:pt>
                <c:pt idx="40">
                  <c:v>2477</c:v>
                </c:pt>
                <c:pt idx="41">
                  <c:v>2250</c:v>
                </c:pt>
                <c:pt idx="42">
                  <c:v>2050</c:v>
                </c:pt>
                <c:pt idx="43">
                  <c:v>1955</c:v>
                </c:pt>
                <c:pt idx="44">
                  <c:v>1936</c:v>
                </c:pt>
                <c:pt idx="45">
                  <c:v>1884</c:v>
                </c:pt>
                <c:pt idx="46">
                  <c:v>1821</c:v>
                </c:pt>
                <c:pt idx="47">
                  <c:v>1693</c:v>
                </c:pt>
                <c:pt idx="48">
                  <c:v>1538</c:v>
                </c:pt>
                <c:pt idx="49">
                  <c:v>1494</c:v>
                </c:pt>
                <c:pt idx="50">
                  <c:v>1419</c:v>
                </c:pt>
                <c:pt idx="51">
                  <c:v>1385</c:v>
                </c:pt>
                <c:pt idx="52">
                  <c:v>1376</c:v>
                </c:pt>
                <c:pt idx="53">
                  <c:v>1269</c:v>
                </c:pt>
                <c:pt idx="54">
                  <c:v>1183</c:v>
                </c:pt>
                <c:pt idx="55">
                  <c:v>1083</c:v>
                </c:pt>
                <c:pt idx="56">
                  <c:v>1042</c:v>
                </c:pt>
                <c:pt idx="57">
                  <c:v>991</c:v>
                </c:pt>
                <c:pt idx="58">
                  <c:v>957</c:v>
                </c:pt>
                <c:pt idx="59">
                  <c:v>966</c:v>
                </c:pt>
                <c:pt idx="60">
                  <c:v>891</c:v>
                </c:pt>
                <c:pt idx="61">
                  <c:v>839</c:v>
                </c:pt>
                <c:pt idx="62">
                  <c:v>812</c:v>
                </c:pt>
                <c:pt idx="63">
                  <c:v>801</c:v>
                </c:pt>
                <c:pt idx="64">
                  <c:v>806</c:v>
                </c:pt>
                <c:pt idx="65">
                  <c:v>809</c:v>
                </c:pt>
                <c:pt idx="66">
                  <c:v>795</c:v>
                </c:pt>
                <c:pt idx="67">
                  <c:v>741</c:v>
                </c:pt>
                <c:pt idx="68">
                  <c:v>682</c:v>
                </c:pt>
                <c:pt idx="69">
                  <c:v>633</c:v>
                </c:pt>
                <c:pt idx="70">
                  <c:v>621</c:v>
                </c:pt>
                <c:pt idx="71">
                  <c:v>606</c:v>
                </c:pt>
                <c:pt idx="72">
                  <c:v>605</c:v>
                </c:pt>
                <c:pt idx="73">
                  <c:v>597</c:v>
                </c:pt>
                <c:pt idx="74">
                  <c:v>601</c:v>
                </c:pt>
                <c:pt idx="75">
                  <c:v>584</c:v>
                </c:pt>
                <c:pt idx="76">
                  <c:v>549</c:v>
                </c:pt>
                <c:pt idx="77">
                  <c:v>572</c:v>
                </c:pt>
                <c:pt idx="78">
                  <c:v>520</c:v>
                </c:pt>
                <c:pt idx="79">
                  <c:v>523</c:v>
                </c:pt>
                <c:pt idx="80">
                  <c:v>511</c:v>
                </c:pt>
                <c:pt idx="81">
                  <c:v>453</c:v>
                </c:pt>
                <c:pt idx="82">
                  <c:v>425</c:v>
                </c:pt>
                <c:pt idx="83">
                  <c:v>376</c:v>
                </c:pt>
                <c:pt idx="84">
                  <c:v>394</c:v>
                </c:pt>
                <c:pt idx="85">
                  <c:v>407</c:v>
                </c:pt>
                <c:pt idx="86">
                  <c:v>431</c:v>
                </c:pt>
                <c:pt idx="87">
                  <c:v>433</c:v>
                </c:pt>
                <c:pt idx="88">
                  <c:v>405</c:v>
                </c:pt>
                <c:pt idx="89">
                  <c:v>370</c:v>
                </c:pt>
                <c:pt idx="90">
                  <c:v>322</c:v>
                </c:pt>
                <c:pt idx="91">
                  <c:v>308</c:v>
                </c:pt>
                <c:pt idx="92">
                  <c:v>330</c:v>
                </c:pt>
                <c:pt idx="93">
                  <c:v>357</c:v>
                </c:pt>
                <c:pt idx="94">
                  <c:v>376</c:v>
                </c:pt>
                <c:pt idx="95">
                  <c:v>375</c:v>
                </c:pt>
                <c:pt idx="96">
                  <c:v>340</c:v>
                </c:pt>
                <c:pt idx="97">
                  <c:v>299</c:v>
                </c:pt>
                <c:pt idx="98">
                  <c:v>317</c:v>
                </c:pt>
                <c:pt idx="99">
                  <c:v>347</c:v>
                </c:pt>
                <c:pt idx="100">
                  <c:v>379</c:v>
                </c:pt>
                <c:pt idx="101">
                  <c:v>412</c:v>
                </c:pt>
                <c:pt idx="102">
                  <c:v>400</c:v>
                </c:pt>
                <c:pt idx="103">
                  <c:v>382</c:v>
                </c:pt>
                <c:pt idx="104">
                  <c:v>363</c:v>
                </c:pt>
                <c:pt idx="105">
                  <c:v>433</c:v>
                </c:pt>
                <c:pt idx="106">
                  <c:v>624</c:v>
                </c:pt>
                <c:pt idx="107">
                  <c:v>699</c:v>
                </c:pt>
                <c:pt idx="108">
                  <c:v>745</c:v>
                </c:pt>
                <c:pt idx="109">
                  <c:v>728</c:v>
                </c:pt>
                <c:pt idx="110">
                  <c:v>565</c:v>
                </c:pt>
                <c:pt idx="111">
                  <c:v>494</c:v>
                </c:pt>
                <c:pt idx="112">
                  <c:v>480</c:v>
                </c:pt>
                <c:pt idx="113">
                  <c:v>442</c:v>
                </c:pt>
                <c:pt idx="114">
                  <c:v>438</c:v>
                </c:pt>
                <c:pt idx="115">
                  <c:v>441</c:v>
                </c:pt>
                <c:pt idx="116">
                  <c:v>428</c:v>
                </c:pt>
                <c:pt idx="117">
                  <c:v>410</c:v>
                </c:pt>
                <c:pt idx="118">
                  <c:v>375</c:v>
                </c:pt>
                <c:pt idx="119">
                  <c:v>385</c:v>
                </c:pt>
                <c:pt idx="120">
                  <c:v>390</c:v>
                </c:pt>
                <c:pt idx="121">
                  <c:v>401</c:v>
                </c:pt>
                <c:pt idx="122">
                  <c:v>404</c:v>
                </c:pt>
                <c:pt idx="123">
                  <c:v>381</c:v>
                </c:pt>
                <c:pt idx="124">
                  <c:v>343</c:v>
                </c:pt>
                <c:pt idx="125">
                  <c:v>318</c:v>
                </c:pt>
                <c:pt idx="126">
                  <c:v>321</c:v>
                </c:pt>
                <c:pt idx="127">
                  <c:v>319</c:v>
                </c:pt>
                <c:pt idx="128">
                  <c:v>323</c:v>
                </c:pt>
                <c:pt idx="129">
                  <c:v>329</c:v>
                </c:pt>
                <c:pt idx="130">
                  <c:v>337</c:v>
                </c:pt>
                <c:pt idx="131">
                  <c:v>354</c:v>
                </c:pt>
                <c:pt idx="132">
                  <c:v>354</c:v>
                </c:pt>
              </c:numCache>
            </c:numRef>
          </c:yVal>
          <c:smooth val="1"/>
          <c:extLst>
            <c:ext xmlns:c16="http://schemas.microsoft.com/office/drawing/2014/chart" uri="{C3380CC4-5D6E-409C-BE32-E72D297353CC}">
              <c16:uniqueId val="{00000001-FE3A-43AE-A140-75FD51CD16A4}"/>
            </c:ext>
          </c:extLst>
        </c:ser>
        <c:dLbls>
          <c:showLegendKey val="0"/>
          <c:showVal val="0"/>
          <c:showCatName val="0"/>
          <c:showSerName val="0"/>
          <c:showPercent val="0"/>
          <c:showBubbleSize val="0"/>
        </c:dLbls>
        <c:axId val="356651328"/>
        <c:axId val="471591544"/>
      </c:scatterChart>
      <c:valAx>
        <c:axId val="356651328"/>
        <c:scaling>
          <c:orientation val="minMax"/>
          <c:max val="44030"/>
          <c:min val="43890"/>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1591544"/>
        <c:crosses val="autoZero"/>
        <c:crossBetween val="midCat"/>
        <c:majorUnit val="14"/>
      </c:valAx>
      <c:valAx>
        <c:axId val="471591544"/>
        <c:scaling>
          <c:orientation val="minMax"/>
          <c:max val="7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651328"/>
        <c:crosses val="autoZero"/>
        <c:crossBetween val="midCat"/>
      </c:valAx>
      <c:spPr>
        <a:noFill/>
        <a:ln>
          <a:noFill/>
        </a:ln>
        <a:effectLst/>
      </c:spPr>
    </c:plotArea>
    <c:legend>
      <c:legendPos val="b"/>
      <c:layout>
        <c:manualLayout>
          <c:xMode val="edge"/>
          <c:yMode val="edge"/>
          <c:x val="0.40433756829652373"/>
          <c:y val="3.2985564304461944E-2"/>
          <c:w val="0.54511239951425239"/>
          <c:h val="0.272569991251093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0951443569554"/>
          <c:y val="5.9111007679776589E-2"/>
          <c:w val="0.73768263342082241"/>
          <c:h val="0.79011064802081787"/>
        </c:manualLayout>
      </c:layout>
      <c:scatterChart>
        <c:scatterStyle val="lineMarker"/>
        <c:varyColors val="0"/>
        <c:ser>
          <c:idx val="0"/>
          <c:order val="0"/>
          <c:spPr>
            <a:ln w="9525" cap="rnd">
              <a:solidFill>
                <a:schemeClr val="accent6"/>
              </a:solidFill>
              <a:round/>
            </a:ln>
            <a:effectLst>
              <a:outerShdw blurRad="57150" dist="19050" dir="5400000" algn="ctr" rotWithShape="0">
                <a:srgbClr val="000000">
                  <a:alpha val="63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93BA-4918-AA45-65C136FC490D}"/>
                </c:ext>
              </c:extLst>
            </c:dLbl>
            <c:dLbl>
              <c:idx val="1"/>
              <c:layout>
                <c:manualLayout>
                  <c:x val="-3.2770997375328084E-2"/>
                  <c:y val="4.02627626039308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BA-4918-AA45-65C136FC490D}"/>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'Exp-Wachstum'!$A$2:$A$12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'Exp-Wachstum'!$B$2:$B$12</c:f>
              <c:numCache>
                <c:formatCode>_-* #,##0_-;\-* #,##0_-;_-* "-"??_-;_-@_-</c:formatCode>
                <c:ptCount val="11"/>
                <c:pt idx="0">
                  <c:v>1</c:v>
                </c:pt>
                <c:pt idx="1">
                  <c:v>2</c:v>
                </c:pt>
                <c:pt idx="2">
                  <c:v>4</c:v>
                </c:pt>
                <c:pt idx="3">
                  <c:v>8</c:v>
                </c:pt>
                <c:pt idx="4">
                  <c:v>16</c:v>
                </c:pt>
                <c:pt idx="5">
                  <c:v>32</c:v>
                </c:pt>
                <c:pt idx="6">
                  <c:v>64</c:v>
                </c:pt>
                <c:pt idx="7">
                  <c:v>128</c:v>
                </c:pt>
                <c:pt idx="8">
                  <c:v>256</c:v>
                </c:pt>
                <c:pt idx="9">
                  <c:v>512</c:v>
                </c:pt>
                <c:pt idx="10">
                  <c:v>1024</c:v>
                </c:pt>
              </c:numCache>
            </c:numRef>
          </c:yVal>
          <c:smooth val="0"/>
          <c:extLst>
            <c:ext xmlns:c16="http://schemas.microsoft.com/office/drawing/2014/chart" uri="{C3380CC4-5D6E-409C-BE32-E72D297353CC}">
              <c16:uniqueId val="{00000002-93BA-4918-AA45-65C136FC490D}"/>
            </c:ext>
          </c:extLst>
        </c:ser>
        <c:ser>
          <c:idx val="1"/>
          <c:order val="1"/>
          <c:spPr>
            <a:ln w="9525" cap="rnd">
              <a:solidFill>
                <a:schemeClr val="accent5"/>
              </a:solidFill>
              <a:round/>
            </a:ln>
            <a:effectLst>
              <a:outerShdw blurRad="57150" dist="19050" dir="5400000" algn="ctr" rotWithShape="0">
                <a:srgbClr val="000000">
                  <a:alpha val="63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3-93BA-4918-AA45-65C136FC490D}"/>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'Exp-Wachstum'!$A$2:$A$12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'Exp-Wachstum'!$C$2:$C$12</c:f>
              <c:numCache>
                <c:formatCode>_(* #,##0.00_);_(* \(#,##0.00\);_(* "-"??_);_(@_)</c:formatCode>
                <c:ptCount val="11"/>
                <c:pt idx="0">
                  <c:v>1</c:v>
                </c:pt>
                <c:pt idx="1">
                  <c:v>2.7182818284590451</c:v>
                </c:pt>
                <c:pt idx="2">
                  <c:v>7.3890560989306504</c:v>
                </c:pt>
                <c:pt idx="3">
                  <c:v>20.085536923187668</c:v>
                </c:pt>
                <c:pt idx="4">
                  <c:v>54.598150033144236</c:v>
                </c:pt>
                <c:pt idx="5">
                  <c:v>148.4131591025766</c:v>
                </c:pt>
                <c:pt idx="6">
                  <c:v>403.42879349273511</c:v>
                </c:pt>
                <c:pt idx="7">
                  <c:v>1096.6331584284585</c:v>
                </c:pt>
                <c:pt idx="8">
                  <c:v>2980.9579870417283</c:v>
                </c:pt>
                <c:pt idx="9">
                  <c:v>8103.0839275753842</c:v>
                </c:pt>
                <c:pt idx="10">
                  <c:v>22026.465794806718</c:v>
                </c:pt>
              </c:numCache>
            </c:numRef>
          </c:yVal>
          <c:smooth val="0"/>
          <c:extLst>
            <c:ext xmlns:c16="http://schemas.microsoft.com/office/drawing/2014/chart" uri="{C3380CC4-5D6E-409C-BE32-E72D297353CC}">
              <c16:uniqueId val="{00000004-93BA-4918-AA45-65C136FC490D}"/>
            </c:ext>
          </c:extLst>
        </c:ser>
        <c:ser>
          <c:idx val="2"/>
          <c:order val="2"/>
          <c:spPr>
            <a:ln w="9525" cap="rnd">
              <a:solidFill>
                <a:schemeClr val="accent4"/>
              </a:solidFill>
              <a:round/>
            </a:ln>
            <a:effectLst>
              <a:outerShdw blurRad="57150" dist="19050" dir="5400000" algn="ctr" rotWithShape="0">
                <a:srgbClr val="000000">
                  <a:alpha val="63000"/>
                </a:srgbClr>
              </a:outerShdw>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5-93BA-4918-AA45-65C136FC490D}"/>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'Exp-Wachstum'!$A$2:$A$12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'Exp-Wachstum'!$D$2:$D$12</c:f>
              <c:numCache>
                <c:formatCode>_-* #,##0_-;\-* #,##0_-;_-* "-"??_-;_-@_-</c:formatCode>
                <c:ptCount val="11"/>
                <c:pt idx="0">
                  <c:v>1</c:v>
                </c:pt>
                <c:pt idx="1">
                  <c:v>10</c:v>
                </c:pt>
                <c:pt idx="2">
                  <c:v>100</c:v>
                </c:pt>
                <c:pt idx="3">
                  <c:v>1000</c:v>
                </c:pt>
                <c:pt idx="4">
                  <c:v>10000</c:v>
                </c:pt>
                <c:pt idx="5">
                  <c:v>100000</c:v>
                </c:pt>
                <c:pt idx="6">
                  <c:v>1000000</c:v>
                </c:pt>
                <c:pt idx="7">
                  <c:v>10000000</c:v>
                </c:pt>
                <c:pt idx="8">
                  <c:v>100000000</c:v>
                </c:pt>
                <c:pt idx="9">
                  <c:v>1000000000</c:v>
                </c:pt>
                <c:pt idx="10">
                  <c:v>10000000000</c:v>
                </c:pt>
              </c:numCache>
            </c:numRef>
          </c:yVal>
          <c:smooth val="0"/>
          <c:extLst>
            <c:ext xmlns:c16="http://schemas.microsoft.com/office/drawing/2014/chart" uri="{C3380CC4-5D6E-409C-BE32-E72D297353CC}">
              <c16:uniqueId val="{00000006-93BA-4918-AA45-65C136FC490D}"/>
            </c:ext>
          </c:extLst>
        </c:ser>
        <c:dLbls>
          <c:dLblPos val="t"/>
          <c:showLegendKey val="0"/>
          <c:showVal val="1"/>
          <c:showCatName val="0"/>
          <c:showSerName val="0"/>
          <c:showPercent val="0"/>
          <c:showBubbleSize val="0"/>
        </c:dLbls>
        <c:axId val="471588408"/>
        <c:axId val="471589192"/>
      </c:scatterChart>
      <c:valAx>
        <c:axId val="4715884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1589192"/>
        <c:crosses val="autoZero"/>
        <c:crossBetween val="midCat"/>
        <c:majorUnit val="1"/>
      </c:valAx>
      <c:valAx>
        <c:axId val="471589192"/>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f(x)</a:t>
                </a:r>
              </a:p>
            </c:rich>
          </c:tx>
          <c:layout>
            <c:manualLayout>
              <c:xMode val="edge"/>
              <c:yMode val="edge"/>
              <c:x val="4.1666666666666664E-2"/>
              <c:y val="0.37842469376097493"/>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71588408"/>
        <c:crosses val="autoZero"/>
        <c:crossBetween val="midCat"/>
      </c:valAx>
      <c:spPr>
        <a:noFill/>
        <a:ln>
          <a:noFill/>
        </a:ln>
        <a:effectLst/>
      </c:spPr>
    </c:plotArea>
    <c:legend>
      <c:legendPos val="b"/>
      <c:layout>
        <c:manualLayout>
          <c:xMode val="edge"/>
          <c:yMode val="edge"/>
          <c:x val="0.22190004374453193"/>
          <c:y val="5.5224575285082615E-2"/>
          <c:w val="0.30053324584426949"/>
          <c:h val="9.068229420102821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1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580927384077"/>
          <c:y val="5.0925925925925923E-2"/>
          <c:w val="0.85659973753280838"/>
          <c:h val="0.8416746864975212"/>
        </c:manualLayout>
      </c:layout>
      <c:scatterChart>
        <c:scatterStyle val="lineMarker"/>
        <c:varyColors val="0"/>
        <c:ser>
          <c:idx val="0"/>
          <c:order val="0"/>
          <c:spPr>
            <a:ln w="19050" cap="rnd">
              <a:solidFill>
                <a:schemeClr val="accent1"/>
              </a:solidFill>
              <a:round/>
            </a:ln>
            <a:effectLst/>
          </c:spPr>
          <c:marker>
            <c:symbol val="none"/>
          </c:marker>
          <c:xVal>
            <c:numRef>
              <c:f>'Exp-Wachstum'!$A$32:$A$53</c:f>
              <c:numCache>
                <c:formatCode>m/d/yyyy</c:formatCode>
                <c:ptCount val="22"/>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numCache>
            </c:numRef>
          </c:xVal>
          <c:yVal>
            <c:numRef>
              <c:f>'Exp-Wachstum'!$B$32:$B$53</c:f>
              <c:numCache>
                <c:formatCode>General</c:formatCode>
                <c:ptCount val="22"/>
                <c:pt idx="0">
                  <c:v>304</c:v>
                </c:pt>
                <c:pt idx="1">
                  <c:v>321</c:v>
                </c:pt>
                <c:pt idx="2">
                  <c:v>449</c:v>
                </c:pt>
                <c:pt idx="3">
                  <c:v>504</c:v>
                </c:pt>
                <c:pt idx="4">
                  <c:v>762</c:v>
                </c:pt>
                <c:pt idx="5">
                  <c:v>991</c:v>
                </c:pt>
                <c:pt idx="6">
                  <c:v>1336</c:v>
                </c:pt>
                <c:pt idx="7">
                  <c:v>2024</c:v>
                </c:pt>
                <c:pt idx="8">
                  <c:v>2570</c:v>
                </c:pt>
                <c:pt idx="9">
                  <c:v>3232</c:v>
                </c:pt>
                <c:pt idx="10">
                  <c:v>3605</c:v>
                </c:pt>
                <c:pt idx="11">
                  <c:v>4371</c:v>
                </c:pt>
                <c:pt idx="12">
                  <c:v>4445</c:v>
                </c:pt>
                <c:pt idx="13">
                  <c:v>4671</c:v>
                </c:pt>
                <c:pt idx="14">
                  <c:v>6020</c:v>
                </c:pt>
                <c:pt idx="15">
                  <c:v>5242</c:v>
                </c:pt>
                <c:pt idx="16">
                  <c:v>5299</c:v>
                </c:pt>
                <c:pt idx="17">
                  <c:v>4736</c:v>
                </c:pt>
                <c:pt idx="18">
                  <c:v>5326</c:v>
                </c:pt>
                <c:pt idx="19">
                  <c:v>4441</c:v>
                </c:pt>
                <c:pt idx="20">
                  <c:v>3817</c:v>
                </c:pt>
                <c:pt idx="21">
                  <c:v>5153</c:v>
                </c:pt>
              </c:numCache>
            </c:numRef>
          </c:yVal>
          <c:smooth val="0"/>
          <c:extLst>
            <c:ext xmlns:c16="http://schemas.microsoft.com/office/drawing/2014/chart" uri="{C3380CC4-5D6E-409C-BE32-E72D297353CC}">
              <c16:uniqueId val="{00000000-4568-439B-8E8E-6E47073BCA2A}"/>
            </c:ext>
          </c:extLst>
        </c:ser>
        <c:ser>
          <c:idx val="1"/>
          <c:order val="1"/>
          <c:spPr>
            <a:ln w="19050" cap="rnd">
              <a:solidFill>
                <a:schemeClr val="accent2"/>
              </a:solidFill>
              <a:round/>
            </a:ln>
            <a:effectLst/>
          </c:spPr>
          <c:marker>
            <c:symbol val="none"/>
          </c:marker>
          <c:xVal>
            <c:numRef>
              <c:f>'Exp-Wachstum'!$A$32:$A$53</c:f>
              <c:numCache>
                <c:formatCode>m/d/yyyy</c:formatCode>
                <c:ptCount val="22"/>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numCache>
            </c:numRef>
          </c:xVal>
          <c:yVal>
            <c:numRef>
              <c:f>'Exp-Wachstum'!$C$32:$C$53</c:f>
              <c:numCache>
                <c:formatCode>General</c:formatCode>
                <c:ptCount val="22"/>
                <c:pt idx="0">
                  <c:v>260</c:v>
                </c:pt>
                <c:pt idx="1">
                  <c:v>344.18397786223619</c:v>
                </c:pt>
                <c:pt idx="2">
                  <c:v>455.62542545027816</c:v>
                </c:pt>
                <c:pt idx="3">
                  <c:v>603.14988979480961</c:v>
                </c:pt>
                <c:pt idx="4">
                  <c:v>798.44049352594993</c:v>
                </c:pt>
                <c:pt idx="5">
                  <c:v>1056.9631736463407</c:v>
                </c:pt>
                <c:pt idx="6">
                  <c:v>1399.1914983057347</c:v>
                </c:pt>
                <c:pt idx="7">
                  <c:v>1852.2280602995775</c:v>
                </c:pt>
                <c:pt idx="8">
                  <c:v>2451.9508526998557</c:v>
                </c:pt>
                <c:pt idx="9">
                  <c:v>3245.8546077113019</c:v>
                </c:pt>
                <c:pt idx="10">
                  <c:v>4296.8121170944023</c:v>
                </c:pt>
                <c:pt idx="11">
                  <c:v>5688.0534099546476</c:v>
                </c:pt>
                <c:pt idx="12">
                  <c:v>7529.7571112732576</c:v>
                </c:pt>
                <c:pt idx="13">
                  <c:v>9967.7759803634326</c:v>
                </c:pt>
                <c:pt idx="14">
                  <c:v>13195.187643696674</c:v>
                </c:pt>
                <c:pt idx="15">
                  <c:v>17467.585276331352</c:v>
                </c:pt>
                <c:pt idx="16">
                  <c:v>23123.319169444418</c:v>
                </c:pt>
                <c:pt idx="17">
                  <c:v>30610.292204298006</c:v>
                </c:pt>
                <c:pt idx="18">
                  <c:v>40521.431286156505</c:v>
                </c:pt>
                <c:pt idx="19">
                  <c:v>53641.643879771604</c:v>
                </c:pt>
                <c:pt idx="20">
                  <c:v>71009.978344651056</c:v>
                </c:pt>
                <c:pt idx="21">
                  <c:v>94001.910825281753</c:v>
                </c:pt>
              </c:numCache>
            </c:numRef>
          </c:yVal>
          <c:smooth val="0"/>
          <c:extLst>
            <c:ext xmlns:c16="http://schemas.microsoft.com/office/drawing/2014/chart" uri="{C3380CC4-5D6E-409C-BE32-E72D297353CC}">
              <c16:uniqueId val="{00000001-4568-439B-8E8E-6E47073BCA2A}"/>
            </c:ext>
          </c:extLst>
        </c:ser>
        <c:ser>
          <c:idx val="2"/>
          <c:order val="2"/>
          <c:spPr>
            <a:ln w="19050" cap="rnd">
              <a:solidFill>
                <a:schemeClr val="accent3"/>
              </a:solidFill>
              <a:round/>
            </a:ln>
            <a:effectLst/>
          </c:spPr>
          <c:marker>
            <c:symbol val="none"/>
          </c:marker>
          <c:xVal>
            <c:numRef>
              <c:f>'Exp-Wachstum'!$A$42:$A$53</c:f>
              <c:numCache>
                <c:formatCode>m/d/yyyy</c:formatCode>
                <c:ptCount val="12"/>
                <c:pt idx="0">
                  <c:v>43902</c:v>
                </c:pt>
                <c:pt idx="1">
                  <c:v>43903</c:v>
                </c:pt>
                <c:pt idx="2">
                  <c:v>43904</c:v>
                </c:pt>
                <c:pt idx="3">
                  <c:v>43905</c:v>
                </c:pt>
                <c:pt idx="4">
                  <c:v>43906</c:v>
                </c:pt>
                <c:pt idx="5">
                  <c:v>43907</c:v>
                </c:pt>
                <c:pt idx="6">
                  <c:v>43908</c:v>
                </c:pt>
                <c:pt idx="7">
                  <c:v>43909</c:v>
                </c:pt>
                <c:pt idx="8">
                  <c:v>43910</c:v>
                </c:pt>
                <c:pt idx="9">
                  <c:v>43911</c:v>
                </c:pt>
                <c:pt idx="10">
                  <c:v>43912</c:v>
                </c:pt>
                <c:pt idx="11">
                  <c:v>43913</c:v>
                </c:pt>
              </c:numCache>
            </c:numRef>
          </c:xVal>
          <c:yVal>
            <c:numRef>
              <c:f>'Exp-Wachstum'!$E$42:$E$53</c:f>
              <c:numCache>
                <c:formatCode>General</c:formatCode>
                <c:ptCount val="12"/>
                <c:pt idx="0">
                  <c:v>4900</c:v>
                </c:pt>
                <c:pt idx="1">
                  <c:v>4900</c:v>
                </c:pt>
                <c:pt idx="2">
                  <c:v>4900</c:v>
                </c:pt>
                <c:pt idx="3">
                  <c:v>4900</c:v>
                </c:pt>
                <c:pt idx="4">
                  <c:v>4900</c:v>
                </c:pt>
                <c:pt idx="5">
                  <c:v>4900</c:v>
                </c:pt>
                <c:pt idx="6">
                  <c:v>4900</c:v>
                </c:pt>
                <c:pt idx="7">
                  <c:v>4900</c:v>
                </c:pt>
                <c:pt idx="8">
                  <c:v>4900</c:v>
                </c:pt>
                <c:pt idx="9">
                  <c:v>4900</c:v>
                </c:pt>
                <c:pt idx="10">
                  <c:v>4900</c:v>
                </c:pt>
                <c:pt idx="11">
                  <c:v>4900</c:v>
                </c:pt>
              </c:numCache>
            </c:numRef>
          </c:yVal>
          <c:smooth val="0"/>
          <c:extLst>
            <c:ext xmlns:c16="http://schemas.microsoft.com/office/drawing/2014/chart" uri="{C3380CC4-5D6E-409C-BE32-E72D297353CC}">
              <c16:uniqueId val="{00000002-4568-439B-8E8E-6E47073BCA2A}"/>
            </c:ext>
          </c:extLst>
        </c:ser>
        <c:dLbls>
          <c:showLegendKey val="0"/>
          <c:showVal val="0"/>
          <c:showCatName val="0"/>
          <c:showSerName val="0"/>
          <c:showPercent val="0"/>
          <c:showBubbleSize val="0"/>
        </c:dLbls>
        <c:axId val="471590368"/>
        <c:axId val="471589584"/>
      </c:scatterChart>
      <c:valAx>
        <c:axId val="471590368"/>
        <c:scaling>
          <c:orientation val="minMax"/>
          <c:max val="43913"/>
          <c:min val="43892"/>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1589584"/>
        <c:crosses val="autoZero"/>
        <c:crossBetween val="midCat"/>
        <c:majorUnit val="3"/>
      </c:valAx>
      <c:valAx>
        <c:axId val="471589584"/>
        <c:scaling>
          <c:logBase val="10"/>
          <c:orientation val="minMax"/>
          <c:max val="10000"/>
          <c:min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1590368"/>
        <c:crosses val="autoZero"/>
        <c:crossBetween val="midCat"/>
      </c:valAx>
      <c:spPr>
        <a:noFill/>
        <a:ln>
          <a:noFill/>
        </a:ln>
        <a:effectLst/>
      </c:spPr>
    </c:plotArea>
    <c:legend>
      <c:legendPos val="r"/>
      <c:layout>
        <c:manualLayout>
          <c:xMode val="edge"/>
          <c:yMode val="edge"/>
          <c:x val="0.32158539748411358"/>
          <c:y val="0.5914590088003705"/>
          <c:w val="0.63296978342627419"/>
          <c:h val="0.2569466316710410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noFill/>
            <a:ln w="25400" cap="flat" cmpd="sng" algn="ctr">
              <a:solidFill>
                <a:schemeClr val="accent1"/>
              </a:solidFill>
              <a:miter lim="800000"/>
            </a:ln>
            <a:effectLst/>
          </c:spPr>
          <c:invertIfNegative val="0"/>
          <c:val>
            <c:numRef>
              <c:f>Todeszahlen_DE!$C$2:$C$205</c:f>
              <c:numCache>
                <c:formatCode>General</c:formatCode>
                <c:ptCount val="204"/>
                <c:pt idx="41">
                  <c:v>2</c:v>
                </c:pt>
                <c:pt idx="42">
                  <c:v>0</c:v>
                </c:pt>
                <c:pt idx="43">
                  <c:v>1</c:v>
                </c:pt>
                <c:pt idx="44">
                  <c:v>2</c:v>
                </c:pt>
                <c:pt idx="45">
                  <c:v>0</c:v>
                </c:pt>
                <c:pt idx="46">
                  <c:v>3</c:v>
                </c:pt>
                <c:pt idx="47">
                  <c:v>4</c:v>
                </c:pt>
                <c:pt idx="48">
                  <c:v>1</c:v>
                </c:pt>
                <c:pt idx="50">
                  <c:v>0</c:v>
                </c:pt>
                <c:pt idx="51">
                  <c:v>8</c:v>
                </c:pt>
                <c:pt idx="52">
                  <c:v>11</c:v>
                </c:pt>
                <c:pt idx="53">
                  <c:v>15</c:v>
                </c:pt>
                <c:pt idx="54">
                  <c:v>9</c:v>
                </c:pt>
                <c:pt idx="55">
                  <c:v>31</c:v>
                </c:pt>
                <c:pt idx="56">
                  <c:v>28</c:v>
                </c:pt>
                <c:pt idx="57">
                  <c:v>35</c:v>
                </c:pt>
                <c:pt idx="58">
                  <c:v>49</c:v>
                </c:pt>
                <c:pt idx="59">
                  <c:v>55</c:v>
                </c:pt>
                <c:pt idx="60">
                  <c:v>72</c:v>
                </c:pt>
                <c:pt idx="61">
                  <c:v>64</c:v>
                </c:pt>
                <c:pt idx="62">
                  <c:v>66</c:v>
                </c:pt>
                <c:pt idx="63">
                  <c:v>128</c:v>
                </c:pt>
                <c:pt idx="64">
                  <c:v>149</c:v>
                </c:pt>
                <c:pt idx="65">
                  <c:v>140</c:v>
                </c:pt>
                <c:pt idx="66">
                  <c:v>145</c:v>
                </c:pt>
                <c:pt idx="67">
                  <c:v>141</c:v>
                </c:pt>
                <c:pt idx="68">
                  <c:v>184</c:v>
                </c:pt>
                <c:pt idx="69">
                  <c:v>92</c:v>
                </c:pt>
                <c:pt idx="70">
                  <c:v>173</c:v>
                </c:pt>
                <c:pt idx="71">
                  <c:v>254</c:v>
                </c:pt>
                <c:pt idx="72">
                  <c:v>246</c:v>
                </c:pt>
                <c:pt idx="73">
                  <c:v>266</c:v>
                </c:pt>
                <c:pt idx="74">
                  <c:v>171</c:v>
                </c:pt>
                <c:pt idx="75">
                  <c:v>129</c:v>
                </c:pt>
                <c:pt idx="76">
                  <c:v>126</c:v>
                </c:pt>
                <c:pt idx="77">
                  <c:v>170</c:v>
                </c:pt>
                <c:pt idx="78">
                  <c:v>285</c:v>
                </c:pt>
                <c:pt idx="79">
                  <c:v>315</c:v>
                </c:pt>
                <c:pt idx="80">
                  <c:v>299</c:v>
                </c:pt>
                <c:pt idx="81">
                  <c:v>242</c:v>
                </c:pt>
                <c:pt idx="82">
                  <c:v>184</c:v>
                </c:pt>
                <c:pt idx="83">
                  <c:v>110</c:v>
                </c:pt>
                <c:pt idx="84">
                  <c:v>194</c:v>
                </c:pt>
                <c:pt idx="85">
                  <c:v>281</c:v>
                </c:pt>
                <c:pt idx="86">
                  <c:v>215</c:v>
                </c:pt>
                <c:pt idx="87">
                  <c:v>227</c:v>
                </c:pt>
                <c:pt idx="88">
                  <c:v>179</c:v>
                </c:pt>
                <c:pt idx="89">
                  <c:v>140</c:v>
                </c:pt>
                <c:pt idx="90">
                  <c:v>110</c:v>
                </c:pt>
                <c:pt idx="91">
                  <c:v>163</c:v>
                </c:pt>
                <c:pt idx="92">
                  <c:v>202</c:v>
                </c:pt>
                <c:pt idx="93">
                  <c:v>173</c:v>
                </c:pt>
                <c:pt idx="94">
                  <c:v>193</c:v>
                </c:pt>
                <c:pt idx="95">
                  <c:v>94</c:v>
                </c:pt>
                <c:pt idx="96">
                  <c:v>74</c:v>
                </c:pt>
                <c:pt idx="97">
                  <c:v>43</c:v>
                </c:pt>
                <c:pt idx="98">
                  <c:v>139</c:v>
                </c:pt>
                <c:pt idx="99">
                  <c:v>165</c:v>
                </c:pt>
                <c:pt idx="100">
                  <c:v>123</c:v>
                </c:pt>
                <c:pt idx="101">
                  <c:v>147</c:v>
                </c:pt>
                <c:pt idx="102">
                  <c:v>103</c:v>
                </c:pt>
                <c:pt idx="103">
                  <c:v>26</c:v>
                </c:pt>
                <c:pt idx="104">
                  <c:v>22</c:v>
                </c:pt>
                <c:pt idx="105">
                  <c:v>116</c:v>
                </c:pt>
                <c:pt idx="106">
                  <c:v>101</c:v>
                </c:pt>
                <c:pt idx="107">
                  <c:v>89</c:v>
                </c:pt>
                <c:pt idx="108">
                  <c:v>101</c:v>
                </c:pt>
                <c:pt idx="109">
                  <c:v>57</c:v>
                </c:pt>
                <c:pt idx="110">
                  <c:v>33</c:v>
                </c:pt>
                <c:pt idx="111">
                  <c:v>21</c:v>
                </c:pt>
                <c:pt idx="112">
                  <c:v>72</c:v>
                </c:pt>
                <c:pt idx="113">
                  <c:v>83</c:v>
                </c:pt>
                <c:pt idx="114">
                  <c:v>57</c:v>
                </c:pt>
                <c:pt idx="115">
                  <c:v>27</c:v>
                </c:pt>
                <c:pt idx="116">
                  <c:v>42</c:v>
                </c:pt>
                <c:pt idx="117">
                  <c:v>31</c:v>
                </c:pt>
                <c:pt idx="118">
                  <c:v>10</c:v>
                </c:pt>
                <c:pt idx="119">
                  <c:v>45</c:v>
                </c:pt>
                <c:pt idx="120">
                  <c:v>47</c:v>
                </c:pt>
                <c:pt idx="121">
                  <c:v>62</c:v>
                </c:pt>
                <c:pt idx="122">
                  <c:v>39</c:v>
                </c:pt>
                <c:pt idx="123">
                  <c:v>39</c:v>
                </c:pt>
                <c:pt idx="124">
                  <c:v>11</c:v>
                </c:pt>
              </c:numCache>
            </c:numRef>
          </c:val>
          <c:extLst>
            <c:ext xmlns:c15="http://schemas.microsoft.com/office/drawing/2012/chart" uri="{02D57815-91ED-43cb-92C2-25804820EDAC}">
              <c15:filteredSeriesTitle>
                <c15:tx>
                  <c:strRef>
                    <c:extLst>
                      <c:ext uri="{02D57815-91ED-43cb-92C2-25804820EDAC}">
                        <c15:formulaRef>
                          <c15:sqref>Todeszahlen_DE!$C$1</c15:sqref>
                        </c15:formulaRef>
                      </c:ext>
                    </c:extLst>
                    <c:strCache>
                      <c:ptCount val="1"/>
                      <c:pt idx="0">
                        <c:v>Todesfälle Wiki</c:v>
                      </c:pt>
                    </c:strCache>
                  </c:strRef>
                </c15:tx>
              </c15:filteredSeriesTitle>
            </c:ext>
            <c:ext xmlns:c15="http://schemas.microsoft.com/office/drawing/2012/chart" uri="{02D57815-91ED-43cb-92C2-25804820EDAC}">
              <c15:filteredCategoryTitle>
                <c15:cat>
                  <c:numRef>
                    <c:extLst>
                      <c:ext uri="{02D57815-91ED-43cb-92C2-25804820EDAC}">
                        <c15:formulaRef>
                          <c15:sqref>Todeszahlen_DE!$B$2:$B$205</c15:sqref>
                        </c15:formulaRef>
                      </c:ext>
                    </c:extLst>
                    <c:numCache>
                      <c:formatCode>m/d/yyyy</c:formatCode>
                      <c:ptCount val="204"/>
                      <c:pt idx="0">
                        <c:v>43858</c:v>
                      </c:pt>
                      <c:pt idx="1">
                        <c:v>43859</c:v>
                      </c:pt>
                      <c:pt idx="2">
                        <c:v>43860</c:v>
                      </c:pt>
                      <c:pt idx="3">
                        <c:v>43861</c:v>
                      </c:pt>
                      <c:pt idx="4">
                        <c:v>43862</c:v>
                      </c:pt>
                      <c:pt idx="5">
                        <c:v>43863</c:v>
                      </c:pt>
                      <c:pt idx="6">
                        <c:v>43864</c:v>
                      </c:pt>
                      <c:pt idx="7">
                        <c:v>43865</c:v>
                      </c:pt>
                      <c:pt idx="8">
                        <c:v>43866</c:v>
                      </c:pt>
                      <c:pt idx="9">
                        <c:v>43867</c:v>
                      </c:pt>
                      <c:pt idx="10">
                        <c:v>43868</c:v>
                      </c:pt>
                      <c:pt idx="11">
                        <c:v>43869</c:v>
                      </c:pt>
                      <c:pt idx="12">
                        <c:v>43870</c:v>
                      </c:pt>
                      <c:pt idx="13">
                        <c:v>43871</c:v>
                      </c:pt>
                      <c:pt idx="14">
                        <c:v>43872</c:v>
                      </c:pt>
                      <c:pt idx="15">
                        <c:v>43873</c:v>
                      </c:pt>
                      <c:pt idx="16">
                        <c:v>43874</c:v>
                      </c:pt>
                      <c:pt idx="17">
                        <c:v>43875</c:v>
                      </c:pt>
                      <c:pt idx="18">
                        <c:v>43876</c:v>
                      </c:pt>
                      <c:pt idx="19">
                        <c:v>43877</c:v>
                      </c:pt>
                      <c:pt idx="20">
                        <c:v>43878</c:v>
                      </c:pt>
                      <c:pt idx="21">
                        <c:v>43879</c:v>
                      </c:pt>
                      <c:pt idx="22">
                        <c:v>43880</c:v>
                      </c:pt>
                      <c:pt idx="23">
                        <c:v>43881</c:v>
                      </c:pt>
                      <c:pt idx="24">
                        <c:v>43882</c:v>
                      </c:pt>
                      <c:pt idx="25">
                        <c:v>43883</c:v>
                      </c:pt>
                      <c:pt idx="26">
                        <c:v>43884</c:v>
                      </c:pt>
                      <c:pt idx="27">
                        <c:v>43885</c:v>
                      </c:pt>
                      <c:pt idx="28">
                        <c:v>43886</c:v>
                      </c:pt>
                      <c:pt idx="29">
                        <c:v>43887</c:v>
                      </c:pt>
                      <c:pt idx="30">
                        <c:v>43888</c:v>
                      </c:pt>
                      <c:pt idx="31">
                        <c:v>43889</c:v>
                      </c:pt>
                      <c:pt idx="32">
                        <c:v>43890</c:v>
                      </c:pt>
                      <c:pt idx="33">
                        <c:v>43891</c:v>
                      </c:pt>
                      <c:pt idx="34">
                        <c:v>43892</c:v>
                      </c:pt>
                      <c:pt idx="35">
                        <c:v>43893</c:v>
                      </c:pt>
                      <c:pt idx="36">
                        <c:v>43894</c:v>
                      </c:pt>
                      <c:pt idx="37">
                        <c:v>43895</c:v>
                      </c:pt>
                      <c:pt idx="38">
                        <c:v>43896</c:v>
                      </c:pt>
                      <c:pt idx="39">
                        <c:v>43897</c:v>
                      </c:pt>
                      <c:pt idx="40">
                        <c:v>43898</c:v>
                      </c:pt>
                      <c:pt idx="41">
                        <c:v>43899</c:v>
                      </c:pt>
                      <c:pt idx="42">
                        <c:v>43900</c:v>
                      </c:pt>
                      <c:pt idx="43">
                        <c:v>43901</c:v>
                      </c:pt>
                      <c:pt idx="44">
                        <c:v>43902</c:v>
                      </c:pt>
                      <c:pt idx="45">
                        <c:v>43903</c:v>
                      </c:pt>
                      <c:pt idx="46">
                        <c:v>43904</c:v>
                      </c:pt>
                      <c:pt idx="47">
                        <c:v>43905</c:v>
                      </c:pt>
                      <c:pt idx="48">
                        <c:v>43906</c:v>
                      </c:pt>
                      <c:pt idx="49">
                        <c:v>43907</c:v>
                      </c:pt>
                      <c:pt idx="50">
                        <c:v>43908</c:v>
                      </c:pt>
                      <c:pt idx="51">
                        <c:v>43909</c:v>
                      </c:pt>
                      <c:pt idx="52">
                        <c:v>43910</c:v>
                      </c:pt>
                      <c:pt idx="53">
                        <c:v>43911</c:v>
                      </c:pt>
                      <c:pt idx="54">
                        <c:v>43912</c:v>
                      </c:pt>
                      <c:pt idx="55">
                        <c:v>43913</c:v>
                      </c:pt>
                      <c:pt idx="56">
                        <c:v>43914</c:v>
                      </c:pt>
                      <c:pt idx="57">
                        <c:v>43915</c:v>
                      </c:pt>
                      <c:pt idx="58">
                        <c:v>43916</c:v>
                      </c:pt>
                      <c:pt idx="59">
                        <c:v>43917</c:v>
                      </c:pt>
                      <c:pt idx="60">
                        <c:v>43918</c:v>
                      </c:pt>
                      <c:pt idx="61">
                        <c:v>43919</c:v>
                      </c:pt>
                      <c:pt idx="62">
                        <c:v>43920</c:v>
                      </c:pt>
                      <c:pt idx="63">
                        <c:v>43921</c:v>
                      </c:pt>
                      <c:pt idx="64">
                        <c:v>43922</c:v>
                      </c:pt>
                      <c:pt idx="65">
                        <c:v>43923</c:v>
                      </c:pt>
                      <c:pt idx="66">
                        <c:v>43924</c:v>
                      </c:pt>
                      <c:pt idx="67">
                        <c:v>43925</c:v>
                      </c:pt>
                      <c:pt idx="68">
                        <c:v>43926</c:v>
                      </c:pt>
                      <c:pt idx="69">
                        <c:v>43927</c:v>
                      </c:pt>
                      <c:pt idx="70">
                        <c:v>43928</c:v>
                      </c:pt>
                      <c:pt idx="71">
                        <c:v>43929</c:v>
                      </c:pt>
                      <c:pt idx="72">
                        <c:v>43930</c:v>
                      </c:pt>
                      <c:pt idx="73">
                        <c:v>43931</c:v>
                      </c:pt>
                      <c:pt idx="74">
                        <c:v>43932</c:v>
                      </c:pt>
                      <c:pt idx="75">
                        <c:v>43933</c:v>
                      </c:pt>
                      <c:pt idx="76">
                        <c:v>43934</c:v>
                      </c:pt>
                      <c:pt idx="77">
                        <c:v>43935</c:v>
                      </c:pt>
                      <c:pt idx="78">
                        <c:v>43936</c:v>
                      </c:pt>
                      <c:pt idx="79">
                        <c:v>43937</c:v>
                      </c:pt>
                      <c:pt idx="80">
                        <c:v>43938</c:v>
                      </c:pt>
                      <c:pt idx="81">
                        <c:v>43939</c:v>
                      </c:pt>
                      <c:pt idx="82">
                        <c:v>43940</c:v>
                      </c:pt>
                      <c:pt idx="83">
                        <c:v>43941</c:v>
                      </c:pt>
                      <c:pt idx="84">
                        <c:v>43942</c:v>
                      </c:pt>
                      <c:pt idx="85">
                        <c:v>43943</c:v>
                      </c:pt>
                      <c:pt idx="86">
                        <c:v>43944</c:v>
                      </c:pt>
                      <c:pt idx="87">
                        <c:v>43945</c:v>
                      </c:pt>
                      <c:pt idx="88">
                        <c:v>43946</c:v>
                      </c:pt>
                      <c:pt idx="89">
                        <c:v>43947</c:v>
                      </c:pt>
                      <c:pt idx="90">
                        <c:v>43948</c:v>
                      </c:pt>
                      <c:pt idx="91">
                        <c:v>43949</c:v>
                      </c:pt>
                      <c:pt idx="92">
                        <c:v>43950</c:v>
                      </c:pt>
                      <c:pt idx="93">
                        <c:v>43951</c:v>
                      </c:pt>
                      <c:pt idx="94">
                        <c:v>43952</c:v>
                      </c:pt>
                      <c:pt idx="95">
                        <c:v>43953</c:v>
                      </c:pt>
                      <c:pt idx="96">
                        <c:v>43954</c:v>
                      </c:pt>
                      <c:pt idx="97">
                        <c:v>43955</c:v>
                      </c:pt>
                      <c:pt idx="98">
                        <c:v>43956</c:v>
                      </c:pt>
                      <c:pt idx="99">
                        <c:v>43957</c:v>
                      </c:pt>
                      <c:pt idx="100">
                        <c:v>43958</c:v>
                      </c:pt>
                      <c:pt idx="101">
                        <c:v>43959</c:v>
                      </c:pt>
                      <c:pt idx="102">
                        <c:v>43960</c:v>
                      </c:pt>
                      <c:pt idx="103">
                        <c:v>43961</c:v>
                      </c:pt>
                      <c:pt idx="104">
                        <c:v>43962</c:v>
                      </c:pt>
                      <c:pt idx="105">
                        <c:v>43963</c:v>
                      </c:pt>
                      <c:pt idx="106">
                        <c:v>43964</c:v>
                      </c:pt>
                      <c:pt idx="107">
                        <c:v>43965</c:v>
                      </c:pt>
                      <c:pt idx="108">
                        <c:v>43966</c:v>
                      </c:pt>
                      <c:pt idx="109">
                        <c:v>43967</c:v>
                      </c:pt>
                      <c:pt idx="110">
                        <c:v>43968</c:v>
                      </c:pt>
                      <c:pt idx="111">
                        <c:v>43969</c:v>
                      </c:pt>
                      <c:pt idx="112">
                        <c:v>43970</c:v>
                      </c:pt>
                      <c:pt idx="113">
                        <c:v>43971</c:v>
                      </c:pt>
                      <c:pt idx="114">
                        <c:v>43972</c:v>
                      </c:pt>
                      <c:pt idx="115">
                        <c:v>43973</c:v>
                      </c:pt>
                      <c:pt idx="116">
                        <c:v>43974</c:v>
                      </c:pt>
                      <c:pt idx="117">
                        <c:v>43975</c:v>
                      </c:pt>
                      <c:pt idx="118">
                        <c:v>43976</c:v>
                      </c:pt>
                      <c:pt idx="119">
                        <c:v>43977</c:v>
                      </c:pt>
                      <c:pt idx="120">
                        <c:v>43978</c:v>
                      </c:pt>
                      <c:pt idx="121">
                        <c:v>43979</c:v>
                      </c:pt>
                      <c:pt idx="122">
                        <c:v>43980</c:v>
                      </c:pt>
                      <c:pt idx="123">
                        <c:v>43981</c:v>
                      </c:pt>
                      <c:pt idx="124">
                        <c:v>43982</c:v>
                      </c:pt>
                      <c:pt idx="125">
                        <c:v>43983</c:v>
                      </c:pt>
                      <c:pt idx="126">
                        <c:v>43984</c:v>
                      </c:pt>
                      <c:pt idx="127">
                        <c:v>43985</c:v>
                      </c:pt>
                      <c:pt idx="128">
                        <c:v>43986</c:v>
                      </c:pt>
                      <c:pt idx="129">
                        <c:v>43987</c:v>
                      </c:pt>
                      <c:pt idx="130">
                        <c:v>43988</c:v>
                      </c:pt>
                      <c:pt idx="131">
                        <c:v>43989</c:v>
                      </c:pt>
                      <c:pt idx="132">
                        <c:v>43990</c:v>
                      </c:pt>
                      <c:pt idx="133">
                        <c:v>43991</c:v>
                      </c:pt>
                      <c:pt idx="134">
                        <c:v>43992</c:v>
                      </c:pt>
                      <c:pt idx="135">
                        <c:v>43993</c:v>
                      </c:pt>
                      <c:pt idx="136">
                        <c:v>43994</c:v>
                      </c:pt>
                      <c:pt idx="137">
                        <c:v>43995</c:v>
                      </c:pt>
                      <c:pt idx="138">
                        <c:v>43996</c:v>
                      </c:pt>
                      <c:pt idx="139">
                        <c:v>43997</c:v>
                      </c:pt>
                      <c:pt idx="140">
                        <c:v>43998</c:v>
                      </c:pt>
                      <c:pt idx="141">
                        <c:v>43999</c:v>
                      </c:pt>
                      <c:pt idx="142">
                        <c:v>44000</c:v>
                      </c:pt>
                      <c:pt idx="143">
                        <c:v>44001</c:v>
                      </c:pt>
                      <c:pt idx="144">
                        <c:v>44002</c:v>
                      </c:pt>
                      <c:pt idx="145">
                        <c:v>44003</c:v>
                      </c:pt>
                      <c:pt idx="146">
                        <c:v>44004</c:v>
                      </c:pt>
                      <c:pt idx="147">
                        <c:v>44005</c:v>
                      </c:pt>
                      <c:pt idx="148">
                        <c:v>44006</c:v>
                      </c:pt>
                      <c:pt idx="149">
                        <c:v>44007</c:v>
                      </c:pt>
                      <c:pt idx="150">
                        <c:v>44008</c:v>
                      </c:pt>
                      <c:pt idx="151">
                        <c:v>44009</c:v>
                      </c:pt>
                      <c:pt idx="152">
                        <c:v>44010</c:v>
                      </c:pt>
                      <c:pt idx="153">
                        <c:v>44011</c:v>
                      </c:pt>
                      <c:pt idx="154">
                        <c:v>44012</c:v>
                      </c:pt>
                      <c:pt idx="155">
                        <c:v>44013</c:v>
                      </c:pt>
                      <c:pt idx="156">
                        <c:v>44014</c:v>
                      </c:pt>
                      <c:pt idx="157">
                        <c:v>44015</c:v>
                      </c:pt>
                      <c:pt idx="158">
                        <c:v>44016</c:v>
                      </c:pt>
                      <c:pt idx="159">
                        <c:v>44017</c:v>
                      </c:pt>
                      <c:pt idx="160">
                        <c:v>44018</c:v>
                      </c:pt>
                      <c:pt idx="161">
                        <c:v>44019</c:v>
                      </c:pt>
                      <c:pt idx="162">
                        <c:v>44020</c:v>
                      </c:pt>
                      <c:pt idx="163">
                        <c:v>44021</c:v>
                      </c:pt>
                      <c:pt idx="164">
                        <c:v>44022</c:v>
                      </c:pt>
                      <c:pt idx="165">
                        <c:v>44023</c:v>
                      </c:pt>
                      <c:pt idx="166">
                        <c:v>44024</c:v>
                      </c:pt>
                      <c:pt idx="167">
                        <c:v>44025</c:v>
                      </c:pt>
                      <c:pt idx="168">
                        <c:v>44026</c:v>
                      </c:pt>
                      <c:pt idx="169">
                        <c:v>44027</c:v>
                      </c:pt>
                      <c:pt idx="170">
                        <c:v>44028</c:v>
                      </c:pt>
                      <c:pt idx="171">
                        <c:v>44029</c:v>
                      </c:pt>
                      <c:pt idx="172">
                        <c:v>44030</c:v>
                      </c:pt>
                      <c:pt idx="173">
                        <c:v>44031</c:v>
                      </c:pt>
                      <c:pt idx="174">
                        <c:v>44032</c:v>
                      </c:pt>
                      <c:pt idx="175">
                        <c:v>44033</c:v>
                      </c:pt>
                      <c:pt idx="176">
                        <c:v>44034</c:v>
                      </c:pt>
                      <c:pt idx="177">
                        <c:v>44035</c:v>
                      </c:pt>
                      <c:pt idx="178">
                        <c:v>44036</c:v>
                      </c:pt>
                      <c:pt idx="179">
                        <c:v>44037</c:v>
                      </c:pt>
                      <c:pt idx="180">
                        <c:v>44038</c:v>
                      </c:pt>
                      <c:pt idx="181">
                        <c:v>44039</c:v>
                      </c:pt>
                      <c:pt idx="182">
                        <c:v>44040</c:v>
                      </c:pt>
                      <c:pt idx="183">
                        <c:v>44041</c:v>
                      </c:pt>
                      <c:pt idx="184">
                        <c:v>44042</c:v>
                      </c:pt>
                      <c:pt idx="185">
                        <c:v>44043</c:v>
                      </c:pt>
                      <c:pt idx="186">
                        <c:v>44044</c:v>
                      </c:pt>
                      <c:pt idx="187">
                        <c:v>44045</c:v>
                      </c:pt>
                      <c:pt idx="188">
                        <c:v>44046</c:v>
                      </c:pt>
                      <c:pt idx="189">
                        <c:v>44047</c:v>
                      </c:pt>
                      <c:pt idx="190">
                        <c:v>44048</c:v>
                      </c:pt>
                      <c:pt idx="191">
                        <c:v>44049</c:v>
                      </c:pt>
                      <c:pt idx="192">
                        <c:v>44050</c:v>
                      </c:pt>
                      <c:pt idx="193">
                        <c:v>44051</c:v>
                      </c:pt>
                      <c:pt idx="194">
                        <c:v>44052</c:v>
                      </c:pt>
                      <c:pt idx="195">
                        <c:v>44053</c:v>
                      </c:pt>
                      <c:pt idx="196">
                        <c:v>44054</c:v>
                      </c:pt>
                      <c:pt idx="197">
                        <c:v>44055</c:v>
                      </c:pt>
                      <c:pt idx="198">
                        <c:v>44056</c:v>
                      </c:pt>
                      <c:pt idx="199">
                        <c:v>44057</c:v>
                      </c:pt>
                      <c:pt idx="200">
                        <c:v>44058</c:v>
                      </c:pt>
                      <c:pt idx="201">
                        <c:v>44059</c:v>
                      </c:pt>
                      <c:pt idx="202">
                        <c:v>44060</c:v>
                      </c:pt>
                      <c:pt idx="203">
                        <c:v>44061</c:v>
                      </c:pt>
                    </c:numCache>
                  </c:numRef>
                </c15:cat>
              </c15:filteredCategoryTitle>
            </c:ext>
            <c:ext xmlns:c16="http://schemas.microsoft.com/office/drawing/2014/chart" uri="{C3380CC4-5D6E-409C-BE32-E72D297353CC}">
              <c16:uniqueId val="{00000000-A7A6-4FC1-A232-83C74927BD14}"/>
            </c:ext>
          </c:extLst>
        </c:ser>
        <c:dLbls>
          <c:showLegendKey val="0"/>
          <c:showVal val="0"/>
          <c:showCatName val="0"/>
          <c:showSerName val="0"/>
          <c:showPercent val="0"/>
          <c:showBubbleSize val="0"/>
        </c:dLbls>
        <c:gapWidth val="164"/>
        <c:overlap val="-35"/>
        <c:axId val="471588016"/>
        <c:axId val="472364208"/>
      </c:barChart>
      <c:catAx>
        <c:axId val="471588016"/>
        <c:scaling>
          <c:orientation val="minMax"/>
          <c:max val="125"/>
          <c:min val="34"/>
        </c:scaling>
        <c:delete val="0"/>
        <c:axPos val="b"/>
        <c:numFmt formatCode="d/m;@"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472364208"/>
        <c:crosses val="autoZero"/>
        <c:auto val="1"/>
        <c:lblAlgn val="ctr"/>
        <c:lblOffset val="100"/>
        <c:noMultiLvlLbl val="1"/>
      </c:catAx>
      <c:valAx>
        <c:axId val="472364208"/>
        <c:scaling>
          <c:orientation val="minMax"/>
        </c:scaling>
        <c:delete val="0"/>
        <c:axPos val="l"/>
        <c:majorGridlines>
          <c:spPr>
            <a:ln w="9525">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n-lt"/>
                <a:ea typeface="+mn-ea"/>
                <a:cs typeface="+mn-cs"/>
              </a:defRPr>
            </a:pPr>
            <a:endParaRPr lang="en-US"/>
          </a:p>
        </c:txPr>
        <c:crossAx val="471588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25400" cap="rnd">
              <a:solidFill>
                <a:schemeClr val="accent6"/>
              </a:solidFill>
              <a:round/>
            </a:ln>
            <a:effectLst>
              <a:outerShdw blurRad="57150" dist="19050" dir="5400000" algn="ctr" rotWithShape="0">
                <a:srgbClr val="000000">
                  <a:alpha val="63000"/>
                </a:srgbClr>
              </a:outerShdw>
            </a:effectLst>
          </c:spPr>
          <c:marker>
            <c:symbol val="none"/>
          </c:marker>
          <c:xVal>
            <c:numRef>
              <c:f>'Variante D614G'!$A$2:$A$4</c:f>
              <c:numCache>
                <c:formatCode>m/d/yyyy</c:formatCode>
                <c:ptCount val="3"/>
                <c:pt idx="0">
                  <c:v>43881</c:v>
                </c:pt>
                <c:pt idx="1">
                  <c:v>43920</c:v>
                </c:pt>
                <c:pt idx="2">
                  <c:v>43969</c:v>
                </c:pt>
              </c:numCache>
            </c:numRef>
          </c:xVal>
          <c:yVal>
            <c:numRef>
              <c:f>'Variante D614G'!$B$2:$B$4</c:f>
              <c:numCache>
                <c:formatCode>0%</c:formatCode>
                <c:ptCount val="3"/>
                <c:pt idx="0">
                  <c:v>0</c:v>
                </c:pt>
                <c:pt idx="1">
                  <c:v>0.67</c:v>
                </c:pt>
                <c:pt idx="2">
                  <c:v>0.78</c:v>
                </c:pt>
              </c:numCache>
            </c:numRef>
          </c:yVal>
          <c:smooth val="1"/>
          <c:extLst>
            <c:ext xmlns:c16="http://schemas.microsoft.com/office/drawing/2014/chart" uri="{C3380CC4-5D6E-409C-BE32-E72D297353CC}">
              <c16:uniqueId val="{00000000-8410-4A0A-AA32-964E8683BE61}"/>
            </c:ext>
          </c:extLst>
        </c:ser>
        <c:dLbls>
          <c:showLegendKey val="0"/>
          <c:showVal val="0"/>
          <c:showCatName val="0"/>
          <c:showSerName val="0"/>
          <c:showPercent val="0"/>
          <c:showBubbleSize val="0"/>
        </c:dLbls>
        <c:axId val="352921600"/>
        <c:axId val="352923168"/>
      </c:scatterChart>
      <c:valAx>
        <c:axId val="352921600"/>
        <c:scaling>
          <c:orientation val="minMax"/>
          <c:max val="43970"/>
          <c:min val="43880"/>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923168"/>
        <c:crosses val="autoZero"/>
        <c:crossBetween val="midCat"/>
      </c:valAx>
      <c:valAx>
        <c:axId val="352923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921600"/>
        <c:crosses val="autoZero"/>
        <c:crossBetween val="midCat"/>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spPr>
            <a:ln w="19050" cap="rnd">
              <a:solidFill>
                <a:schemeClr val="accent2"/>
              </a:solidFill>
              <a:round/>
            </a:ln>
            <a:effectLst/>
          </c:spPr>
          <c:marker>
            <c:symbol val="none"/>
          </c:marker>
          <c:xVal>
            <c:numRef>
              <c:f>Todeszahlen_DE!$B$2:$B$142</c:f>
              <c:numCache>
                <c:formatCode>m/d/yyyy</c:formatCode>
                <c:ptCount val="141"/>
                <c:pt idx="0">
                  <c:v>43858</c:v>
                </c:pt>
                <c:pt idx="1">
                  <c:v>43859</c:v>
                </c:pt>
                <c:pt idx="2">
                  <c:v>43860</c:v>
                </c:pt>
                <c:pt idx="3">
                  <c:v>43861</c:v>
                </c:pt>
                <c:pt idx="4">
                  <c:v>43862</c:v>
                </c:pt>
                <c:pt idx="5">
                  <c:v>43863</c:v>
                </c:pt>
                <c:pt idx="6">
                  <c:v>43864</c:v>
                </c:pt>
                <c:pt idx="7">
                  <c:v>43865</c:v>
                </c:pt>
                <c:pt idx="8">
                  <c:v>43866</c:v>
                </c:pt>
                <c:pt idx="9">
                  <c:v>43867</c:v>
                </c:pt>
                <c:pt idx="10">
                  <c:v>43868</c:v>
                </c:pt>
                <c:pt idx="11">
                  <c:v>43869</c:v>
                </c:pt>
                <c:pt idx="12">
                  <c:v>43870</c:v>
                </c:pt>
                <c:pt idx="13">
                  <c:v>43871</c:v>
                </c:pt>
                <c:pt idx="14">
                  <c:v>43872</c:v>
                </c:pt>
                <c:pt idx="15">
                  <c:v>43873</c:v>
                </c:pt>
                <c:pt idx="16">
                  <c:v>43874</c:v>
                </c:pt>
                <c:pt idx="17">
                  <c:v>43875</c:v>
                </c:pt>
                <c:pt idx="18">
                  <c:v>43876</c:v>
                </c:pt>
                <c:pt idx="19">
                  <c:v>43877</c:v>
                </c:pt>
                <c:pt idx="20">
                  <c:v>43878</c:v>
                </c:pt>
                <c:pt idx="21">
                  <c:v>43879</c:v>
                </c:pt>
                <c:pt idx="22">
                  <c:v>43880</c:v>
                </c:pt>
                <c:pt idx="23">
                  <c:v>43881</c:v>
                </c:pt>
                <c:pt idx="24">
                  <c:v>43882</c:v>
                </c:pt>
                <c:pt idx="25">
                  <c:v>43883</c:v>
                </c:pt>
                <c:pt idx="26">
                  <c:v>43884</c:v>
                </c:pt>
                <c:pt idx="27">
                  <c:v>43885</c:v>
                </c:pt>
                <c:pt idx="28">
                  <c:v>43886</c:v>
                </c:pt>
                <c:pt idx="29">
                  <c:v>43887</c:v>
                </c:pt>
                <c:pt idx="30">
                  <c:v>43888</c:v>
                </c:pt>
                <c:pt idx="31">
                  <c:v>43889</c:v>
                </c:pt>
                <c:pt idx="32">
                  <c:v>43890</c:v>
                </c:pt>
                <c:pt idx="33">
                  <c:v>43891</c:v>
                </c:pt>
                <c:pt idx="34">
                  <c:v>43892</c:v>
                </c:pt>
                <c:pt idx="35">
                  <c:v>43893</c:v>
                </c:pt>
                <c:pt idx="36">
                  <c:v>43894</c:v>
                </c:pt>
                <c:pt idx="37">
                  <c:v>43895</c:v>
                </c:pt>
                <c:pt idx="38">
                  <c:v>43896</c:v>
                </c:pt>
                <c:pt idx="39">
                  <c:v>43897</c:v>
                </c:pt>
                <c:pt idx="40">
                  <c:v>43898</c:v>
                </c:pt>
                <c:pt idx="41">
                  <c:v>43899</c:v>
                </c:pt>
                <c:pt idx="42">
                  <c:v>43900</c:v>
                </c:pt>
                <c:pt idx="43">
                  <c:v>43901</c:v>
                </c:pt>
                <c:pt idx="44">
                  <c:v>43902</c:v>
                </c:pt>
                <c:pt idx="45">
                  <c:v>43903</c:v>
                </c:pt>
                <c:pt idx="46">
                  <c:v>43904</c:v>
                </c:pt>
                <c:pt idx="47">
                  <c:v>43905</c:v>
                </c:pt>
                <c:pt idx="48">
                  <c:v>43906</c:v>
                </c:pt>
                <c:pt idx="49">
                  <c:v>43907</c:v>
                </c:pt>
                <c:pt idx="50">
                  <c:v>43908</c:v>
                </c:pt>
                <c:pt idx="51">
                  <c:v>43909</c:v>
                </c:pt>
                <c:pt idx="52">
                  <c:v>43910</c:v>
                </c:pt>
                <c:pt idx="53">
                  <c:v>43911</c:v>
                </c:pt>
                <c:pt idx="54">
                  <c:v>43912</c:v>
                </c:pt>
                <c:pt idx="55">
                  <c:v>43913</c:v>
                </c:pt>
                <c:pt idx="56">
                  <c:v>43914</c:v>
                </c:pt>
                <c:pt idx="57">
                  <c:v>43915</c:v>
                </c:pt>
                <c:pt idx="58">
                  <c:v>43916</c:v>
                </c:pt>
                <c:pt idx="59">
                  <c:v>43917</c:v>
                </c:pt>
                <c:pt idx="60">
                  <c:v>43918</c:v>
                </c:pt>
                <c:pt idx="61">
                  <c:v>43919</c:v>
                </c:pt>
                <c:pt idx="62">
                  <c:v>43920</c:v>
                </c:pt>
                <c:pt idx="63">
                  <c:v>43921</c:v>
                </c:pt>
                <c:pt idx="64">
                  <c:v>43922</c:v>
                </c:pt>
                <c:pt idx="65">
                  <c:v>43923</c:v>
                </c:pt>
                <c:pt idx="66">
                  <c:v>43924</c:v>
                </c:pt>
                <c:pt idx="67">
                  <c:v>43925</c:v>
                </c:pt>
                <c:pt idx="68">
                  <c:v>43926</c:v>
                </c:pt>
                <c:pt idx="69">
                  <c:v>43927</c:v>
                </c:pt>
                <c:pt idx="70">
                  <c:v>43928</c:v>
                </c:pt>
                <c:pt idx="71">
                  <c:v>43929</c:v>
                </c:pt>
                <c:pt idx="72">
                  <c:v>43930</c:v>
                </c:pt>
                <c:pt idx="73">
                  <c:v>43931</c:v>
                </c:pt>
                <c:pt idx="74">
                  <c:v>43932</c:v>
                </c:pt>
                <c:pt idx="75">
                  <c:v>43933</c:v>
                </c:pt>
                <c:pt idx="76">
                  <c:v>43934</c:v>
                </c:pt>
                <c:pt idx="77">
                  <c:v>43935</c:v>
                </c:pt>
                <c:pt idx="78">
                  <c:v>43936</c:v>
                </c:pt>
                <c:pt idx="79">
                  <c:v>43937</c:v>
                </c:pt>
                <c:pt idx="80">
                  <c:v>43938</c:v>
                </c:pt>
                <c:pt idx="81">
                  <c:v>43939</c:v>
                </c:pt>
                <c:pt idx="82">
                  <c:v>43940</c:v>
                </c:pt>
                <c:pt idx="83">
                  <c:v>43941</c:v>
                </c:pt>
                <c:pt idx="84">
                  <c:v>43942</c:v>
                </c:pt>
                <c:pt idx="85">
                  <c:v>43943</c:v>
                </c:pt>
                <c:pt idx="86">
                  <c:v>43944</c:v>
                </c:pt>
                <c:pt idx="87">
                  <c:v>43945</c:v>
                </c:pt>
                <c:pt idx="88">
                  <c:v>43946</c:v>
                </c:pt>
                <c:pt idx="89">
                  <c:v>43947</c:v>
                </c:pt>
                <c:pt idx="90">
                  <c:v>43948</c:v>
                </c:pt>
                <c:pt idx="91">
                  <c:v>43949</c:v>
                </c:pt>
                <c:pt idx="92">
                  <c:v>43950</c:v>
                </c:pt>
                <c:pt idx="93">
                  <c:v>43951</c:v>
                </c:pt>
                <c:pt idx="94">
                  <c:v>43952</c:v>
                </c:pt>
                <c:pt idx="95">
                  <c:v>43953</c:v>
                </c:pt>
                <c:pt idx="96">
                  <c:v>43954</c:v>
                </c:pt>
                <c:pt idx="97">
                  <c:v>43955</c:v>
                </c:pt>
                <c:pt idx="98">
                  <c:v>43956</c:v>
                </c:pt>
                <c:pt idx="99">
                  <c:v>43957</c:v>
                </c:pt>
                <c:pt idx="100">
                  <c:v>43958</c:v>
                </c:pt>
                <c:pt idx="101">
                  <c:v>43959</c:v>
                </c:pt>
                <c:pt idx="102">
                  <c:v>43960</c:v>
                </c:pt>
                <c:pt idx="103">
                  <c:v>43961</c:v>
                </c:pt>
                <c:pt idx="104">
                  <c:v>43962</c:v>
                </c:pt>
                <c:pt idx="105">
                  <c:v>43963</c:v>
                </c:pt>
                <c:pt idx="106">
                  <c:v>43964</c:v>
                </c:pt>
                <c:pt idx="107">
                  <c:v>43965</c:v>
                </c:pt>
                <c:pt idx="108">
                  <c:v>43966</c:v>
                </c:pt>
                <c:pt idx="109">
                  <c:v>43967</c:v>
                </c:pt>
                <c:pt idx="110">
                  <c:v>43968</c:v>
                </c:pt>
                <c:pt idx="111">
                  <c:v>43969</c:v>
                </c:pt>
                <c:pt idx="112">
                  <c:v>43970</c:v>
                </c:pt>
                <c:pt idx="113">
                  <c:v>43971</c:v>
                </c:pt>
                <c:pt idx="114">
                  <c:v>43972</c:v>
                </c:pt>
                <c:pt idx="115">
                  <c:v>43973</c:v>
                </c:pt>
                <c:pt idx="116">
                  <c:v>43974</c:v>
                </c:pt>
                <c:pt idx="117">
                  <c:v>43975</c:v>
                </c:pt>
                <c:pt idx="118">
                  <c:v>43976</c:v>
                </c:pt>
                <c:pt idx="119">
                  <c:v>43977</c:v>
                </c:pt>
                <c:pt idx="120">
                  <c:v>43978</c:v>
                </c:pt>
                <c:pt idx="121">
                  <c:v>43979</c:v>
                </c:pt>
                <c:pt idx="122">
                  <c:v>43980</c:v>
                </c:pt>
                <c:pt idx="123">
                  <c:v>43981</c:v>
                </c:pt>
                <c:pt idx="124">
                  <c:v>43982</c:v>
                </c:pt>
                <c:pt idx="125">
                  <c:v>43983</c:v>
                </c:pt>
                <c:pt idx="126">
                  <c:v>43984</c:v>
                </c:pt>
                <c:pt idx="127">
                  <c:v>43985</c:v>
                </c:pt>
                <c:pt idx="128">
                  <c:v>43986</c:v>
                </c:pt>
                <c:pt idx="129">
                  <c:v>43987</c:v>
                </c:pt>
                <c:pt idx="130">
                  <c:v>43988</c:v>
                </c:pt>
                <c:pt idx="131">
                  <c:v>43989</c:v>
                </c:pt>
                <c:pt idx="132">
                  <c:v>43990</c:v>
                </c:pt>
                <c:pt idx="133">
                  <c:v>43991</c:v>
                </c:pt>
                <c:pt idx="134">
                  <c:v>43992</c:v>
                </c:pt>
                <c:pt idx="135">
                  <c:v>43993</c:v>
                </c:pt>
                <c:pt idx="136">
                  <c:v>43994</c:v>
                </c:pt>
                <c:pt idx="137">
                  <c:v>43995</c:v>
                </c:pt>
                <c:pt idx="138">
                  <c:v>43996</c:v>
                </c:pt>
                <c:pt idx="139">
                  <c:v>43997</c:v>
                </c:pt>
                <c:pt idx="140">
                  <c:v>43998</c:v>
                </c:pt>
              </c:numCache>
            </c:numRef>
          </c:xVal>
          <c:yVal>
            <c:numRef>
              <c:f>Todeszahlen_DE!$D$2:$D$142</c:f>
              <c:numCache>
                <c:formatCode>General</c:formatCode>
                <c:ptCount val="141"/>
                <c:pt idx="0">
                  <c:v>1.1031785025677202E-8</c:v>
                </c:pt>
                <c:pt idx="1">
                  <c:v>2.0065714868140221E-8</c:v>
                </c:pt>
                <c:pt idx="2">
                  <c:v>3.6220447883541612E-8</c:v>
                </c:pt>
                <c:pt idx="3">
                  <c:v>6.4884853596020118E-8</c:v>
                </c:pt>
                <c:pt idx="4">
                  <c:v>1.1535148104552864E-7</c:v>
                </c:pt>
                <c:pt idx="5">
                  <c:v>2.0351356128730566E-7</c:v>
                </c:pt>
                <c:pt idx="6">
                  <c:v>3.5633121308562764E-7</c:v>
                </c:pt>
                <c:pt idx="7">
                  <c:v>6.1916259503065241E-7</c:v>
                </c:pt>
                <c:pt idx="8">
                  <c:v>1.0676917584134498E-6</c:v>
                </c:pt>
                <c:pt idx="9">
                  <c:v>1.8271634625880696E-6</c:v>
                </c:pt>
                <c:pt idx="10">
                  <c:v>3.1031248350454335E-6</c:v>
                </c:pt>
                <c:pt idx="11">
                  <c:v>5.230117251177362E-6</c:v>
                </c:pt>
                <c:pt idx="12">
                  <c:v>8.7481039807040722E-6</c:v>
                </c:pt>
                <c:pt idx="13">
                  <c:v>1.4521342904226952E-5</c:v>
                </c:pt>
                <c:pt idx="14">
                  <c:v>2.3921585367472759E-5</c:v>
                </c:pt>
                <c:pt idx="15">
                  <c:v>3.9107807541667362E-5</c:v>
                </c:pt>
                <c:pt idx="16">
                  <c:v>6.3449369842837313E-5</c:v>
                </c:pt>
                <c:pt idx="17">
                  <c:v>1.021601425586512E-4</c:v>
                </c:pt>
                <c:pt idx="18">
                  <c:v>1.6323977990837673E-4</c:v>
                </c:pt>
                <c:pt idx="19">
                  <c:v>2.5885755451887074E-4</c:v>
                </c:pt>
                <c:pt idx="20">
                  <c:v>4.0736716493584396E-4</c:v>
                </c:pt>
                <c:pt idx="21">
                  <c:v>6.3621152242665047E-4</c:v>
                </c:pt>
                <c:pt idx="22">
                  <c:v>9.8606915348325346E-4</c:v>
                </c:pt>
                <c:pt idx="23">
                  <c:v>1.5167134895803954E-3</c:v>
                </c:pt>
                <c:pt idx="24">
                  <c:v>2.3152082356197447E-3</c:v>
                </c:pt>
                <c:pt idx="25">
                  <c:v>3.507251430851586E-3</c:v>
                </c:pt>
                <c:pt idx="26">
                  <c:v>5.272712318377692E-3</c:v>
                </c:pt>
                <c:pt idx="27">
                  <c:v>7.8666818311365384E-3</c:v>
                </c:pt>
                <c:pt idx="28">
                  <c:v>1.1647679912168758E-2</c:v>
                </c:pt>
                <c:pt idx="29">
                  <c:v>1.7115027546156774E-2</c:v>
                </c:pt>
                <c:pt idx="30">
                  <c:v>2.495778911334116E-2</c:v>
                </c:pt>
                <c:pt idx="31">
                  <c:v>3.6118104662062001E-2</c:v>
                </c:pt>
                <c:pt idx="32">
                  <c:v>5.1872135394349643E-2</c:v>
                </c:pt>
                <c:pt idx="33">
                  <c:v>7.3932200820532423E-2</c:v>
                </c:pt>
                <c:pt idx="34">
                  <c:v>0.10457394104263672</c:v>
                </c:pt>
                <c:pt idx="35">
                  <c:v>0.14679242651395685</c:v>
                </c:pt>
                <c:pt idx="36">
                  <c:v>0.20449098025859822</c:v>
                </c:pt>
                <c:pt idx="37">
                  <c:v>0.28270598138235598</c:v>
                </c:pt>
                <c:pt idx="38">
                  <c:v>0.38786998270848971</c:v>
                </c:pt>
                <c:pt idx="39">
                  <c:v>0.52811399639317724</c:v>
                </c:pt>
                <c:pt idx="40">
                  <c:v>0.71360768350927406</c:v>
                </c:pt>
                <c:pt idx="41">
                  <c:v>0.95693335041519023</c:v>
                </c:pt>
                <c:pt idx="42">
                  <c:v>1.2734860642754993</c:v>
                </c:pt>
                <c:pt idx="43">
                  <c:v>1.6818878618148476</c:v>
                </c:pt>
                <c:pt idx="44">
                  <c:v>2.2043990179174306</c:v>
                </c:pt>
                <c:pt idx="45">
                  <c:v>2.8673038287660386</c:v>
                </c:pt>
                <c:pt idx="46">
                  <c:v>3.7012426123900952</c:v>
                </c:pt>
                <c:pt idx="47">
                  <c:v>4.7414560100431427</c:v>
                </c:pt>
                <c:pt idx="48">
                  <c:v>6.0279026640971498</c:v>
                </c:pt>
                <c:pt idx="49">
                  <c:v>7.6052075265269172</c:v>
                </c:pt>
                <c:pt idx="50">
                  <c:v>9.5223960605224214</c:v>
                </c:pt>
                <c:pt idx="51">
                  <c:v>11.832370109561632</c:v>
                </c:pt>
                <c:pt idx="52">
                  <c:v>14.591084871069144</c:v>
                </c:pt>
                <c:pt idx="53">
                  <c:v>17.85639378010562</c:v>
                </c:pt>
                <c:pt idx="54">
                  <c:v>21.686539567507936</c:v>
                </c:pt>
                <c:pt idx="55">
                  <c:v>26.138285443361966</c:v>
                </c:pt>
                <c:pt idx="56">
                  <c:v>31.26470008559852</c:v>
                </c:pt>
                <c:pt idx="57">
                  <c:v>37.112633319004019</c:v>
                </c:pt>
                <c:pt idx="58">
                  <c:v>43.719945070902462</c:v>
                </c:pt>
                <c:pt idx="59">
                  <c:v>51.112576989069076</c:v>
                </c:pt>
                <c:pt idx="60">
                  <c:v>59.301582232389592</c:v>
                </c:pt>
                <c:pt idx="61">
                  <c:v>68.280252332926594</c:v>
                </c:pt>
                <c:pt idx="62">
                  <c:v>78.021498458208555</c:v>
                </c:pt>
                <c:pt idx="63">
                  <c:v>88.475655665720666</c:v>
                </c:pt>
                <c:pt idx="64">
                  <c:v>99.568880840835632</c:v>
                </c:pt>
                <c:pt idx="65">
                  <c:v>111.2023063727481</c:v>
                </c:pt>
                <c:pt idx="66">
                  <c:v>123.25209130857446</c:v>
                </c:pt>
                <c:pt idx="67">
                  <c:v>135.5704795974633</c:v>
                </c:pt>
                <c:pt idx="68">
                  <c:v>147.98793188631797</c:v>
                </c:pt>
                <c:pt idx="69">
                  <c:v>160.31634492668528</c:v>
                </c:pt>
                <c:pt idx="70">
                  <c:v>172.35331370944041</c:v>
                </c:pt>
                <c:pt idx="71">
                  <c:v>183.88732948075304</c:v>
                </c:pt>
                <c:pt idx="72">
                  <c:v>194.7037459178527</c:v>
                </c:pt>
                <c:pt idx="73">
                  <c:v>204.59129035305051</c:v>
                </c:pt>
                <c:pt idx="74">
                  <c:v>213.34885136058583</c:v>
                </c:pt>
                <c:pt idx="75">
                  <c:v>220.79224215209254</c:v>
                </c:pt>
                <c:pt idx="76">
                  <c:v>226.76062414576782</c:v>
                </c:pt>
                <c:pt idx="77">
                  <c:v>231.12227874574418</c:v>
                </c:pt>
                <c:pt idx="78">
                  <c:v>233.77943840939608</c:v>
                </c:pt>
                <c:pt idx="79">
                  <c:v>234.67192964790161</c:v>
                </c:pt>
                <c:pt idx="80">
                  <c:v>234.3502409667843</c:v>
                </c:pt>
                <c:pt idx="81">
                  <c:v>233.38781833467766</c:v>
                </c:pt>
                <c:pt idx="82">
                  <c:v>231.79255581554983</c:v>
                </c:pt>
                <c:pt idx="83">
                  <c:v>229.57749030903088</c:v>
                </c:pt>
                <c:pt idx="84">
                  <c:v>226.76062414576782</c:v>
                </c:pt>
                <c:pt idx="85">
                  <c:v>223.36468147182714</c:v>
                </c:pt>
                <c:pt idx="86">
                  <c:v>219.41680303314163</c:v>
                </c:pt>
                <c:pt idx="87">
                  <c:v>214.94818509326501</c:v>
                </c:pt>
                <c:pt idx="88">
                  <c:v>209.99366920163811</c:v>
                </c:pt>
                <c:pt idx="89">
                  <c:v>204.59129035305051</c:v>
                </c:pt>
                <c:pt idx="90">
                  <c:v>198.78179172452744</c:v>
                </c:pt>
                <c:pt idx="91">
                  <c:v>192.60811463114814</c:v>
                </c:pt>
                <c:pt idx="92">
                  <c:v>186.11487260035528</c:v>
                </c:pt>
                <c:pt idx="93">
                  <c:v>179.34781852368366</c:v>
                </c:pt>
                <c:pt idx="94">
                  <c:v>172.35331370944041</c:v>
                </c:pt>
                <c:pt idx="95">
                  <c:v>165.1778073387735</c:v>
                </c:pt>
                <c:pt idx="96">
                  <c:v>157.86733433452906</c:v>
                </c:pt>
                <c:pt idx="97">
                  <c:v>150.46703900524852</c:v>
                </c:pt>
                <c:pt idx="98">
                  <c:v>143.02073104698712</c:v>
                </c:pt>
                <c:pt idx="99">
                  <c:v>135.5704795974633</c:v>
                </c:pt>
                <c:pt idx="100">
                  <c:v>128.15625006638788</c:v>
                </c:pt>
                <c:pt idx="101">
                  <c:v>120.81558743974061</c:v>
                </c:pt>
                <c:pt idx="102">
                  <c:v>113.58334870153789</c:v>
                </c:pt>
                <c:pt idx="103">
                  <c:v>106.4914859609525</c:v>
                </c:pt>
                <c:pt idx="104">
                  <c:v>99.568880840835646</c:v>
                </c:pt>
                <c:pt idx="105">
                  <c:v>92.841229699070894</c:v>
                </c:pt>
                <c:pt idx="106">
                  <c:v>86.330978337494074</c:v>
                </c:pt>
                <c:pt idx="107">
                  <c:v>80.057304022036448</c:v>
                </c:pt>
                <c:pt idx="108">
                  <c:v>74.036141906621083</c:v>
                </c:pt>
                <c:pt idx="109">
                  <c:v>68.280252332926594</c:v>
                </c:pt>
                <c:pt idx="110">
                  <c:v>62.79932497554136</c:v>
                </c:pt>
                <c:pt idx="111">
                  <c:v>57.600115420781641</c:v>
                </c:pt>
                <c:pt idx="112">
                  <c:v>52.686609507604622</c:v>
                </c:pt>
                <c:pt idx="113">
                  <c:v>48.060210617490171</c:v>
                </c:pt>
                <c:pt idx="114">
                  <c:v>43.719945070902462</c:v>
                </c:pt>
                <c:pt idx="115">
                  <c:v>39.662680862530948</c:v>
                </c:pt>
                <c:pt idx="116">
                  <c:v>35.883355135479356</c:v>
                </c:pt>
                <c:pt idx="117">
                  <c:v>32.375206043908307</c:v>
                </c:pt>
                <c:pt idx="118">
                  <c:v>29.130004971254305</c:v>
                </c:pt>
                <c:pt idx="119">
                  <c:v>26.138285443361966</c:v>
                </c:pt>
                <c:pt idx="120">
                  <c:v>23.389565488837007</c:v>
                </c:pt>
                <c:pt idx="121">
                  <c:v>20.872560639073843</c:v>
                </c:pt>
                <c:pt idx="122">
                  <c:v>18.575385214771604</c:v>
                </c:pt>
                <c:pt idx="123">
                  <c:v>16.485740002291401</c:v>
                </c:pt>
                <c:pt idx="124">
                  <c:v>14.591084871069144</c:v>
                </c:pt>
                <c:pt idx="125">
                  <c:v>12.878795312988419</c:v>
                </c:pt>
                <c:pt idx="126">
                  <c:v>11.33630228813195</c:v>
                </c:pt>
                <c:pt idx="127">
                  <c:v>9.9512151322160403</c:v>
                </c:pt>
                <c:pt idx="128">
                  <c:v>8.7114276143838332</c:v>
                </c:pt>
                <c:pt idx="129">
                  <c:v>7.6052075265269208</c:v>
                </c:pt>
                <c:pt idx="130">
                  <c:v>6.6212704350020264</c:v>
                </c:pt>
                <c:pt idx="131">
                  <c:v>5.7488384319173562</c:v>
                </c:pt>
                <c:pt idx="132">
                  <c:v>4.9776848866720176</c:v>
                </c:pt>
                <c:pt idx="133">
                  <c:v>4.2981663207533982</c:v>
                </c:pt>
                <c:pt idx="134">
                  <c:v>3.7012426123900952</c:v>
                </c:pt>
                <c:pt idx="135">
                  <c:v>3.1784867856512791</c:v>
                </c:pt>
                <c:pt idx="136">
                  <c:v>2.7220856546012033</c:v>
                </c:pt>
                <c:pt idx="137">
                  <c:v>2.3248325811125494</c:v>
                </c:pt>
                <c:pt idx="138">
                  <c:v>1.980113569039883</c:v>
                </c:pt>
                <c:pt idx="139">
                  <c:v>1.6818878618148476</c:v>
                </c:pt>
                <c:pt idx="140">
                  <c:v>1.4246641392215575</c:v>
                </c:pt>
              </c:numCache>
            </c:numRef>
          </c:yVal>
          <c:smooth val="1"/>
          <c:extLst>
            <c:ext xmlns:c16="http://schemas.microsoft.com/office/drawing/2014/chart" uri="{C3380CC4-5D6E-409C-BE32-E72D297353CC}">
              <c16:uniqueId val="{00000000-43A1-4330-85AF-F872FFD00E36}"/>
            </c:ext>
          </c:extLst>
        </c:ser>
        <c:dLbls>
          <c:showLegendKey val="0"/>
          <c:showVal val="0"/>
          <c:showCatName val="0"/>
          <c:showSerName val="0"/>
          <c:showPercent val="0"/>
          <c:showBubbleSize val="0"/>
        </c:dLbls>
        <c:axId val="472363424"/>
        <c:axId val="472364600"/>
      </c:scatterChart>
      <c:valAx>
        <c:axId val="472363424"/>
        <c:scaling>
          <c:orientation val="minMax"/>
          <c:max val="43982"/>
          <c:min val="43891"/>
        </c:scaling>
        <c:delete val="1"/>
        <c:axPos val="b"/>
        <c:numFmt formatCode="m/d/yyyy" sourceLinked="1"/>
        <c:majorTickMark val="none"/>
        <c:minorTickMark val="none"/>
        <c:tickLblPos val="nextTo"/>
        <c:crossAx val="472364600"/>
        <c:crosses val="autoZero"/>
        <c:crossBetween val="midCat"/>
        <c:majorUnit val="7"/>
        <c:minorUnit val="7"/>
      </c:valAx>
      <c:valAx>
        <c:axId val="472364600"/>
        <c:scaling>
          <c:orientation val="minMax"/>
          <c:max val="350"/>
        </c:scaling>
        <c:delete val="1"/>
        <c:axPos val="l"/>
        <c:numFmt formatCode="General" sourceLinked="1"/>
        <c:majorTickMark val="none"/>
        <c:minorTickMark val="none"/>
        <c:tickLblPos val="nextTo"/>
        <c:crossAx val="4723634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19050" cap="rnd">
              <a:solidFill>
                <a:srgbClr val="C00000"/>
              </a:solidFill>
              <a:round/>
            </a:ln>
            <a:effectLst/>
          </c:spPr>
          <c:marker>
            <c:symbol val="none"/>
          </c:marker>
          <c:xVal>
            <c:numRef>
              <c:f>Todeszahlen_DE!$B$2:$B$156</c:f>
              <c:numCache>
                <c:formatCode>m/d/yyyy</c:formatCode>
                <c:ptCount val="155"/>
                <c:pt idx="0">
                  <c:v>43858</c:v>
                </c:pt>
                <c:pt idx="1">
                  <c:v>43859</c:v>
                </c:pt>
                <c:pt idx="2">
                  <c:v>43860</c:v>
                </c:pt>
                <c:pt idx="3">
                  <c:v>43861</c:v>
                </c:pt>
                <c:pt idx="4">
                  <c:v>43862</c:v>
                </c:pt>
                <c:pt idx="5">
                  <c:v>43863</c:v>
                </c:pt>
                <c:pt idx="6">
                  <c:v>43864</c:v>
                </c:pt>
                <c:pt idx="7">
                  <c:v>43865</c:v>
                </c:pt>
                <c:pt idx="8">
                  <c:v>43866</c:v>
                </c:pt>
                <c:pt idx="9">
                  <c:v>43867</c:v>
                </c:pt>
                <c:pt idx="10">
                  <c:v>43868</c:v>
                </c:pt>
                <c:pt idx="11">
                  <c:v>43869</c:v>
                </c:pt>
                <c:pt idx="12">
                  <c:v>43870</c:v>
                </c:pt>
                <c:pt idx="13">
                  <c:v>43871</c:v>
                </c:pt>
                <c:pt idx="14">
                  <c:v>43872</c:v>
                </c:pt>
                <c:pt idx="15">
                  <c:v>43873</c:v>
                </c:pt>
                <c:pt idx="16">
                  <c:v>43874</c:v>
                </c:pt>
                <c:pt idx="17">
                  <c:v>43875</c:v>
                </c:pt>
                <c:pt idx="18">
                  <c:v>43876</c:v>
                </c:pt>
                <c:pt idx="19">
                  <c:v>43877</c:v>
                </c:pt>
                <c:pt idx="20">
                  <c:v>43878</c:v>
                </c:pt>
                <c:pt idx="21">
                  <c:v>43879</c:v>
                </c:pt>
                <c:pt idx="22">
                  <c:v>43880</c:v>
                </c:pt>
                <c:pt idx="23">
                  <c:v>43881</c:v>
                </c:pt>
                <c:pt idx="24">
                  <c:v>43882</c:v>
                </c:pt>
                <c:pt idx="25">
                  <c:v>43883</c:v>
                </c:pt>
                <c:pt idx="26">
                  <c:v>43884</c:v>
                </c:pt>
                <c:pt idx="27">
                  <c:v>43885</c:v>
                </c:pt>
                <c:pt idx="28">
                  <c:v>43886</c:v>
                </c:pt>
                <c:pt idx="29">
                  <c:v>43887</c:v>
                </c:pt>
                <c:pt idx="30">
                  <c:v>43888</c:v>
                </c:pt>
                <c:pt idx="31">
                  <c:v>43889</c:v>
                </c:pt>
                <c:pt idx="32">
                  <c:v>43890</c:v>
                </c:pt>
                <c:pt idx="33">
                  <c:v>43891</c:v>
                </c:pt>
                <c:pt idx="34">
                  <c:v>43892</c:v>
                </c:pt>
                <c:pt idx="35">
                  <c:v>43893</c:v>
                </c:pt>
                <c:pt idx="36">
                  <c:v>43894</c:v>
                </c:pt>
                <c:pt idx="37">
                  <c:v>43895</c:v>
                </c:pt>
                <c:pt idx="38">
                  <c:v>43896</c:v>
                </c:pt>
                <c:pt idx="39">
                  <c:v>43897</c:v>
                </c:pt>
                <c:pt idx="40">
                  <c:v>43898</c:v>
                </c:pt>
                <c:pt idx="41">
                  <c:v>43899</c:v>
                </c:pt>
                <c:pt idx="42">
                  <c:v>43900</c:v>
                </c:pt>
                <c:pt idx="43">
                  <c:v>43901</c:v>
                </c:pt>
                <c:pt idx="44">
                  <c:v>43902</c:v>
                </c:pt>
                <c:pt idx="45">
                  <c:v>43903</c:v>
                </c:pt>
                <c:pt idx="46">
                  <c:v>43904</c:v>
                </c:pt>
                <c:pt idx="47">
                  <c:v>43905</c:v>
                </c:pt>
                <c:pt idx="48">
                  <c:v>43906</c:v>
                </c:pt>
                <c:pt idx="49">
                  <c:v>43907</c:v>
                </c:pt>
                <c:pt idx="50">
                  <c:v>43908</c:v>
                </c:pt>
                <c:pt idx="51">
                  <c:v>43909</c:v>
                </c:pt>
                <c:pt idx="52">
                  <c:v>43910</c:v>
                </c:pt>
                <c:pt idx="53">
                  <c:v>43911</c:v>
                </c:pt>
                <c:pt idx="54">
                  <c:v>43912</c:v>
                </c:pt>
                <c:pt idx="55">
                  <c:v>43913</c:v>
                </c:pt>
                <c:pt idx="56">
                  <c:v>43914</c:v>
                </c:pt>
                <c:pt idx="57">
                  <c:v>43915</c:v>
                </c:pt>
                <c:pt idx="58">
                  <c:v>43916</c:v>
                </c:pt>
                <c:pt idx="59">
                  <c:v>43917</c:v>
                </c:pt>
                <c:pt idx="60">
                  <c:v>43918</c:v>
                </c:pt>
                <c:pt idx="61">
                  <c:v>43919</c:v>
                </c:pt>
                <c:pt idx="62">
                  <c:v>43920</c:v>
                </c:pt>
                <c:pt idx="63">
                  <c:v>43921</c:v>
                </c:pt>
                <c:pt idx="64">
                  <c:v>43922</c:v>
                </c:pt>
                <c:pt idx="65">
                  <c:v>43923</c:v>
                </c:pt>
                <c:pt idx="66">
                  <c:v>43924</c:v>
                </c:pt>
                <c:pt idx="67">
                  <c:v>43925</c:v>
                </c:pt>
                <c:pt idx="68">
                  <c:v>43926</c:v>
                </c:pt>
                <c:pt idx="69">
                  <c:v>43927</c:v>
                </c:pt>
                <c:pt idx="70">
                  <c:v>43928</c:v>
                </c:pt>
                <c:pt idx="71">
                  <c:v>43929</c:v>
                </c:pt>
                <c:pt idx="72">
                  <c:v>43930</c:v>
                </c:pt>
                <c:pt idx="73">
                  <c:v>43931</c:v>
                </c:pt>
                <c:pt idx="74">
                  <c:v>43932</c:v>
                </c:pt>
                <c:pt idx="75">
                  <c:v>43933</c:v>
                </c:pt>
                <c:pt idx="76">
                  <c:v>43934</c:v>
                </c:pt>
                <c:pt idx="77">
                  <c:v>43935</c:v>
                </c:pt>
                <c:pt idx="78">
                  <c:v>43936</c:v>
                </c:pt>
                <c:pt idx="79">
                  <c:v>43937</c:v>
                </c:pt>
                <c:pt idx="80">
                  <c:v>43938</c:v>
                </c:pt>
                <c:pt idx="81">
                  <c:v>43939</c:v>
                </c:pt>
                <c:pt idx="82">
                  <c:v>43940</c:v>
                </c:pt>
                <c:pt idx="83">
                  <c:v>43941</c:v>
                </c:pt>
                <c:pt idx="84">
                  <c:v>43942</c:v>
                </c:pt>
                <c:pt idx="85">
                  <c:v>43943</c:v>
                </c:pt>
                <c:pt idx="86">
                  <c:v>43944</c:v>
                </c:pt>
                <c:pt idx="87">
                  <c:v>43945</c:v>
                </c:pt>
                <c:pt idx="88">
                  <c:v>43946</c:v>
                </c:pt>
                <c:pt idx="89">
                  <c:v>43947</c:v>
                </c:pt>
                <c:pt idx="90">
                  <c:v>43948</c:v>
                </c:pt>
                <c:pt idx="91">
                  <c:v>43949</c:v>
                </c:pt>
                <c:pt idx="92">
                  <c:v>43950</c:v>
                </c:pt>
                <c:pt idx="93">
                  <c:v>43951</c:v>
                </c:pt>
                <c:pt idx="94">
                  <c:v>43952</c:v>
                </c:pt>
                <c:pt idx="95">
                  <c:v>43953</c:v>
                </c:pt>
                <c:pt idx="96">
                  <c:v>43954</c:v>
                </c:pt>
                <c:pt idx="97">
                  <c:v>43955</c:v>
                </c:pt>
                <c:pt idx="98">
                  <c:v>43956</c:v>
                </c:pt>
                <c:pt idx="99">
                  <c:v>43957</c:v>
                </c:pt>
                <c:pt idx="100">
                  <c:v>43958</c:v>
                </c:pt>
                <c:pt idx="101">
                  <c:v>43959</c:v>
                </c:pt>
                <c:pt idx="102">
                  <c:v>43960</c:v>
                </c:pt>
                <c:pt idx="103">
                  <c:v>43961</c:v>
                </c:pt>
                <c:pt idx="104">
                  <c:v>43962</c:v>
                </c:pt>
                <c:pt idx="105">
                  <c:v>43963</c:v>
                </c:pt>
                <c:pt idx="106">
                  <c:v>43964</c:v>
                </c:pt>
                <c:pt idx="107">
                  <c:v>43965</c:v>
                </c:pt>
                <c:pt idx="108">
                  <c:v>43966</c:v>
                </c:pt>
                <c:pt idx="109">
                  <c:v>43967</c:v>
                </c:pt>
                <c:pt idx="110">
                  <c:v>43968</c:v>
                </c:pt>
                <c:pt idx="111">
                  <c:v>43969</c:v>
                </c:pt>
                <c:pt idx="112">
                  <c:v>43970</c:v>
                </c:pt>
                <c:pt idx="113">
                  <c:v>43971</c:v>
                </c:pt>
                <c:pt idx="114">
                  <c:v>43972</c:v>
                </c:pt>
                <c:pt idx="115">
                  <c:v>43973</c:v>
                </c:pt>
                <c:pt idx="116">
                  <c:v>43974</c:v>
                </c:pt>
                <c:pt idx="117">
                  <c:v>43975</c:v>
                </c:pt>
                <c:pt idx="118">
                  <c:v>43976</c:v>
                </c:pt>
                <c:pt idx="119">
                  <c:v>43977</c:v>
                </c:pt>
                <c:pt idx="120">
                  <c:v>43978</c:v>
                </c:pt>
                <c:pt idx="121">
                  <c:v>43979</c:v>
                </c:pt>
                <c:pt idx="122">
                  <c:v>43980</c:v>
                </c:pt>
                <c:pt idx="123">
                  <c:v>43981</c:v>
                </c:pt>
                <c:pt idx="124">
                  <c:v>43982</c:v>
                </c:pt>
                <c:pt idx="125">
                  <c:v>43983</c:v>
                </c:pt>
                <c:pt idx="126">
                  <c:v>43984</c:v>
                </c:pt>
                <c:pt idx="127">
                  <c:v>43985</c:v>
                </c:pt>
                <c:pt idx="128">
                  <c:v>43986</c:v>
                </c:pt>
                <c:pt idx="129">
                  <c:v>43987</c:v>
                </c:pt>
                <c:pt idx="130">
                  <c:v>43988</c:v>
                </c:pt>
                <c:pt idx="131">
                  <c:v>43989</c:v>
                </c:pt>
                <c:pt idx="132">
                  <c:v>43990</c:v>
                </c:pt>
                <c:pt idx="133">
                  <c:v>43991</c:v>
                </c:pt>
                <c:pt idx="134">
                  <c:v>43992</c:v>
                </c:pt>
                <c:pt idx="135">
                  <c:v>43993</c:v>
                </c:pt>
                <c:pt idx="136">
                  <c:v>43994</c:v>
                </c:pt>
                <c:pt idx="137">
                  <c:v>43995</c:v>
                </c:pt>
                <c:pt idx="138">
                  <c:v>43996</c:v>
                </c:pt>
                <c:pt idx="139">
                  <c:v>43997</c:v>
                </c:pt>
                <c:pt idx="140">
                  <c:v>43998</c:v>
                </c:pt>
                <c:pt idx="141">
                  <c:v>43999</c:v>
                </c:pt>
                <c:pt idx="142">
                  <c:v>44000</c:v>
                </c:pt>
                <c:pt idx="143">
                  <c:v>44001</c:v>
                </c:pt>
                <c:pt idx="144">
                  <c:v>44002</c:v>
                </c:pt>
                <c:pt idx="145">
                  <c:v>44003</c:v>
                </c:pt>
                <c:pt idx="146">
                  <c:v>44004</c:v>
                </c:pt>
                <c:pt idx="147">
                  <c:v>44005</c:v>
                </c:pt>
                <c:pt idx="148">
                  <c:v>44006</c:v>
                </c:pt>
                <c:pt idx="149">
                  <c:v>44007</c:v>
                </c:pt>
                <c:pt idx="150">
                  <c:v>44008</c:v>
                </c:pt>
                <c:pt idx="151">
                  <c:v>44009</c:v>
                </c:pt>
                <c:pt idx="152">
                  <c:v>44010</c:v>
                </c:pt>
                <c:pt idx="153">
                  <c:v>44011</c:v>
                </c:pt>
                <c:pt idx="154">
                  <c:v>44012</c:v>
                </c:pt>
              </c:numCache>
            </c:numRef>
          </c:xVal>
          <c:yVal>
            <c:numRef>
              <c:f>Todeszahlen_DE!$I$2:$I$156</c:f>
              <c:numCache>
                <c:formatCode>General</c:formatCode>
                <c:ptCount val="155"/>
                <c:pt idx="0">
                  <c:v>0</c:v>
                </c:pt>
                <c:pt idx="1">
                  <c:v>0</c:v>
                </c:pt>
                <c:pt idx="2">
                  <c:v>0</c:v>
                </c:pt>
                <c:pt idx="3">
                  <c:v>0</c:v>
                </c:pt>
                <c:pt idx="4">
                  <c:v>1</c:v>
                </c:pt>
                <c:pt idx="5">
                  <c:v>1</c:v>
                </c:pt>
                <c:pt idx="6">
                  <c:v>1</c:v>
                </c:pt>
                <c:pt idx="7">
                  <c:v>2</c:v>
                </c:pt>
                <c:pt idx="8">
                  <c:v>3</c:v>
                </c:pt>
                <c:pt idx="9">
                  <c:v>5</c:v>
                </c:pt>
                <c:pt idx="10">
                  <c:v>7</c:v>
                </c:pt>
                <c:pt idx="11">
                  <c:v>10</c:v>
                </c:pt>
                <c:pt idx="12">
                  <c:v>14</c:v>
                </c:pt>
                <c:pt idx="13">
                  <c:v>21</c:v>
                </c:pt>
                <c:pt idx="14">
                  <c:v>29</c:v>
                </c:pt>
                <c:pt idx="15">
                  <c:v>41</c:v>
                </c:pt>
                <c:pt idx="16">
                  <c:v>57</c:v>
                </c:pt>
                <c:pt idx="17">
                  <c:v>79</c:v>
                </c:pt>
                <c:pt idx="18">
                  <c:v>108</c:v>
                </c:pt>
                <c:pt idx="19">
                  <c:v>147</c:v>
                </c:pt>
                <c:pt idx="20">
                  <c:v>198</c:v>
                </c:pt>
                <c:pt idx="21">
                  <c:v>266</c:v>
                </c:pt>
                <c:pt idx="22">
                  <c:v>354</c:v>
                </c:pt>
                <c:pt idx="23">
                  <c:v>467</c:v>
                </c:pt>
                <c:pt idx="24">
                  <c:v>612</c:v>
                </c:pt>
                <c:pt idx="25">
                  <c:v>796</c:v>
                </c:pt>
                <c:pt idx="26">
                  <c:v>1028</c:v>
                </c:pt>
                <c:pt idx="27">
                  <c:v>1317</c:v>
                </c:pt>
                <c:pt idx="28">
                  <c:v>1674</c:v>
                </c:pt>
                <c:pt idx="29">
                  <c:v>2113</c:v>
                </c:pt>
                <c:pt idx="30">
                  <c:v>2645</c:v>
                </c:pt>
                <c:pt idx="31">
                  <c:v>3287</c:v>
                </c:pt>
                <c:pt idx="32">
                  <c:v>4053</c:v>
                </c:pt>
                <c:pt idx="33">
                  <c:v>4960</c:v>
                </c:pt>
                <c:pt idx="34">
                  <c:v>6024</c:v>
                </c:pt>
                <c:pt idx="35">
                  <c:v>7261</c:v>
                </c:pt>
                <c:pt idx="36">
                  <c:v>8685</c:v>
                </c:pt>
                <c:pt idx="37">
                  <c:v>10309</c:v>
                </c:pt>
                <c:pt idx="38">
                  <c:v>12144</c:v>
                </c:pt>
                <c:pt idx="39">
                  <c:v>14198</c:v>
                </c:pt>
                <c:pt idx="40">
                  <c:v>16473</c:v>
                </c:pt>
                <c:pt idx="41">
                  <c:v>18967</c:v>
                </c:pt>
                <c:pt idx="42">
                  <c:v>21673</c:v>
                </c:pt>
                <c:pt idx="43">
                  <c:v>24577</c:v>
                </c:pt>
                <c:pt idx="44">
                  <c:v>27658</c:v>
                </c:pt>
                <c:pt idx="45">
                  <c:v>30890</c:v>
                </c:pt>
                <c:pt idx="46">
                  <c:v>34237</c:v>
                </c:pt>
                <c:pt idx="47">
                  <c:v>37658</c:v>
                </c:pt>
                <c:pt idx="48">
                  <c:v>41108</c:v>
                </c:pt>
                <c:pt idx="49">
                  <c:v>44532</c:v>
                </c:pt>
                <c:pt idx="50">
                  <c:v>47876</c:v>
                </c:pt>
                <c:pt idx="51">
                  <c:v>51080</c:v>
                </c:pt>
                <c:pt idx="52">
                  <c:v>54084</c:v>
                </c:pt>
                <c:pt idx="53">
                  <c:v>56831</c:v>
                </c:pt>
                <c:pt idx="54">
                  <c:v>59264</c:v>
                </c:pt>
                <c:pt idx="55">
                  <c:v>61331</c:v>
                </c:pt>
                <c:pt idx="56">
                  <c:v>62989</c:v>
                </c:pt>
                <c:pt idx="57">
                  <c:v>64201</c:v>
                </c:pt>
                <c:pt idx="58">
                  <c:v>64939</c:v>
                </c:pt>
                <c:pt idx="59">
                  <c:v>65187</c:v>
                </c:pt>
                <c:pt idx="60">
                  <c:v>65097</c:v>
                </c:pt>
                <c:pt idx="61">
                  <c:v>64830</c:v>
                </c:pt>
                <c:pt idx="62">
                  <c:v>64387</c:v>
                </c:pt>
                <c:pt idx="63">
                  <c:v>63772</c:v>
                </c:pt>
                <c:pt idx="64">
                  <c:v>62989</c:v>
                </c:pt>
                <c:pt idx="65">
                  <c:v>62046</c:v>
                </c:pt>
                <c:pt idx="66">
                  <c:v>60949</c:v>
                </c:pt>
                <c:pt idx="67">
                  <c:v>59708</c:v>
                </c:pt>
                <c:pt idx="68">
                  <c:v>58332</c:v>
                </c:pt>
                <c:pt idx="69">
                  <c:v>56831</c:v>
                </c:pt>
                <c:pt idx="70">
                  <c:v>55217</c:v>
                </c:pt>
                <c:pt idx="71">
                  <c:v>53502</c:v>
                </c:pt>
                <c:pt idx="72">
                  <c:v>51699</c:v>
                </c:pt>
                <c:pt idx="73">
                  <c:v>49819</c:v>
                </c:pt>
                <c:pt idx="74">
                  <c:v>47876</c:v>
                </c:pt>
                <c:pt idx="75">
                  <c:v>45883</c:v>
                </c:pt>
                <c:pt idx="76">
                  <c:v>43852</c:v>
                </c:pt>
                <c:pt idx="77">
                  <c:v>41796</c:v>
                </c:pt>
                <c:pt idx="78">
                  <c:v>39728</c:v>
                </c:pt>
                <c:pt idx="79">
                  <c:v>37658</c:v>
                </c:pt>
                <c:pt idx="80">
                  <c:v>35599</c:v>
                </c:pt>
                <c:pt idx="81">
                  <c:v>33560</c:v>
                </c:pt>
                <c:pt idx="82">
                  <c:v>31551</c:v>
                </c:pt>
                <c:pt idx="83">
                  <c:v>29581</c:v>
                </c:pt>
                <c:pt idx="84">
                  <c:v>27658</c:v>
                </c:pt>
                <c:pt idx="85">
                  <c:v>25789</c:v>
                </c:pt>
                <c:pt idx="86">
                  <c:v>23981</c:v>
                </c:pt>
                <c:pt idx="87">
                  <c:v>22238</c:v>
                </c:pt>
                <c:pt idx="88">
                  <c:v>20566</c:v>
                </c:pt>
                <c:pt idx="89">
                  <c:v>18967</c:v>
                </c:pt>
                <c:pt idx="90">
                  <c:v>17444</c:v>
                </c:pt>
                <c:pt idx="91">
                  <c:v>16000</c:v>
                </c:pt>
                <c:pt idx="92">
                  <c:v>14635</c:v>
                </c:pt>
                <c:pt idx="93">
                  <c:v>13350</c:v>
                </c:pt>
                <c:pt idx="94">
                  <c:v>12144</c:v>
                </c:pt>
                <c:pt idx="95">
                  <c:v>11017</c:v>
                </c:pt>
                <c:pt idx="96">
                  <c:v>9968</c:v>
                </c:pt>
                <c:pt idx="97">
                  <c:v>8993</c:v>
                </c:pt>
                <c:pt idx="98">
                  <c:v>8092</c:v>
                </c:pt>
                <c:pt idx="99">
                  <c:v>7261</c:v>
                </c:pt>
                <c:pt idx="100">
                  <c:v>6497</c:v>
                </c:pt>
                <c:pt idx="101">
                  <c:v>5798</c:v>
                </c:pt>
                <c:pt idx="102">
                  <c:v>5160</c:v>
                </c:pt>
                <c:pt idx="103">
                  <c:v>4579</c:v>
                </c:pt>
                <c:pt idx="104">
                  <c:v>4053</c:v>
                </c:pt>
                <c:pt idx="105">
                  <c:v>3577</c:v>
                </c:pt>
                <c:pt idx="106">
                  <c:v>3149</c:v>
                </c:pt>
                <c:pt idx="107">
                  <c:v>2764</c:v>
                </c:pt>
                <c:pt idx="108">
                  <c:v>2420</c:v>
                </c:pt>
                <c:pt idx="109">
                  <c:v>2113</c:v>
                </c:pt>
                <c:pt idx="110">
                  <c:v>1839</c:v>
                </c:pt>
                <c:pt idx="111">
                  <c:v>1597</c:v>
                </c:pt>
                <c:pt idx="112">
                  <c:v>1383</c:v>
                </c:pt>
                <c:pt idx="113">
                  <c:v>1194</c:v>
                </c:pt>
                <c:pt idx="114">
                  <c:v>1028</c:v>
                </c:pt>
                <c:pt idx="115">
                  <c:v>883</c:v>
                </c:pt>
                <c:pt idx="116">
                  <c:v>756</c:v>
                </c:pt>
                <c:pt idx="117">
                  <c:v>646</c:v>
                </c:pt>
                <c:pt idx="118">
                  <c:v>550</c:v>
                </c:pt>
                <c:pt idx="119">
                  <c:v>467</c:v>
                </c:pt>
                <c:pt idx="120">
                  <c:v>396</c:v>
                </c:pt>
                <c:pt idx="121">
                  <c:v>334</c:v>
                </c:pt>
                <c:pt idx="122">
                  <c:v>282</c:v>
                </c:pt>
                <c:pt idx="123">
                  <c:v>237</c:v>
                </c:pt>
                <c:pt idx="124">
                  <c:v>198</c:v>
                </c:pt>
                <c:pt idx="125">
                  <c:v>166</c:v>
                </c:pt>
                <c:pt idx="126">
                  <c:v>138</c:v>
                </c:pt>
                <c:pt idx="127">
                  <c:v>115</c:v>
                </c:pt>
                <c:pt idx="128">
                  <c:v>95</c:v>
                </c:pt>
                <c:pt idx="129">
                  <c:v>79</c:v>
                </c:pt>
                <c:pt idx="130">
                  <c:v>65</c:v>
                </c:pt>
                <c:pt idx="131">
                  <c:v>53</c:v>
                </c:pt>
                <c:pt idx="132">
                  <c:v>44</c:v>
                </c:pt>
                <c:pt idx="133">
                  <c:v>36</c:v>
                </c:pt>
                <c:pt idx="134">
                  <c:v>29</c:v>
                </c:pt>
                <c:pt idx="135">
                  <c:v>24</c:v>
                </c:pt>
                <c:pt idx="136">
                  <c:v>19</c:v>
                </c:pt>
                <c:pt idx="137">
                  <c:v>15</c:v>
                </c:pt>
                <c:pt idx="138">
                  <c:v>12</c:v>
                </c:pt>
                <c:pt idx="139">
                  <c:v>10</c:v>
                </c:pt>
                <c:pt idx="140">
                  <c:v>8</c:v>
                </c:pt>
                <c:pt idx="141">
                  <c:v>6</c:v>
                </c:pt>
                <c:pt idx="142">
                  <c:v>5</c:v>
                </c:pt>
                <c:pt idx="143">
                  <c:v>4</c:v>
                </c:pt>
                <c:pt idx="144">
                  <c:v>3</c:v>
                </c:pt>
                <c:pt idx="145">
                  <c:v>3</c:v>
                </c:pt>
                <c:pt idx="146">
                  <c:v>2</c:v>
                </c:pt>
                <c:pt idx="147">
                  <c:v>2</c:v>
                </c:pt>
                <c:pt idx="148">
                  <c:v>1</c:v>
                </c:pt>
                <c:pt idx="149">
                  <c:v>1</c:v>
                </c:pt>
                <c:pt idx="150">
                  <c:v>1</c:v>
                </c:pt>
                <c:pt idx="151">
                  <c:v>1</c:v>
                </c:pt>
                <c:pt idx="152">
                  <c:v>0</c:v>
                </c:pt>
                <c:pt idx="153">
                  <c:v>0</c:v>
                </c:pt>
                <c:pt idx="154">
                  <c:v>0</c:v>
                </c:pt>
              </c:numCache>
            </c:numRef>
          </c:yVal>
          <c:smooth val="0"/>
          <c:extLst>
            <c:ext xmlns:c16="http://schemas.microsoft.com/office/drawing/2014/chart" uri="{C3380CC4-5D6E-409C-BE32-E72D297353CC}">
              <c16:uniqueId val="{00000000-BFD9-4149-A0DF-00E2F3D13164}"/>
            </c:ext>
          </c:extLst>
        </c:ser>
        <c:ser>
          <c:idx val="1"/>
          <c:order val="1"/>
          <c:spPr>
            <a:ln w="19050" cap="rnd">
              <a:solidFill>
                <a:schemeClr val="accent2"/>
              </a:solidFill>
              <a:round/>
            </a:ln>
            <a:effectLst/>
          </c:spPr>
          <c:marker>
            <c:symbol val="none"/>
          </c:marker>
          <c:xVal>
            <c:numRef>
              <c:f>Todeszahlen_DE!$B$2:$B$156</c:f>
              <c:numCache>
                <c:formatCode>m/d/yyyy</c:formatCode>
                <c:ptCount val="155"/>
                <c:pt idx="0">
                  <c:v>43858</c:v>
                </c:pt>
                <c:pt idx="1">
                  <c:v>43859</c:v>
                </c:pt>
                <c:pt idx="2">
                  <c:v>43860</c:v>
                </c:pt>
                <c:pt idx="3">
                  <c:v>43861</c:v>
                </c:pt>
                <c:pt idx="4">
                  <c:v>43862</c:v>
                </c:pt>
                <c:pt idx="5">
                  <c:v>43863</c:v>
                </c:pt>
                <c:pt idx="6">
                  <c:v>43864</c:v>
                </c:pt>
                <c:pt idx="7">
                  <c:v>43865</c:v>
                </c:pt>
                <c:pt idx="8">
                  <c:v>43866</c:v>
                </c:pt>
                <c:pt idx="9">
                  <c:v>43867</c:v>
                </c:pt>
                <c:pt idx="10">
                  <c:v>43868</c:v>
                </c:pt>
                <c:pt idx="11">
                  <c:v>43869</c:v>
                </c:pt>
                <c:pt idx="12">
                  <c:v>43870</c:v>
                </c:pt>
                <c:pt idx="13">
                  <c:v>43871</c:v>
                </c:pt>
                <c:pt idx="14">
                  <c:v>43872</c:v>
                </c:pt>
                <c:pt idx="15">
                  <c:v>43873</c:v>
                </c:pt>
                <c:pt idx="16">
                  <c:v>43874</c:v>
                </c:pt>
                <c:pt idx="17">
                  <c:v>43875</c:v>
                </c:pt>
                <c:pt idx="18">
                  <c:v>43876</c:v>
                </c:pt>
                <c:pt idx="19">
                  <c:v>43877</c:v>
                </c:pt>
                <c:pt idx="20">
                  <c:v>43878</c:v>
                </c:pt>
                <c:pt idx="21">
                  <c:v>43879</c:v>
                </c:pt>
                <c:pt idx="22">
                  <c:v>43880</c:v>
                </c:pt>
                <c:pt idx="23">
                  <c:v>43881</c:v>
                </c:pt>
                <c:pt idx="24">
                  <c:v>43882</c:v>
                </c:pt>
                <c:pt idx="25">
                  <c:v>43883</c:v>
                </c:pt>
                <c:pt idx="26">
                  <c:v>43884</c:v>
                </c:pt>
                <c:pt idx="27">
                  <c:v>43885</c:v>
                </c:pt>
                <c:pt idx="28">
                  <c:v>43886</c:v>
                </c:pt>
                <c:pt idx="29">
                  <c:v>43887</c:v>
                </c:pt>
                <c:pt idx="30">
                  <c:v>43888</c:v>
                </c:pt>
                <c:pt idx="31">
                  <c:v>43889</c:v>
                </c:pt>
                <c:pt idx="32">
                  <c:v>43890</c:v>
                </c:pt>
                <c:pt idx="33">
                  <c:v>43891</c:v>
                </c:pt>
                <c:pt idx="34">
                  <c:v>43892</c:v>
                </c:pt>
                <c:pt idx="35">
                  <c:v>43893</c:v>
                </c:pt>
                <c:pt idx="36">
                  <c:v>43894</c:v>
                </c:pt>
                <c:pt idx="37">
                  <c:v>43895</c:v>
                </c:pt>
                <c:pt idx="38">
                  <c:v>43896</c:v>
                </c:pt>
                <c:pt idx="39">
                  <c:v>43897</c:v>
                </c:pt>
                <c:pt idx="40">
                  <c:v>43898</c:v>
                </c:pt>
                <c:pt idx="41">
                  <c:v>43899</c:v>
                </c:pt>
                <c:pt idx="42">
                  <c:v>43900</c:v>
                </c:pt>
                <c:pt idx="43">
                  <c:v>43901</c:v>
                </c:pt>
                <c:pt idx="44">
                  <c:v>43902</c:v>
                </c:pt>
                <c:pt idx="45">
                  <c:v>43903</c:v>
                </c:pt>
                <c:pt idx="46">
                  <c:v>43904</c:v>
                </c:pt>
                <c:pt idx="47">
                  <c:v>43905</c:v>
                </c:pt>
                <c:pt idx="48">
                  <c:v>43906</c:v>
                </c:pt>
                <c:pt idx="49">
                  <c:v>43907</c:v>
                </c:pt>
                <c:pt idx="50">
                  <c:v>43908</c:v>
                </c:pt>
                <c:pt idx="51">
                  <c:v>43909</c:v>
                </c:pt>
                <c:pt idx="52">
                  <c:v>43910</c:v>
                </c:pt>
                <c:pt idx="53">
                  <c:v>43911</c:v>
                </c:pt>
                <c:pt idx="54">
                  <c:v>43912</c:v>
                </c:pt>
                <c:pt idx="55">
                  <c:v>43913</c:v>
                </c:pt>
                <c:pt idx="56">
                  <c:v>43914</c:v>
                </c:pt>
                <c:pt idx="57">
                  <c:v>43915</c:v>
                </c:pt>
                <c:pt idx="58">
                  <c:v>43916</c:v>
                </c:pt>
                <c:pt idx="59">
                  <c:v>43917</c:v>
                </c:pt>
                <c:pt idx="60">
                  <c:v>43918</c:v>
                </c:pt>
                <c:pt idx="61">
                  <c:v>43919</c:v>
                </c:pt>
                <c:pt idx="62">
                  <c:v>43920</c:v>
                </c:pt>
                <c:pt idx="63">
                  <c:v>43921</c:v>
                </c:pt>
                <c:pt idx="64">
                  <c:v>43922</c:v>
                </c:pt>
                <c:pt idx="65">
                  <c:v>43923</c:v>
                </c:pt>
                <c:pt idx="66">
                  <c:v>43924</c:v>
                </c:pt>
                <c:pt idx="67">
                  <c:v>43925</c:v>
                </c:pt>
                <c:pt idx="68">
                  <c:v>43926</c:v>
                </c:pt>
                <c:pt idx="69">
                  <c:v>43927</c:v>
                </c:pt>
                <c:pt idx="70">
                  <c:v>43928</c:v>
                </c:pt>
                <c:pt idx="71">
                  <c:v>43929</c:v>
                </c:pt>
                <c:pt idx="72">
                  <c:v>43930</c:v>
                </c:pt>
                <c:pt idx="73">
                  <c:v>43931</c:v>
                </c:pt>
                <c:pt idx="74">
                  <c:v>43932</c:v>
                </c:pt>
                <c:pt idx="75">
                  <c:v>43933</c:v>
                </c:pt>
                <c:pt idx="76">
                  <c:v>43934</c:v>
                </c:pt>
                <c:pt idx="77">
                  <c:v>43935</c:v>
                </c:pt>
                <c:pt idx="78">
                  <c:v>43936</c:v>
                </c:pt>
                <c:pt idx="79">
                  <c:v>43937</c:v>
                </c:pt>
                <c:pt idx="80">
                  <c:v>43938</c:v>
                </c:pt>
                <c:pt idx="81">
                  <c:v>43939</c:v>
                </c:pt>
                <c:pt idx="82">
                  <c:v>43940</c:v>
                </c:pt>
                <c:pt idx="83">
                  <c:v>43941</c:v>
                </c:pt>
                <c:pt idx="84">
                  <c:v>43942</c:v>
                </c:pt>
                <c:pt idx="85">
                  <c:v>43943</c:v>
                </c:pt>
                <c:pt idx="86">
                  <c:v>43944</c:v>
                </c:pt>
                <c:pt idx="87">
                  <c:v>43945</c:v>
                </c:pt>
                <c:pt idx="88">
                  <c:v>43946</c:v>
                </c:pt>
                <c:pt idx="89">
                  <c:v>43947</c:v>
                </c:pt>
                <c:pt idx="90">
                  <c:v>43948</c:v>
                </c:pt>
                <c:pt idx="91">
                  <c:v>43949</c:v>
                </c:pt>
                <c:pt idx="92">
                  <c:v>43950</c:v>
                </c:pt>
                <c:pt idx="93">
                  <c:v>43951</c:v>
                </c:pt>
                <c:pt idx="94">
                  <c:v>43952</c:v>
                </c:pt>
                <c:pt idx="95">
                  <c:v>43953</c:v>
                </c:pt>
                <c:pt idx="96">
                  <c:v>43954</c:v>
                </c:pt>
                <c:pt idx="97">
                  <c:v>43955</c:v>
                </c:pt>
                <c:pt idx="98">
                  <c:v>43956</c:v>
                </c:pt>
                <c:pt idx="99">
                  <c:v>43957</c:v>
                </c:pt>
                <c:pt idx="100">
                  <c:v>43958</c:v>
                </c:pt>
                <c:pt idx="101">
                  <c:v>43959</c:v>
                </c:pt>
                <c:pt idx="102">
                  <c:v>43960</c:v>
                </c:pt>
                <c:pt idx="103">
                  <c:v>43961</c:v>
                </c:pt>
                <c:pt idx="104">
                  <c:v>43962</c:v>
                </c:pt>
                <c:pt idx="105">
                  <c:v>43963</c:v>
                </c:pt>
                <c:pt idx="106">
                  <c:v>43964</c:v>
                </c:pt>
                <c:pt idx="107">
                  <c:v>43965</c:v>
                </c:pt>
                <c:pt idx="108">
                  <c:v>43966</c:v>
                </c:pt>
                <c:pt idx="109">
                  <c:v>43967</c:v>
                </c:pt>
                <c:pt idx="110">
                  <c:v>43968</c:v>
                </c:pt>
                <c:pt idx="111">
                  <c:v>43969</c:v>
                </c:pt>
                <c:pt idx="112">
                  <c:v>43970</c:v>
                </c:pt>
                <c:pt idx="113">
                  <c:v>43971</c:v>
                </c:pt>
                <c:pt idx="114">
                  <c:v>43972</c:v>
                </c:pt>
                <c:pt idx="115">
                  <c:v>43973</c:v>
                </c:pt>
                <c:pt idx="116">
                  <c:v>43974</c:v>
                </c:pt>
                <c:pt idx="117">
                  <c:v>43975</c:v>
                </c:pt>
                <c:pt idx="118">
                  <c:v>43976</c:v>
                </c:pt>
                <c:pt idx="119">
                  <c:v>43977</c:v>
                </c:pt>
                <c:pt idx="120">
                  <c:v>43978</c:v>
                </c:pt>
                <c:pt idx="121">
                  <c:v>43979</c:v>
                </c:pt>
                <c:pt idx="122">
                  <c:v>43980</c:v>
                </c:pt>
                <c:pt idx="123">
                  <c:v>43981</c:v>
                </c:pt>
                <c:pt idx="124">
                  <c:v>43982</c:v>
                </c:pt>
                <c:pt idx="125">
                  <c:v>43983</c:v>
                </c:pt>
                <c:pt idx="126">
                  <c:v>43984</c:v>
                </c:pt>
                <c:pt idx="127">
                  <c:v>43985</c:v>
                </c:pt>
                <c:pt idx="128">
                  <c:v>43986</c:v>
                </c:pt>
                <c:pt idx="129">
                  <c:v>43987</c:v>
                </c:pt>
                <c:pt idx="130">
                  <c:v>43988</c:v>
                </c:pt>
                <c:pt idx="131">
                  <c:v>43989</c:v>
                </c:pt>
                <c:pt idx="132">
                  <c:v>43990</c:v>
                </c:pt>
                <c:pt idx="133">
                  <c:v>43991</c:v>
                </c:pt>
                <c:pt idx="134">
                  <c:v>43992</c:v>
                </c:pt>
                <c:pt idx="135">
                  <c:v>43993</c:v>
                </c:pt>
                <c:pt idx="136">
                  <c:v>43994</c:v>
                </c:pt>
                <c:pt idx="137">
                  <c:v>43995</c:v>
                </c:pt>
                <c:pt idx="138">
                  <c:v>43996</c:v>
                </c:pt>
                <c:pt idx="139">
                  <c:v>43997</c:v>
                </c:pt>
                <c:pt idx="140">
                  <c:v>43998</c:v>
                </c:pt>
                <c:pt idx="141">
                  <c:v>43999</c:v>
                </c:pt>
                <c:pt idx="142">
                  <c:v>44000</c:v>
                </c:pt>
                <c:pt idx="143">
                  <c:v>44001</c:v>
                </c:pt>
                <c:pt idx="144">
                  <c:v>44002</c:v>
                </c:pt>
                <c:pt idx="145">
                  <c:v>44003</c:v>
                </c:pt>
                <c:pt idx="146">
                  <c:v>44004</c:v>
                </c:pt>
                <c:pt idx="147">
                  <c:v>44005</c:v>
                </c:pt>
                <c:pt idx="148">
                  <c:v>44006</c:v>
                </c:pt>
                <c:pt idx="149">
                  <c:v>44007</c:v>
                </c:pt>
                <c:pt idx="150">
                  <c:v>44008</c:v>
                </c:pt>
                <c:pt idx="151">
                  <c:v>44009</c:v>
                </c:pt>
                <c:pt idx="152">
                  <c:v>44010</c:v>
                </c:pt>
                <c:pt idx="153">
                  <c:v>44011</c:v>
                </c:pt>
                <c:pt idx="154">
                  <c:v>44012</c:v>
                </c:pt>
              </c:numCache>
            </c:numRef>
          </c:xVal>
          <c:yVal>
            <c:numRef>
              <c:f>Todeszahlen_DE!$D$2:$D$156</c:f>
              <c:numCache>
                <c:formatCode>General</c:formatCode>
                <c:ptCount val="155"/>
                <c:pt idx="0">
                  <c:v>1.1031785025677202E-8</c:v>
                </c:pt>
                <c:pt idx="1">
                  <c:v>2.0065714868140221E-8</c:v>
                </c:pt>
                <c:pt idx="2">
                  <c:v>3.6220447883541612E-8</c:v>
                </c:pt>
                <c:pt idx="3">
                  <c:v>6.4884853596020118E-8</c:v>
                </c:pt>
                <c:pt idx="4">
                  <c:v>1.1535148104552864E-7</c:v>
                </c:pt>
                <c:pt idx="5">
                  <c:v>2.0351356128730566E-7</c:v>
                </c:pt>
                <c:pt idx="6">
                  <c:v>3.5633121308562764E-7</c:v>
                </c:pt>
                <c:pt idx="7">
                  <c:v>6.1916259503065241E-7</c:v>
                </c:pt>
                <c:pt idx="8">
                  <c:v>1.0676917584134498E-6</c:v>
                </c:pt>
                <c:pt idx="9">
                  <c:v>1.8271634625880696E-6</c:v>
                </c:pt>
                <c:pt idx="10">
                  <c:v>3.1031248350454335E-6</c:v>
                </c:pt>
                <c:pt idx="11">
                  <c:v>5.230117251177362E-6</c:v>
                </c:pt>
                <c:pt idx="12">
                  <c:v>8.7481039807040722E-6</c:v>
                </c:pt>
                <c:pt idx="13">
                  <c:v>1.4521342904226952E-5</c:v>
                </c:pt>
                <c:pt idx="14">
                  <c:v>2.3921585367472759E-5</c:v>
                </c:pt>
                <c:pt idx="15">
                  <c:v>3.9107807541667362E-5</c:v>
                </c:pt>
                <c:pt idx="16">
                  <c:v>6.3449369842837313E-5</c:v>
                </c:pt>
                <c:pt idx="17">
                  <c:v>1.021601425586512E-4</c:v>
                </c:pt>
                <c:pt idx="18">
                  <c:v>1.6323977990837673E-4</c:v>
                </c:pt>
                <c:pt idx="19">
                  <c:v>2.5885755451887074E-4</c:v>
                </c:pt>
                <c:pt idx="20">
                  <c:v>4.0736716493584396E-4</c:v>
                </c:pt>
                <c:pt idx="21">
                  <c:v>6.3621152242665047E-4</c:v>
                </c:pt>
                <c:pt idx="22">
                  <c:v>9.8606915348325346E-4</c:v>
                </c:pt>
                <c:pt idx="23">
                  <c:v>1.5167134895803954E-3</c:v>
                </c:pt>
                <c:pt idx="24">
                  <c:v>2.3152082356197447E-3</c:v>
                </c:pt>
                <c:pt idx="25">
                  <c:v>3.507251430851586E-3</c:v>
                </c:pt>
                <c:pt idx="26">
                  <c:v>5.272712318377692E-3</c:v>
                </c:pt>
                <c:pt idx="27">
                  <c:v>7.8666818311365384E-3</c:v>
                </c:pt>
                <c:pt idx="28">
                  <c:v>1.1647679912168758E-2</c:v>
                </c:pt>
                <c:pt idx="29">
                  <c:v>1.7115027546156774E-2</c:v>
                </c:pt>
                <c:pt idx="30">
                  <c:v>2.495778911334116E-2</c:v>
                </c:pt>
                <c:pt idx="31">
                  <c:v>3.6118104662062001E-2</c:v>
                </c:pt>
                <c:pt idx="32">
                  <c:v>5.1872135394349643E-2</c:v>
                </c:pt>
                <c:pt idx="33">
                  <c:v>7.3932200820532423E-2</c:v>
                </c:pt>
                <c:pt idx="34">
                  <c:v>0.10457394104263672</c:v>
                </c:pt>
                <c:pt idx="35">
                  <c:v>0.14679242651395685</c:v>
                </c:pt>
                <c:pt idx="36">
                  <c:v>0.20449098025859822</c:v>
                </c:pt>
                <c:pt idx="37">
                  <c:v>0.28270598138235598</c:v>
                </c:pt>
                <c:pt idx="38">
                  <c:v>0.38786998270848971</c:v>
                </c:pt>
                <c:pt idx="39">
                  <c:v>0.52811399639317724</c:v>
                </c:pt>
                <c:pt idx="40">
                  <c:v>0.71360768350927406</c:v>
                </c:pt>
                <c:pt idx="41">
                  <c:v>0.95693335041519023</c:v>
                </c:pt>
                <c:pt idx="42">
                  <c:v>1.2734860642754993</c:v>
                </c:pt>
                <c:pt idx="43">
                  <c:v>1.6818878618148476</c:v>
                </c:pt>
                <c:pt idx="44">
                  <c:v>2.2043990179174306</c:v>
                </c:pt>
                <c:pt idx="45">
                  <c:v>2.8673038287660386</c:v>
                </c:pt>
                <c:pt idx="46">
                  <c:v>3.7012426123900952</c:v>
                </c:pt>
                <c:pt idx="47">
                  <c:v>4.7414560100431427</c:v>
                </c:pt>
                <c:pt idx="48">
                  <c:v>6.0279026640971498</c:v>
                </c:pt>
                <c:pt idx="49">
                  <c:v>7.6052075265269172</c:v>
                </c:pt>
                <c:pt idx="50">
                  <c:v>9.5223960605224214</c:v>
                </c:pt>
                <c:pt idx="51">
                  <c:v>11.832370109561632</c:v>
                </c:pt>
                <c:pt idx="52">
                  <c:v>14.591084871069144</c:v>
                </c:pt>
                <c:pt idx="53">
                  <c:v>17.85639378010562</c:v>
                </c:pt>
                <c:pt idx="54">
                  <c:v>21.686539567507936</c:v>
                </c:pt>
                <c:pt idx="55">
                  <c:v>26.138285443361966</c:v>
                </c:pt>
                <c:pt idx="56">
                  <c:v>31.26470008559852</c:v>
                </c:pt>
                <c:pt idx="57">
                  <c:v>37.112633319004019</c:v>
                </c:pt>
                <c:pt idx="58">
                  <c:v>43.719945070902462</c:v>
                </c:pt>
                <c:pt idx="59">
                  <c:v>51.112576989069076</c:v>
                </c:pt>
                <c:pt idx="60">
                  <c:v>59.301582232389592</c:v>
                </c:pt>
                <c:pt idx="61">
                  <c:v>68.280252332926594</c:v>
                </c:pt>
                <c:pt idx="62">
                  <c:v>78.021498458208555</c:v>
                </c:pt>
                <c:pt idx="63">
                  <c:v>88.475655665720666</c:v>
                </c:pt>
                <c:pt idx="64">
                  <c:v>99.568880840835632</c:v>
                </c:pt>
                <c:pt idx="65">
                  <c:v>111.2023063727481</c:v>
                </c:pt>
                <c:pt idx="66">
                  <c:v>123.25209130857446</c:v>
                </c:pt>
                <c:pt idx="67">
                  <c:v>135.5704795974633</c:v>
                </c:pt>
                <c:pt idx="68">
                  <c:v>147.98793188631797</c:v>
                </c:pt>
                <c:pt idx="69">
                  <c:v>160.31634492668528</c:v>
                </c:pt>
                <c:pt idx="70">
                  <c:v>172.35331370944041</c:v>
                </c:pt>
                <c:pt idx="71">
                  <c:v>183.88732948075304</c:v>
                </c:pt>
                <c:pt idx="72">
                  <c:v>194.7037459178527</c:v>
                </c:pt>
                <c:pt idx="73">
                  <c:v>204.59129035305051</c:v>
                </c:pt>
                <c:pt idx="74">
                  <c:v>213.34885136058583</c:v>
                </c:pt>
                <c:pt idx="75">
                  <c:v>220.79224215209254</c:v>
                </c:pt>
                <c:pt idx="76">
                  <c:v>226.76062414576782</c:v>
                </c:pt>
                <c:pt idx="77">
                  <c:v>231.12227874574418</c:v>
                </c:pt>
                <c:pt idx="78">
                  <c:v>233.77943840939608</c:v>
                </c:pt>
                <c:pt idx="79">
                  <c:v>234.67192964790161</c:v>
                </c:pt>
                <c:pt idx="80">
                  <c:v>234.3502409667843</c:v>
                </c:pt>
                <c:pt idx="81">
                  <c:v>233.38781833467766</c:v>
                </c:pt>
                <c:pt idx="82">
                  <c:v>231.79255581554983</c:v>
                </c:pt>
                <c:pt idx="83">
                  <c:v>229.57749030903088</c:v>
                </c:pt>
                <c:pt idx="84">
                  <c:v>226.76062414576782</c:v>
                </c:pt>
                <c:pt idx="85">
                  <c:v>223.36468147182714</c:v>
                </c:pt>
                <c:pt idx="86">
                  <c:v>219.41680303314163</c:v>
                </c:pt>
                <c:pt idx="87">
                  <c:v>214.94818509326501</c:v>
                </c:pt>
                <c:pt idx="88">
                  <c:v>209.99366920163811</c:v>
                </c:pt>
                <c:pt idx="89">
                  <c:v>204.59129035305051</c:v>
                </c:pt>
                <c:pt idx="90">
                  <c:v>198.78179172452744</c:v>
                </c:pt>
                <c:pt idx="91">
                  <c:v>192.60811463114814</c:v>
                </c:pt>
                <c:pt idx="92">
                  <c:v>186.11487260035528</c:v>
                </c:pt>
                <c:pt idx="93">
                  <c:v>179.34781852368366</c:v>
                </c:pt>
                <c:pt idx="94">
                  <c:v>172.35331370944041</c:v>
                </c:pt>
                <c:pt idx="95">
                  <c:v>165.1778073387735</c:v>
                </c:pt>
                <c:pt idx="96">
                  <c:v>157.86733433452906</c:v>
                </c:pt>
                <c:pt idx="97">
                  <c:v>150.46703900524852</c:v>
                </c:pt>
                <c:pt idx="98">
                  <c:v>143.02073104698712</c:v>
                </c:pt>
                <c:pt idx="99">
                  <c:v>135.5704795974633</c:v>
                </c:pt>
                <c:pt idx="100">
                  <c:v>128.15625006638788</c:v>
                </c:pt>
                <c:pt idx="101">
                  <c:v>120.81558743974061</c:v>
                </c:pt>
                <c:pt idx="102">
                  <c:v>113.58334870153789</c:v>
                </c:pt>
                <c:pt idx="103">
                  <c:v>106.4914859609525</c:v>
                </c:pt>
                <c:pt idx="104">
                  <c:v>99.568880840835646</c:v>
                </c:pt>
                <c:pt idx="105">
                  <c:v>92.841229699070894</c:v>
                </c:pt>
                <c:pt idx="106">
                  <c:v>86.330978337494074</c:v>
                </c:pt>
                <c:pt idx="107">
                  <c:v>80.057304022036448</c:v>
                </c:pt>
                <c:pt idx="108">
                  <c:v>74.036141906621083</c:v>
                </c:pt>
                <c:pt idx="109">
                  <c:v>68.280252332926594</c:v>
                </c:pt>
                <c:pt idx="110">
                  <c:v>62.79932497554136</c:v>
                </c:pt>
                <c:pt idx="111">
                  <c:v>57.600115420781641</c:v>
                </c:pt>
                <c:pt idx="112">
                  <c:v>52.686609507604622</c:v>
                </c:pt>
                <c:pt idx="113">
                  <c:v>48.060210617490171</c:v>
                </c:pt>
                <c:pt idx="114">
                  <c:v>43.719945070902462</c:v>
                </c:pt>
                <c:pt idx="115">
                  <c:v>39.662680862530948</c:v>
                </c:pt>
                <c:pt idx="116">
                  <c:v>35.883355135479356</c:v>
                </c:pt>
                <c:pt idx="117">
                  <c:v>32.375206043908307</c:v>
                </c:pt>
                <c:pt idx="118">
                  <c:v>29.130004971254305</c:v>
                </c:pt>
                <c:pt idx="119">
                  <c:v>26.138285443361966</c:v>
                </c:pt>
                <c:pt idx="120">
                  <c:v>23.389565488837007</c:v>
                </c:pt>
                <c:pt idx="121">
                  <c:v>20.872560639073843</c:v>
                </c:pt>
                <c:pt idx="122">
                  <c:v>18.575385214771604</c:v>
                </c:pt>
                <c:pt idx="123">
                  <c:v>16.485740002291401</c:v>
                </c:pt>
                <c:pt idx="124">
                  <c:v>14.591084871069144</c:v>
                </c:pt>
                <c:pt idx="125">
                  <c:v>12.878795312988419</c:v>
                </c:pt>
                <c:pt idx="126">
                  <c:v>11.33630228813195</c:v>
                </c:pt>
                <c:pt idx="127">
                  <c:v>9.9512151322160403</c:v>
                </c:pt>
                <c:pt idx="128">
                  <c:v>8.7114276143838332</c:v>
                </c:pt>
                <c:pt idx="129">
                  <c:v>7.6052075265269208</c:v>
                </c:pt>
                <c:pt idx="130">
                  <c:v>6.6212704350020264</c:v>
                </c:pt>
                <c:pt idx="131">
                  <c:v>5.7488384319173562</c:v>
                </c:pt>
                <c:pt idx="132">
                  <c:v>4.9776848866720176</c:v>
                </c:pt>
                <c:pt idx="133">
                  <c:v>4.2981663207533982</c:v>
                </c:pt>
                <c:pt idx="134">
                  <c:v>3.7012426123900952</c:v>
                </c:pt>
                <c:pt idx="135">
                  <c:v>3.1784867856512791</c:v>
                </c:pt>
                <c:pt idx="136">
                  <c:v>2.7220856546012033</c:v>
                </c:pt>
                <c:pt idx="137">
                  <c:v>2.3248325811125494</c:v>
                </c:pt>
                <c:pt idx="138">
                  <c:v>1.980113569039883</c:v>
                </c:pt>
                <c:pt idx="139">
                  <c:v>1.6818878618148476</c:v>
                </c:pt>
                <c:pt idx="140">
                  <c:v>1.4246641392215575</c:v>
                </c:pt>
                <c:pt idx="141">
                  <c:v>1.2034733260301769</c:v>
                </c:pt>
                <c:pt idx="142">
                  <c:v>1.0138389339266902</c:v>
                </c:pt>
                <c:pt idx="143">
                  <c:v>0.85174576206589003</c:v>
                </c:pt>
                <c:pt idx="144">
                  <c:v>0.71360768350927406</c:v>
                </c:pt>
                <c:pt idx="145">
                  <c:v>0.5962351473110391</c:v>
                </c:pt>
                <c:pt idx="146">
                  <c:v>0.49680293119950786</c:v>
                </c:pt>
                <c:pt idx="147">
                  <c:v>0.41281858938433585</c:v>
                </c:pt>
                <c:pt idx="148">
                  <c:v>0.34209195533359593</c:v>
                </c:pt>
                <c:pt idx="149">
                  <c:v>0.28270598138235598</c:v>
                </c:pt>
                <c:pt idx="150">
                  <c:v>0.23298912640135191</c:v>
                </c:pt>
                <c:pt idx="151">
                  <c:v>0.19148943982559471</c:v>
                </c:pt>
                <c:pt idx="152">
                  <c:v>0.15695043522112398</c:v>
                </c:pt>
                <c:pt idx="153">
                  <c:v>0.12828879914451949</c:v>
                </c:pt>
                <c:pt idx="154">
                  <c:v>0.10457394104263672</c:v>
                </c:pt>
              </c:numCache>
            </c:numRef>
          </c:yVal>
          <c:smooth val="0"/>
          <c:extLst>
            <c:ext xmlns:c16="http://schemas.microsoft.com/office/drawing/2014/chart" uri="{C3380CC4-5D6E-409C-BE32-E72D297353CC}">
              <c16:uniqueId val="{00000001-BFD9-4149-A0DF-00E2F3D13164}"/>
            </c:ext>
          </c:extLst>
        </c:ser>
        <c:ser>
          <c:idx val="2"/>
          <c:order val="2"/>
          <c:spPr>
            <a:ln w="19050" cap="rnd">
              <a:solidFill>
                <a:schemeClr val="accent6"/>
              </a:solidFill>
              <a:round/>
            </a:ln>
            <a:effectLst/>
          </c:spPr>
          <c:marker>
            <c:symbol val="none"/>
          </c:marker>
          <c:xVal>
            <c:numRef>
              <c:f>Todeszahlen_DE!$B$29:$B$156</c:f>
              <c:numCache>
                <c:formatCode>m/d/yyyy</c:formatCode>
                <c:ptCount val="128"/>
                <c:pt idx="0">
                  <c:v>43885</c:v>
                </c:pt>
                <c:pt idx="1">
                  <c:v>43886</c:v>
                </c:pt>
                <c:pt idx="2">
                  <c:v>43887</c:v>
                </c:pt>
                <c:pt idx="3">
                  <c:v>43888</c:v>
                </c:pt>
                <c:pt idx="4">
                  <c:v>43889</c:v>
                </c:pt>
                <c:pt idx="5">
                  <c:v>43890</c:v>
                </c:pt>
                <c:pt idx="6">
                  <c:v>43891</c:v>
                </c:pt>
                <c:pt idx="7">
                  <c:v>43892</c:v>
                </c:pt>
                <c:pt idx="8">
                  <c:v>43893</c:v>
                </c:pt>
                <c:pt idx="9">
                  <c:v>43894</c:v>
                </c:pt>
                <c:pt idx="10">
                  <c:v>43895</c:v>
                </c:pt>
                <c:pt idx="11">
                  <c:v>43896</c:v>
                </c:pt>
                <c:pt idx="12">
                  <c:v>43897</c:v>
                </c:pt>
                <c:pt idx="13">
                  <c:v>43898</c:v>
                </c:pt>
                <c:pt idx="14">
                  <c:v>43899</c:v>
                </c:pt>
                <c:pt idx="15">
                  <c:v>43900</c:v>
                </c:pt>
                <c:pt idx="16">
                  <c:v>43901</c:v>
                </c:pt>
                <c:pt idx="17">
                  <c:v>43902</c:v>
                </c:pt>
                <c:pt idx="18">
                  <c:v>43903</c:v>
                </c:pt>
                <c:pt idx="19">
                  <c:v>43904</c:v>
                </c:pt>
                <c:pt idx="20">
                  <c:v>43905</c:v>
                </c:pt>
                <c:pt idx="21">
                  <c:v>43906</c:v>
                </c:pt>
                <c:pt idx="22">
                  <c:v>43907</c:v>
                </c:pt>
                <c:pt idx="23">
                  <c:v>43908</c:v>
                </c:pt>
                <c:pt idx="24">
                  <c:v>43909</c:v>
                </c:pt>
                <c:pt idx="25">
                  <c:v>43910</c:v>
                </c:pt>
                <c:pt idx="26">
                  <c:v>43911</c:v>
                </c:pt>
                <c:pt idx="27">
                  <c:v>43912</c:v>
                </c:pt>
                <c:pt idx="28">
                  <c:v>43913</c:v>
                </c:pt>
                <c:pt idx="29">
                  <c:v>43914</c:v>
                </c:pt>
                <c:pt idx="30">
                  <c:v>43915</c:v>
                </c:pt>
                <c:pt idx="31">
                  <c:v>43916</c:v>
                </c:pt>
                <c:pt idx="32">
                  <c:v>43917</c:v>
                </c:pt>
                <c:pt idx="33">
                  <c:v>43918</c:v>
                </c:pt>
                <c:pt idx="34">
                  <c:v>43919</c:v>
                </c:pt>
                <c:pt idx="35">
                  <c:v>43920</c:v>
                </c:pt>
                <c:pt idx="36">
                  <c:v>43921</c:v>
                </c:pt>
                <c:pt idx="37">
                  <c:v>43922</c:v>
                </c:pt>
                <c:pt idx="38">
                  <c:v>43923</c:v>
                </c:pt>
                <c:pt idx="39">
                  <c:v>43924</c:v>
                </c:pt>
                <c:pt idx="40">
                  <c:v>43925</c:v>
                </c:pt>
                <c:pt idx="41">
                  <c:v>43926</c:v>
                </c:pt>
                <c:pt idx="42">
                  <c:v>43927</c:v>
                </c:pt>
                <c:pt idx="43">
                  <c:v>43928</c:v>
                </c:pt>
                <c:pt idx="44">
                  <c:v>43929</c:v>
                </c:pt>
                <c:pt idx="45">
                  <c:v>43930</c:v>
                </c:pt>
                <c:pt idx="46">
                  <c:v>43931</c:v>
                </c:pt>
                <c:pt idx="47">
                  <c:v>43932</c:v>
                </c:pt>
                <c:pt idx="48">
                  <c:v>43933</c:v>
                </c:pt>
                <c:pt idx="49">
                  <c:v>43934</c:v>
                </c:pt>
                <c:pt idx="50">
                  <c:v>43935</c:v>
                </c:pt>
                <c:pt idx="51">
                  <c:v>43936</c:v>
                </c:pt>
                <c:pt idx="52">
                  <c:v>43937</c:v>
                </c:pt>
                <c:pt idx="53">
                  <c:v>43938</c:v>
                </c:pt>
                <c:pt idx="54">
                  <c:v>43939</c:v>
                </c:pt>
                <c:pt idx="55">
                  <c:v>43940</c:v>
                </c:pt>
                <c:pt idx="56">
                  <c:v>43941</c:v>
                </c:pt>
                <c:pt idx="57">
                  <c:v>43942</c:v>
                </c:pt>
                <c:pt idx="58">
                  <c:v>43943</c:v>
                </c:pt>
                <c:pt idx="59">
                  <c:v>43944</c:v>
                </c:pt>
                <c:pt idx="60">
                  <c:v>43945</c:v>
                </c:pt>
                <c:pt idx="61">
                  <c:v>43946</c:v>
                </c:pt>
                <c:pt idx="62">
                  <c:v>43947</c:v>
                </c:pt>
                <c:pt idx="63">
                  <c:v>43948</c:v>
                </c:pt>
                <c:pt idx="64">
                  <c:v>43949</c:v>
                </c:pt>
                <c:pt idx="65">
                  <c:v>43950</c:v>
                </c:pt>
                <c:pt idx="66">
                  <c:v>43951</c:v>
                </c:pt>
                <c:pt idx="67">
                  <c:v>43952</c:v>
                </c:pt>
                <c:pt idx="68">
                  <c:v>43953</c:v>
                </c:pt>
                <c:pt idx="69">
                  <c:v>43954</c:v>
                </c:pt>
                <c:pt idx="70">
                  <c:v>43955</c:v>
                </c:pt>
                <c:pt idx="71">
                  <c:v>43956</c:v>
                </c:pt>
                <c:pt idx="72">
                  <c:v>43957</c:v>
                </c:pt>
                <c:pt idx="73">
                  <c:v>43958</c:v>
                </c:pt>
                <c:pt idx="74">
                  <c:v>43959</c:v>
                </c:pt>
                <c:pt idx="75">
                  <c:v>43960</c:v>
                </c:pt>
                <c:pt idx="76">
                  <c:v>43961</c:v>
                </c:pt>
                <c:pt idx="77">
                  <c:v>43962</c:v>
                </c:pt>
                <c:pt idx="78">
                  <c:v>43963</c:v>
                </c:pt>
                <c:pt idx="79">
                  <c:v>43964</c:v>
                </c:pt>
                <c:pt idx="80">
                  <c:v>43965</c:v>
                </c:pt>
                <c:pt idx="81">
                  <c:v>43966</c:v>
                </c:pt>
                <c:pt idx="82">
                  <c:v>43967</c:v>
                </c:pt>
                <c:pt idx="83">
                  <c:v>43968</c:v>
                </c:pt>
                <c:pt idx="84">
                  <c:v>43969</c:v>
                </c:pt>
                <c:pt idx="85">
                  <c:v>43970</c:v>
                </c:pt>
                <c:pt idx="86">
                  <c:v>43971</c:v>
                </c:pt>
                <c:pt idx="87">
                  <c:v>43972</c:v>
                </c:pt>
                <c:pt idx="88">
                  <c:v>43973</c:v>
                </c:pt>
                <c:pt idx="89">
                  <c:v>43974</c:v>
                </c:pt>
                <c:pt idx="90">
                  <c:v>43975</c:v>
                </c:pt>
                <c:pt idx="91">
                  <c:v>43976</c:v>
                </c:pt>
                <c:pt idx="92">
                  <c:v>43977</c:v>
                </c:pt>
                <c:pt idx="93">
                  <c:v>43978</c:v>
                </c:pt>
                <c:pt idx="94">
                  <c:v>43979</c:v>
                </c:pt>
                <c:pt idx="95">
                  <c:v>43980</c:v>
                </c:pt>
                <c:pt idx="96">
                  <c:v>43981</c:v>
                </c:pt>
                <c:pt idx="97">
                  <c:v>43982</c:v>
                </c:pt>
                <c:pt idx="98">
                  <c:v>43983</c:v>
                </c:pt>
                <c:pt idx="99">
                  <c:v>43984</c:v>
                </c:pt>
                <c:pt idx="100">
                  <c:v>43985</c:v>
                </c:pt>
                <c:pt idx="101">
                  <c:v>43986</c:v>
                </c:pt>
                <c:pt idx="102">
                  <c:v>43987</c:v>
                </c:pt>
                <c:pt idx="103">
                  <c:v>43988</c:v>
                </c:pt>
                <c:pt idx="104">
                  <c:v>43989</c:v>
                </c:pt>
                <c:pt idx="105">
                  <c:v>43990</c:v>
                </c:pt>
                <c:pt idx="106">
                  <c:v>43991</c:v>
                </c:pt>
                <c:pt idx="107">
                  <c:v>43992</c:v>
                </c:pt>
                <c:pt idx="108">
                  <c:v>43993</c:v>
                </c:pt>
                <c:pt idx="109">
                  <c:v>43994</c:v>
                </c:pt>
                <c:pt idx="110">
                  <c:v>43995</c:v>
                </c:pt>
                <c:pt idx="111">
                  <c:v>43996</c:v>
                </c:pt>
                <c:pt idx="112">
                  <c:v>43997</c:v>
                </c:pt>
                <c:pt idx="113">
                  <c:v>43998</c:v>
                </c:pt>
                <c:pt idx="114">
                  <c:v>43999</c:v>
                </c:pt>
                <c:pt idx="115">
                  <c:v>44000</c:v>
                </c:pt>
                <c:pt idx="116">
                  <c:v>44001</c:v>
                </c:pt>
                <c:pt idx="117">
                  <c:v>44002</c:v>
                </c:pt>
                <c:pt idx="118">
                  <c:v>44003</c:v>
                </c:pt>
                <c:pt idx="119">
                  <c:v>44004</c:v>
                </c:pt>
                <c:pt idx="120">
                  <c:v>44005</c:v>
                </c:pt>
                <c:pt idx="121">
                  <c:v>44006</c:v>
                </c:pt>
                <c:pt idx="122">
                  <c:v>44007</c:v>
                </c:pt>
                <c:pt idx="123">
                  <c:v>44008</c:v>
                </c:pt>
                <c:pt idx="124">
                  <c:v>44009</c:v>
                </c:pt>
                <c:pt idx="125">
                  <c:v>44010</c:v>
                </c:pt>
                <c:pt idx="126">
                  <c:v>44011</c:v>
                </c:pt>
                <c:pt idx="127">
                  <c:v>44012</c:v>
                </c:pt>
              </c:numCache>
            </c:numRef>
          </c:xVal>
          <c:yVal>
            <c:numRef>
              <c:f>Todeszahlen_DE!$H$29:$H$156</c:f>
              <c:numCache>
                <c:formatCode>_-* #,##0_-;\-* #,##0_-;_-* "-"??_-;_-@_-</c:formatCode>
                <c:ptCount val="128"/>
                <c:pt idx="0">
                  <c:v>2</c:v>
                </c:pt>
                <c:pt idx="1">
                  <c:v>2</c:v>
                </c:pt>
                <c:pt idx="2">
                  <c:v>7</c:v>
                </c:pt>
                <c:pt idx="3">
                  <c:v>23</c:v>
                </c:pt>
                <c:pt idx="4">
                  <c:v>46</c:v>
                </c:pt>
                <c:pt idx="5">
                  <c:v>22</c:v>
                </c:pt>
                <c:pt idx="6">
                  <c:v>38</c:v>
                </c:pt>
                <c:pt idx="7">
                  <c:v>41</c:v>
                </c:pt>
                <c:pt idx="8">
                  <c:v>83</c:v>
                </c:pt>
                <c:pt idx="9">
                  <c:v>158</c:v>
                </c:pt>
                <c:pt idx="10">
                  <c:v>190</c:v>
                </c:pt>
                <c:pt idx="11">
                  <c:v>188</c:v>
                </c:pt>
                <c:pt idx="12">
                  <c:v>139</c:v>
                </c:pt>
                <c:pt idx="13">
                  <c:v>101</c:v>
                </c:pt>
                <c:pt idx="14">
                  <c:v>344</c:v>
                </c:pt>
                <c:pt idx="15">
                  <c:v>594</c:v>
                </c:pt>
                <c:pt idx="16">
                  <c:v>745</c:v>
                </c:pt>
                <c:pt idx="17">
                  <c:v>981</c:v>
                </c:pt>
                <c:pt idx="18">
                  <c:v>1434</c:v>
                </c:pt>
                <c:pt idx="19">
                  <c:v>1308</c:v>
                </c:pt>
                <c:pt idx="20">
                  <c:v>972</c:v>
                </c:pt>
                <c:pt idx="21">
                  <c:v>2052</c:v>
                </c:pt>
                <c:pt idx="22">
                  <c:v>3034</c:v>
                </c:pt>
                <c:pt idx="23">
                  <c:v>3591</c:v>
                </c:pt>
                <c:pt idx="24">
                  <c:v>4067</c:v>
                </c:pt>
                <c:pt idx="25">
                  <c:v>4048</c:v>
                </c:pt>
                <c:pt idx="26">
                  <c:v>3337</c:v>
                </c:pt>
                <c:pt idx="27">
                  <c:v>2281</c:v>
                </c:pt>
                <c:pt idx="28">
                  <c:v>3720</c:v>
                </c:pt>
                <c:pt idx="29">
                  <c:v>4861</c:v>
                </c:pt>
                <c:pt idx="30">
                  <c:v>5703</c:v>
                </c:pt>
                <c:pt idx="31">
                  <c:v>5889</c:v>
                </c:pt>
                <c:pt idx="32">
                  <c:v>5994</c:v>
                </c:pt>
                <c:pt idx="33">
                  <c:v>4750</c:v>
                </c:pt>
                <c:pt idx="34">
                  <c:v>3103</c:v>
                </c:pt>
                <c:pt idx="35">
                  <c:v>4072</c:v>
                </c:pt>
                <c:pt idx="36">
                  <c:v>6058</c:v>
                </c:pt>
                <c:pt idx="37">
                  <c:v>6313</c:v>
                </c:pt>
                <c:pt idx="38">
                  <c:v>6559</c:v>
                </c:pt>
                <c:pt idx="39">
                  <c:v>6208</c:v>
                </c:pt>
                <c:pt idx="40">
                  <c:v>4315</c:v>
                </c:pt>
                <c:pt idx="41">
                  <c:v>2548</c:v>
                </c:pt>
                <c:pt idx="42">
                  <c:v>3671</c:v>
                </c:pt>
                <c:pt idx="43">
                  <c:v>5206</c:v>
                </c:pt>
                <c:pt idx="44">
                  <c:v>5283</c:v>
                </c:pt>
                <c:pt idx="45">
                  <c:v>4909</c:v>
                </c:pt>
                <c:pt idx="46">
                  <c:v>3336</c:v>
                </c:pt>
                <c:pt idx="47">
                  <c:v>2914</c:v>
                </c:pt>
                <c:pt idx="48">
                  <c:v>1839</c:v>
                </c:pt>
                <c:pt idx="49">
                  <c:v>1591</c:v>
                </c:pt>
                <c:pt idx="50">
                  <c:v>2478</c:v>
                </c:pt>
                <c:pt idx="51">
                  <c:v>3309</c:v>
                </c:pt>
                <c:pt idx="52">
                  <c:v>3413</c:v>
                </c:pt>
                <c:pt idx="53">
                  <c:v>3043</c:v>
                </c:pt>
                <c:pt idx="54">
                  <c:v>2083</c:v>
                </c:pt>
                <c:pt idx="55">
                  <c:v>1392</c:v>
                </c:pt>
                <c:pt idx="56">
                  <c:v>1738</c:v>
                </c:pt>
                <c:pt idx="57">
                  <c:v>2202</c:v>
                </c:pt>
                <c:pt idx="58">
                  <c:v>2499</c:v>
                </c:pt>
                <c:pt idx="59">
                  <c:v>2086</c:v>
                </c:pt>
                <c:pt idx="60">
                  <c:v>1888</c:v>
                </c:pt>
                <c:pt idx="61">
                  <c:v>1303</c:v>
                </c:pt>
                <c:pt idx="62">
                  <c:v>697</c:v>
                </c:pt>
                <c:pt idx="63">
                  <c:v>1122</c:v>
                </c:pt>
                <c:pt idx="64">
                  <c:v>1450</c:v>
                </c:pt>
                <c:pt idx="65">
                  <c:v>1434</c:v>
                </c:pt>
                <c:pt idx="66">
                  <c:v>1465</c:v>
                </c:pt>
                <c:pt idx="67">
                  <c:v>912</c:v>
                </c:pt>
                <c:pt idx="68">
                  <c:v>622</c:v>
                </c:pt>
                <c:pt idx="69">
                  <c:v>428</c:v>
                </c:pt>
                <c:pt idx="70">
                  <c:v>729</c:v>
                </c:pt>
                <c:pt idx="71">
                  <c:v>1096</c:v>
                </c:pt>
                <c:pt idx="72">
                  <c:v>1204</c:v>
                </c:pt>
                <c:pt idx="73">
                  <c:v>1181</c:v>
                </c:pt>
                <c:pt idx="74">
                  <c:v>979</c:v>
                </c:pt>
                <c:pt idx="75">
                  <c:v>671</c:v>
                </c:pt>
                <c:pt idx="76">
                  <c:v>337</c:v>
                </c:pt>
                <c:pt idx="77">
                  <c:v>685</c:v>
                </c:pt>
                <c:pt idx="78">
                  <c:v>840</c:v>
                </c:pt>
                <c:pt idx="79">
                  <c:v>894</c:v>
                </c:pt>
                <c:pt idx="80">
                  <c:v>801</c:v>
                </c:pt>
                <c:pt idx="81">
                  <c:v>693</c:v>
                </c:pt>
                <c:pt idx="82">
                  <c:v>462</c:v>
                </c:pt>
                <c:pt idx="83">
                  <c:v>309</c:v>
                </c:pt>
                <c:pt idx="84">
                  <c:v>526</c:v>
                </c:pt>
                <c:pt idx="85">
                  <c:v>718</c:v>
                </c:pt>
                <c:pt idx="86">
                  <c:v>777</c:v>
                </c:pt>
                <c:pt idx="87">
                  <c:v>376</c:v>
                </c:pt>
                <c:pt idx="88">
                  <c:v>269</c:v>
                </c:pt>
              </c:numCache>
            </c:numRef>
          </c:yVal>
          <c:smooth val="0"/>
          <c:extLst>
            <c:ext xmlns:c16="http://schemas.microsoft.com/office/drawing/2014/chart" uri="{C3380CC4-5D6E-409C-BE32-E72D297353CC}">
              <c16:uniqueId val="{00000002-BFD9-4149-A0DF-00E2F3D13164}"/>
            </c:ext>
          </c:extLst>
        </c:ser>
        <c:dLbls>
          <c:showLegendKey val="0"/>
          <c:showVal val="0"/>
          <c:showCatName val="0"/>
          <c:showSerName val="0"/>
          <c:showPercent val="0"/>
          <c:showBubbleSize val="0"/>
        </c:dLbls>
        <c:axId val="472357544"/>
        <c:axId val="472363816"/>
      </c:scatterChart>
      <c:valAx>
        <c:axId val="472357544"/>
        <c:scaling>
          <c:orientation val="minMax"/>
          <c:max val="44016"/>
          <c:min val="43862"/>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63816"/>
        <c:crosses val="autoZero"/>
        <c:crossBetween val="midCat"/>
        <c:majorUnit val="14"/>
        <c:minorUnit val="7"/>
      </c:valAx>
      <c:valAx>
        <c:axId val="472363816"/>
        <c:scaling>
          <c:logBase val="10"/>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57544"/>
        <c:crosses val="autoZero"/>
        <c:crossBetween val="midCat"/>
      </c:valAx>
      <c:spPr>
        <a:noFill/>
        <a:ln>
          <a:noFill/>
        </a:ln>
        <a:effectLst/>
      </c:spPr>
    </c:plotArea>
    <c:plotVisOnly val="1"/>
    <c:dispBlanksAs val="span"/>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val>
            <c:numRef>
              <c:f>'[covid-19_book.xlsx]Alter_IFR'!$W$34:$W$43</c:f>
              <c:numCache>
                <c:formatCode>0</c:formatCode>
                <c:ptCount val="10"/>
                <c:pt idx="0">
                  <c:v>42.384020618556704</c:v>
                </c:pt>
                <c:pt idx="1">
                  <c:v>16.810402016717529</c:v>
                </c:pt>
                <c:pt idx="2">
                  <c:v>34.043664472996973</c:v>
                </c:pt>
                <c:pt idx="3">
                  <c:v>59.14076782449726</c:v>
                </c:pt>
                <c:pt idx="4">
                  <c:v>164.34438396833252</c:v>
                </c:pt>
                <c:pt idx="5">
                  <c:v>443.36508889055585</c:v>
                </c:pt>
                <c:pt idx="6">
                  <c:v>1072.916860627502</c:v>
                </c:pt>
                <c:pt idx="7">
                  <c:v>2853.2457081545062</c:v>
                </c:pt>
                <c:pt idx="8">
                  <c:v>6912.8104059913276</c:v>
                </c:pt>
                <c:pt idx="9">
                  <c:v>22372.475961538461</c:v>
                </c:pt>
              </c:numCache>
            </c:numRef>
          </c:val>
          <c:extLst>
            <c:ext xmlns:c15="http://schemas.microsoft.com/office/drawing/2012/chart" uri="{02D57815-91ED-43cb-92C2-25804820EDAC}">
              <c15:filteredSeriesTitle>
                <c15:tx>
                  <c:strRef>
                    <c:extLst>
                      <c:ext uri="{02D57815-91ED-43cb-92C2-25804820EDAC}">
                        <c15:formulaRef>
                          <c15:sqref>'[covid-19_book.xlsx]Alter_IFR'!$W$33</c15:sqref>
                        </c15:formulaRef>
                      </c:ext>
                    </c:extLst>
                    <c:strCache>
                      <c:ptCount val="1"/>
                      <c:pt idx="0">
                        <c:v>Reguläre Todesfälle pro 100k</c:v>
                      </c:pt>
                    </c:strCache>
                  </c:strRef>
                </c15:tx>
              </c15:filteredSeriesTitle>
            </c:ext>
            <c:ext xmlns:c15="http://schemas.microsoft.com/office/drawing/2012/chart" uri="{02D57815-91ED-43cb-92C2-25804820EDAC}">
              <c15:filteredCategoryTitle>
                <c15:cat>
                  <c:strRef>
                    <c:extLst>
                      <c:ext uri="{02D57815-91ED-43cb-92C2-25804820EDAC}">
                        <c15:formulaRef>
                          <c15:sqref>'[covid-19_book.xlsx]Alter_IFR'!$V$20:$V$29</c15:sqref>
                        </c15:formulaRef>
                      </c:ext>
                    </c:extLst>
                    <c:strCache>
                      <c:ptCount val="10"/>
                      <c:pt idx="0">
                        <c:v>0-9</c:v>
                      </c:pt>
                      <c:pt idx="1">
                        <c:v>10-19</c:v>
                      </c:pt>
                      <c:pt idx="2">
                        <c:v>20-29</c:v>
                      </c:pt>
                      <c:pt idx="3">
                        <c:v>30-39</c:v>
                      </c:pt>
                      <c:pt idx="4">
                        <c:v>40-49</c:v>
                      </c:pt>
                      <c:pt idx="5">
                        <c:v>50-59</c:v>
                      </c:pt>
                      <c:pt idx="6">
                        <c:v>60-69</c:v>
                      </c:pt>
                      <c:pt idx="7">
                        <c:v>70-79</c:v>
                      </c:pt>
                      <c:pt idx="8">
                        <c:v>80-89</c:v>
                      </c:pt>
                      <c:pt idx="9">
                        <c:v>90+</c:v>
                      </c:pt>
                    </c:strCache>
                  </c:strRef>
                </c15:cat>
              </c15:filteredCategoryTitle>
            </c:ext>
            <c:ext xmlns:c16="http://schemas.microsoft.com/office/drawing/2014/chart" uri="{C3380CC4-5D6E-409C-BE32-E72D297353CC}">
              <c16:uniqueId val="{00000000-BBFE-4C57-B7EC-F95AAE177453}"/>
            </c:ext>
          </c:extLst>
        </c:ser>
        <c:ser>
          <c:idx val="2"/>
          <c:order val="1"/>
          <c:spPr>
            <a:solidFill>
              <a:srgbClr val="FFC000"/>
            </a:solidFill>
            <a:ln>
              <a:noFill/>
            </a:ln>
            <a:effectLst>
              <a:outerShdw blurRad="57150" dist="19050" dir="5400000" algn="ctr" rotWithShape="0">
                <a:srgbClr val="000000">
                  <a:alpha val="63000"/>
                </a:srgbClr>
              </a:outerShdw>
            </a:effectLst>
            <a:sp3d/>
          </c:spPr>
          <c:invertIfNegative val="0"/>
          <c:val>
            <c:numRef>
              <c:f>'[covid-19_book.xlsx]Alter_IFR'!$AA$34:$AA$43</c:f>
              <c:numCache>
                <c:formatCode>0</c:formatCode>
                <c:ptCount val="10"/>
                <c:pt idx="0">
                  <c:v>0.20026234367020795</c:v>
                </c:pt>
                <c:pt idx="1">
                  <c:v>0.19155528524976415</c:v>
                </c:pt>
                <c:pt idx="2">
                  <c:v>0.27664147009326412</c:v>
                </c:pt>
                <c:pt idx="3">
                  <c:v>0.70697264579389696</c:v>
                </c:pt>
                <c:pt idx="4">
                  <c:v>2.3360835252320076</c:v>
                </c:pt>
                <c:pt idx="5">
                  <c:v>9.1242107806387658</c:v>
                </c:pt>
                <c:pt idx="6">
                  <c:v>24.928139734019304</c:v>
                </c:pt>
                <c:pt idx="7">
                  <c:v>112.89789624407975</c:v>
                </c:pt>
                <c:pt idx="8">
                  <c:v>221.16973234937768</c:v>
                </c:pt>
                <c:pt idx="9">
                  <c:v>268.12266926816989</c:v>
                </c:pt>
              </c:numCache>
            </c:numRef>
          </c:val>
          <c:extLst>
            <c:ext xmlns:c15="http://schemas.microsoft.com/office/drawing/2012/chart" uri="{02D57815-91ED-43cb-92C2-25804820EDAC}">
              <c15:filteredSeriesTitle>
                <c15:tx>
                  <c:strRef>
                    <c:extLst>
                      <c:ext uri="{02D57815-91ED-43cb-92C2-25804820EDAC}">
                        <c15:formulaRef>
                          <c15:sqref>'[covid-19_book.xlsx]Alter_IFR'!$AA$33</c15:sqref>
                        </c15:formulaRef>
                      </c:ext>
                    </c:extLst>
                    <c:strCache>
                      <c:ptCount val="1"/>
                      <c:pt idx="0">
                        <c:v>C-19 Todesfälle (Worst Case)</c:v>
                      </c:pt>
                    </c:strCache>
                  </c:strRef>
                </c15:tx>
              </c15:filteredSeriesTitle>
            </c:ext>
            <c:ext xmlns:c15="http://schemas.microsoft.com/office/drawing/2012/chart" uri="{02D57815-91ED-43cb-92C2-25804820EDAC}">
              <c15:filteredCategoryTitle>
                <c15:cat>
                  <c:strRef>
                    <c:extLst>
                      <c:ext uri="{02D57815-91ED-43cb-92C2-25804820EDAC}">
                        <c15:formulaRef>
                          <c15:sqref>'[covid-19_book.xlsx]Alter_IFR'!$V$20:$V$29</c15:sqref>
                        </c15:formulaRef>
                      </c:ext>
                    </c:extLst>
                    <c:strCache>
                      <c:ptCount val="10"/>
                      <c:pt idx="0">
                        <c:v>0-9</c:v>
                      </c:pt>
                      <c:pt idx="1">
                        <c:v>10-19</c:v>
                      </c:pt>
                      <c:pt idx="2">
                        <c:v>20-29</c:v>
                      </c:pt>
                      <c:pt idx="3">
                        <c:v>30-39</c:v>
                      </c:pt>
                      <c:pt idx="4">
                        <c:v>40-49</c:v>
                      </c:pt>
                      <c:pt idx="5">
                        <c:v>50-59</c:v>
                      </c:pt>
                      <c:pt idx="6">
                        <c:v>60-69</c:v>
                      </c:pt>
                      <c:pt idx="7">
                        <c:v>70-79</c:v>
                      </c:pt>
                      <c:pt idx="8">
                        <c:v>80-89</c:v>
                      </c:pt>
                      <c:pt idx="9">
                        <c:v>90+</c:v>
                      </c:pt>
                    </c:strCache>
                  </c:strRef>
                </c15:cat>
              </c15:filteredCategoryTitle>
            </c:ext>
            <c:ext xmlns:c16="http://schemas.microsoft.com/office/drawing/2014/chart" uri="{C3380CC4-5D6E-409C-BE32-E72D297353CC}">
              <c16:uniqueId val="{00000001-BBFE-4C57-B7EC-F95AAE177453}"/>
            </c:ext>
          </c:extLst>
        </c:ser>
        <c:ser>
          <c:idx val="1"/>
          <c:order val="2"/>
          <c:spPr>
            <a:solidFill>
              <a:srgbClr val="C00000"/>
            </a:solidFill>
            <a:ln>
              <a:noFill/>
            </a:ln>
            <a:effectLst>
              <a:outerShdw blurRad="57150" dist="19050" dir="5400000" algn="ctr" rotWithShape="0">
                <a:srgbClr val="000000">
                  <a:alpha val="63000"/>
                </a:srgbClr>
              </a:outerShdw>
            </a:effectLst>
            <a:sp3d/>
          </c:spPr>
          <c:invertIfNegative val="0"/>
          <c:val>
            <c:numRef>
              <c:f>'[covid-19_book.xlsx]Alter_IFR'!$X$34:$X$43</c:f>
              <c:numCache>
                <c:formatCode>0</c:formatCode>
                <c:ptCount val="10"/>
                <c:pt idx="0">
                  <c:v>5.006558591755199E-3</c:v>
                </c:pt>
                <c:pt idx="1">
                  <c:v>4.7888821312441036E-3</c:v>
                </c:pt>
                <c:pt idx="2">
                  <c:v>6.9160367523316028E-3</c:v>
                </c:pt>
                <c:pt idx="3">
                  <c:v>1.7674316144847425E-2</c:v>
                </c:pt>
                <c:pt idx="4">
                  <c:v>5.8402088130800188E-2</c:v>
                </c:pt>
                <c:pt idx="5">
                  <c:v>0.22810526951596916</c:v>
                </c:pt>
                <c:pt idx="6">
                  <c:v>0.62320349335048264</c:v>
                </c:pt>
                <c:pt idx="7">
                  <c:v>2.8224474061019937</c:v>
                </c:pt>
                <c:pt idx="8">
                  <c:v>5.5292433087344417</c:v>
                </c:pt>
                <c:pt idx="9">
                  <c:v>6.7030667317042472</c:v>
                </c:pt>
              </c:numCache>
            </c:numRef>
          </c:val>
          <c:extLst>
            <c:ext xmlns:c15="http://schemas.microsoft.com/office/drawing/2012/chart" uri="{02D57815-91ED-43cb-92C2-25804820EDAC}">
              <c15:filteredSeriesTitle>
                <c15:tx>
                  <c:strRef>
                    <c:extLst>
                      <c:ext uri="{02D57815-91ED-43cb-92C2-25804820EDAC}">
                        <c15:formulaRef>
                          <c15:sqref>'[covid-19_book.xlsx]Alter_IFR'!$X$33</c15:sqref>
                        </c15:formulaRef>
                      </c:ext>
                    </c:extLst>
                    <c:strCache>
                      <c:ptCount val="1"/>
                      <c:pt idx="0">
                        <c:v>C-19 Todesfälle pro 100k (1%)</c:v>
                      </c:pt>
                    </c:strCache>
                  </c:strRef>
                </c15:tx>
              </c15:filteredSeriesTitle>
            </c:ext>
            <c:ext xmlns:c15="http://schemas.microsoft.com/office/drawing/2012/chart" uri="{02D57815-91ED-43cb-92C2-25804820EDAC}">
              <c15:filteredCategoryTitle>
                <c15:cat>
                  <c:strRef>
                    <c:extLst>
                      <c:ext uri="{02D57815-91ED-43cb-92C2-25804820EDAC}">
                        <c15:formulaRef>
                          <c15:sqref>'[covid-19_book.xlsx]Alter_IFR'!$V$20:$V$29</c15:sqref>
                        </c15:formulaRef>
                      </c:ext>
                    </c:extLst>
                    <c:strCache>
                      <c:ptCount val="10"/>
                      <c:pt idx="0">
                        <c:v>0-9</c:v>
                      </c:pt>
                      <c:pt idx="1">
                        <c:v>10-19</c:v>
                      </c:pt>
                      <c:pt idx="2">
                        <c:v>20-29</c:v>
                      </c:pt>
                      <c:pt idx="3">
                        <c:v>30-39</c:v>
                      </c:pt>
                      <c:pt idx="4">
                        <c:v>40-49</c:v>
                      </c:pt>
                      <c:pt idx="5">
                        <c:v>50-59</c:v>
                      </c:pt>
                      <c:pt idx="6">
                        <c:v>60-69</c:v>
                      </c:pt>
                      <c:pt idx="7">
                        <c:v>70-79</c:v>
                      </c:pt>
                      <c:pt idx="8">
                        <c:v>80-89</c:v>
                      </c:pt>
                      <c:pt idx="9">
                        <c:v>90+</c:v>
                      </c:pt>
                    </c:strCache>
                  </c:strRef>
                </c15:cat>
              </c15:filteredCategoryTitle>
            </c:ext>
            <c:ext xmlns:c16="http://schemas.microsoft.com/office/drawing/2014/chart" uri="{C3380CC4-5D6E-409C-BE32-E72D297353CC}">
              <c16:uniqueId val="{00000002-BBFE-4C57-B7EC-F95AAE177453}"/>
            </c:ext>
          </c:extLst>
        </c:ser>
        <c:dLbls>
          <c:showLegendKey val="0"/>
          <c:showVal val="0"/>
          <c:showCatName val="0"/>
          <c:showSerName val="0"/>
          <c:showPercent val="0"/>
          <c:showBubbleSize val="0"/>
        </c:dLbls>
        <c:gapWidth val="150"/>
        <c:shape val="box"/>
        <c:axId val="472359896"/>
        <c:axId val="472361464"/>
        <c:axId val="0"/>
      </c:bar3DChart>
      <c:catAx>
        <c:axId val="47235989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2361464"/>
        <c:crosses val="autoZero"/>
        <c:auto val="1"/>
        <c:lblAlgn val="ctr"/>
        <c:lblOffset val="100"/>
        <c:noMultiLvlLbl val="0"/>
      </c:catAx>
      <c:valAx>
        <c:axId val="472361464"/>
        <c:scaling>
          <c:orientation val="minMax"/>
          <c:max val="2200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23598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5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050"/>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5.0925925925925923E-2"/>
          <c:w val="0.93988845144356958"/>
          <c:h val="0.89814814814814814"/>
        </c:manualLayout>
      </c:layout>
      <c:scatterChart>
        <c:scatterStyle val="smoothMarker"/>
        <c:varyColors val="0"/>
        <c:ser>
          <c:idx val="0"/>
          <c:order val="0"/>
          <c:spPr>
            <a:ln w="25400" cap="rnd">
              <a:solidFill>
                <a:schemeClr val="bg1">
                  <a:lumMod val="65000"/>
                </a:schemeClr>
              </a:solidFill>
              <a:round/>
            </a:ln>
            <a:effectLst>
              <a:outerShdw blurRad="57150" dist="19050" dir="5400000" algn="ctr" rotWithShape="0">
                <a:srgbClr val="000000">
                  <a:alpha val="63000"/>
                </a:srgbClr>
              </a:outerShdw>
            </a:effectLst>
          </c:spPr>
          <c:marker>
            <c:symbol val="none"/>
          </c:marker>
          <c:xVal>
            <c:numRef>
              <c:f>'[covid-19_book.xlsx]Nowcast'!$A$2:$A$144</c:f>
              <c:numCache>
                <c:formatCode>m/d/yyyy</c:formatCode>
                <c:ptCount val="143"/>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pt idx="22">
                  <c:v>43914</c:v>
                </c:pt>
                <c:pt idx="23">
                  <c:v>43915</c:v>
                </c:pt>
                <c:pt idx="24">
                  <c:v>43916</c:v>
                </c:pt>
                <c:pt idx="25">
                  <c:v>43917</c:v>
                </c:pt>
                <c:pt idx="26">
                  <c:v>43918</c:v>
                </c:pt>
                <c:pt idx="27">
                  <c:v>43919</c:v>
                </c:pt>
                <c:pt idx="28">
                  <c:v>43920</c:v>
                </c:pt>
                <c:pt idx="29">
                  <c:v>43921</c:v>
                </c:pt>
                <c:pt idx="30">
                  <c:v>43922</c:v>
                </c:pt>
                <c:pt idx="31">
                  <c:v>43923</c:v>
                </c:pt>
                <c:pt idx="32">
                  <c:v>43924</c:v>
                </c:pt>
                <c:pt idx="33">
                  <c:v>43925</c:v>
                </c:pt>
                <c:pt idx="34">
                  <c:v>43926</c:v>
                </c:pt>
                <c:pt idx="35">
                  <c:v>43927</c:v>
                </c:pt>
                <c:pt idx="36">
                  <c:v>43928</c:v>
                </c:pt>
                <c:pt idx="37">
                  <c:v>43929</c:v>
                </c:pt>
                <c:pt idx="38">
                  <c:v>43930</c:v>
                </c:pt>
                <c:pt idx="39">
                  <c:v>43931</c:v>
                </c:pt>
                <c:pt idx="40">
                  <c:v>43932</c:v>
                </c:pt>
                <c:pt idx="41">
                  <c:v>43933</c:v>
                </c:pt>
                <c:pt idx="42">
                  <c:v>43934</c:v>
                </c:pt>
                <c:pt idx="43">
                  <c:v>43935</c:v>
                </c:pt>
                <c:pt idx="44">
                  <c:v>43936</c:v>
                </c:pt>
                <c:pt idx="45">
                  <c:v>43937</c:v>
                </c:pt>
                <c:pt idx="46">
                  <c:v>43938</c:v>
                </c:pt>
                <c:pt idx="47">
                  <c:v>43939</c:v>
                </c:pt>
                <c:pt idx="48">
                  <c:v>43940</c:v>
                </c:pt>
                <c:pt idx="49">
                  <c:v>43941</c:v>
                </c:pt>
                <c:pt idx="50">
                  <c:v>43942</c:v>
                </c:pt>
                <c:pt idx="51">
                  <c:v>43943</c:v>
                </c:pt>
                <c:pt idx="52">
                  <c:v>43944</c:v>
                </c:pt>
                <c:pt idx="53">
                  <c:v>43945</c:v>
                </c:pt>
                <c:pt idx="54">
                  <c:v>43946</c:v>
                </c:pt>
                <c:pt idx="55">
                  <c:v>43947</c:v>
                </c:pt>
                <c:pt idx="56">
                  <c:v>43948</c:v>
                </c:pt>
                <c:pt idx="57">
                  <c:v>43949</c:v>
                </c:pt>
                <c:pt idx="58">
                  <c:v>43950</c:v>
                </c:pt>
                <c:pt idx="59">
                  <c:v>43951</c:v>
                </c:pt>
                <c:pt idx="60">
                  <c:v>43952</c:v>
                </c:pt>
                <c:pt idx="61">
                  <c:v>43953</c:v>
                </c:pt>
                <c:pt idx="62">
                  <c:v>43954</c:v>
                </c:pt>
                <c:pt idx="63">
                  <c:v>43955</c:v>
                </c:pt>
                <c:pt idx="64">
                  <c:v>43956</c:v>
                </c:pt>
                <c:pt idx="65">
                  <c:v>43957</c:v>
                </c:pt>
                <c:pt idx="66">
                  <c:v>43958</c:v>
                </c:pt>
                <c:pt idx="67">
                  <c:v>43959</c:v>
                </c:pt>
                <c:pt idx="68">
                  <c:v>43960</c:v>
                </c:pt>
                <c:pt idx="69">
                  <c:v>43961</c:v>
                </c:pt>
                <c:pt idx="70">
                  <c:v>43962</c:v>
                </c:pt>
                <c:pt idx="71">
                  <c:v>43963</c:v>
                </c:pt>
                <c:pt idx="72">
                  <c:v>43964</c:v>
                </c:pt>
                <c:pt idx="73">
                  <c:v>43965</c:v>
                </c:pt>
                <c:pt idx="74">
                  <c:v>43966</c:v>
                </c:pt>
                <c:pt idx="75">
                  <c:v>43967</c:v>
                </c:pt>
                <c:pt idx="76">
                  <c:v>43968</c:v>
                </c:pt>
                <c:pt idx="77">
                  <c:v>43969</c:v>
                </c:pt>
                <c:pt idx="78">
                  <c:v>43970</c:v>
                </c:pt>
                <c:pt idx="79">
                  <c:v>43971</c:v>
                </c:pt>
                <c:pt idx="80">
                  <c:v>43972</c:v>
                </c:pt>
                <c:pt idx="81">
                  <c:v>43973</c:v>
                </c:pt>
                <c:pt idx="82">
                  <c:v>43974</c:v>
                </c:pt>
                <c:pt idx="83">
                  <c:v>43975</c:v>
                </c:pt>
                <c:pt idx="84">
                  <c:v>43976</c:v>
                </c:pt>
                <c:pt idx="85">
                  <c:v>43977</c:v>
                </c:pt>
                <c:pt idx="86">
                  <c:v>43978</c:v>
                </c:pt>
                <c:pt idx="87">
                  <c:v>43979</c:v>
                </c:pt>
                <c:pt idx="88">
                  <c:v>43980</c:v>
                </c:pt>
                <c:pt idx="89">
                  <c:v>43981</c:v>
                </c:pt>
                <c:pt idx="90">
                  <c:v>43982</c:v>
                </c:pt>
                <c:pt idx="91">
                  <c:v>43983</c:v>
                </c:pt>
                <c:pt idx="92">
                  <c:v>43984</c:v>
                </c:pt>
                <c:pt idx="93">
                  <c:v>43985</c:v>
                </c:pt>
                <c:pt idx="94">
                  <c:v>43986</c:v>
                </c:pt>
                <c:pt idx="95">
                  <c:v>43987</c:v>
                </c:pt>
                <c:pt idx="96">
                  <c:v>43988</c:v>
                </c:pt>
                <c:pt idx="97">
                  <c:v>43989</c:v>
                </c:pt>
                <c:pt idx="98">
                  <c:v>43990</c:v>
                </c:pt>
                <c:pt idx="99">
                  <c:v>43991</c:v>
                </c:pt>
                <c:pt idx="100">
                  <c:v>43992</c:v>
                </c:pt>
                <c:pt idx="101">
                  <c:v>43993</c:v>
                </c:pt>
                <c:pt idx="102">
                  <c:v>43994</c:v>
                </c:pt>
                <c:pt idx="103">
                  <c:v>43995</c:v>
                </c:pt>
                <c:pt idx="104">
                  <c:v>43996</c:v>
                </c:pt>
                <c:pt idx="105">
                  <c:v>43997</c:v>
                </c:pt>
                <c:pt idx="106">
                  <c:v>43998</c:v>
                </c:pt>
                <c:pt idx="107">
                  <c:v>43999</c:v>
                </c:pt>
                <c:pt idx="108">
                  <c:v>44000</c:v>
                </c:pt>
                <c:pt idx="109">
                  <c:v>44001</c:v>
                </c:pt>
                <c:pt idx="110">
                  <c:v>44002</c:v>
                </c:pt>
                <c:pt idx="111">
                  <c:v>44003</c:v>
                </c:pt>
                <c:pt idx="112">
                  <c:v>44004</c:v>
                </c:pt>
                <c:pt idx="113">
                  <c:v>44005</c:v>
                </c:pt>
                <c:pt idx="114">
                  <c:v>44006</c:v>
                </c:pt>
                <c:pt idx="115">
                  <c:v>44007</c:v>
                </c:pt>
                <c:pt idx="116">
                  <c:v>44008</c:v>
                </c:pt>
                <c:pt idx="117">
                  <c:v>44009</c:v>
                </c:pt>
                <c:pt idx="118">
                  <c:v>44010</c:v>
                </c:pt>
                <c:pt idx="119">
                  <c:v>44011</c:v>
                </c:pt>
                <c:pt idx="120">
                  <c:v>44012</c:v>
                </c:pt>
                <c:pt idx="121">
                  <c:v>44013</c:v>
                </c:pt>
                <c:pt idx="122">
                  <c:v>44014</c:v>
                </c:pt>
                <c:pt idx="123">
                  <c:v>44015</c:v>
                </c:pt>
                <c:pt idx="124">
                  <c:v>44016</c:v>
                </c:pt>
                <c:pt idx="125">
                  <c:v>44017</c:v>
                </c:pt>
                <c:pt idx="126">
                  <c:v>44018</c:v>
                </c:pt>
                <c:pt idx="127">
                  <c:v>44019</c:v>
                </c:pt>
                <c:pt idx="128">
                  <c:v>44020</c:v>
                </c:pt>
                <c:pt idx="129">
                  <c:v>44021</c:v>
                </c:pt>
                <c:pt idx="130">
                  <c:v>44022</c:v>
                </c:pt>
                <c:pt idx="131">
                  <c:v>44023</c:v>
                </c:pt>
                <c:pt idx="132">
                  <c:v>44024</c:v>
                </c:pt>
                <c:pt idx="133">
                  <c:v>44025</c:v>
                </c:pt>
                <c:pt idx="134">
                  <c:v>44026</c:v>
                </c:pt>
                <c:pt idx="135">
                  <c:v>44027</c:v>
                </c:pt>
                <c:pt idx="136">
                  <c:v>44028</c:v>
                </c:pt>
                <c:pt idx="137">
                  <c:v>44029</c:v>
                </c:pt>
                <c:pt idx="138">
                  <c:v>44030</c:v>
                </c:pt>
                <c:pt idx="139">
                  <c:v>44031</c:v>
                </c:pt>
                <c:pt idx="140">
                  <c:v>44032</c:v>
                </c:pt>
                <c:pt idx="141">
                  <c:v>44033</c:v>
                </c:pt>
                <c:pt idx="142">
                  <c:v>44034</c:v>
                </c:pt>
              </c:numCache>
            </c:numRef>
          </c:xVal>
          <c:yVal>
            <c:numRef>
              <c:f>'[covid-19_book.xlsx]Nowcast'!$B$2:$B$144</c:f>
              <c:numCache>
                <c:formatCode>General</c:formatCode>
                <c:ptCount val="143"/>
                <c:pt idx="0">
                  <c:v>303</c:v>
                </c:pt>
                <c:pt idx="1">
                  <c:v>320</c:v>
                </c:pt>
                <c:pt idx="2">
                  <c:v>449</c:v>
                </c:pt>
                <c:pt idx="3">
                  <c:v>503</c:v>
                </c:pt>
                <c:pt idx="4">
                  <c:v>759</c:v>
                </c:pt>
                <c:pt idx="5">
                  <c:v>990</c:v>
                </c:pt>
                <c:pt idx="6">
                  <c:v>1337</c:v>
                </c:pt>
                <c:pt idx="7">
                  <c:v>2027</c:v>
                </c:pt>
                <c:pt idx="8">
                  <c:v>2575</c:v>
                </c:pt>
                <c:pt idx="9">
                  <c:v>3236</c:v>
                </c:pt>
                <c:pt idx="10">
                  <c:v>3608</c:v>
                </c:pt>
                <c:pt idx="11">
                  <c:v>4372</c:v>
                </c:pt>
                <c:pt idx="12">
                  <c:v>4447</c:v>
                </c:pt>
                <c:pt idx="13">
                  <c:v>4669</c:v>
                </c:pt>
                <c:pt idx="14">
                  <c:v>6017</c:v>
                </c:pt>
                <c:pt idx="15">
                  <c:v>5244</c:v>
                </c:pt>
                <c:pt idx="16">
                  <c:v>5298</c:v>
                </c:pt>
                <c:pt idx="17">
                  <c:v>4736</c:v>
                </c:pt>
                <c:pt idx="18">
                  <c:v>5335</c:v>
                </c:pt>
                <c:pt idx="19">
                  <c:v>4446</c:v>
                </c:pt>
                <c:pt idx="20">
                  <c:v>3813</c:v>
                </c:pt>
                <c:pt idx="21">
                  <c:v>5154</c:v>
                </c:pt>
                <c:pt idx="22">
                  <c:v>4080</c:v>
                </c:pt>
                <c:pt idx="23">
                  <c:v>4426</c:v>
                </c:pt>
                <c:pt idx="24">
                  <c:v>4006</c:v>
                </c:pt>
                <c:pt idx="25">
                  <c:v>4122</c:v>
                </c:pt>
                <c:pt idx="26">
                  <c:v>3884</c:v>
                </c:pt>
                <c:pt idx="27">
                  <c:v>3268</c:v>
                </c:pt>
                <c:pt idx="28">
                  <c:v>4399</c:v>
                </c:pt>
                <c:pt idx="29">
                  <c:v>3588</c:v>
                </c:pt>
                <c:pt idx="30">
                  <c:v>4050</c:v>
                </c:pt>
                <c:pt idx="31">
                  <c:v>3729</c:v>
                </c:pt>
                <c:pt idx="32">
                  <c:v>3733</c:v>
                </c:pt>
                <c:pt idx="33">
                  <c:v>3011</c:v>
                </c:pt>
                <c:pt idx="34">
                  <c:v>2691</c:v>
                </c:pt>
                <c:pt idx="35">
                  <c:v>3340</c:v>
                </c:pt>
                <c:pt idx="36">
                  <c:v>3053</c:v>
                </c:pt>
                <c:pt idx="37">
                  <c:v>2873</c:v>
                </c:pt>
                <c:pt idx="38">
                  <c:v>2701</c:v>
                </c:pt>
                <c:pt idx="39">
                  <c:v>2323</c:v>
                </c:pt>
                <c:pt idx="40">
                  <c:v>2013</c:v>
                </c:pt>
                <c:pt idx="41">
                  <c:v>1954</c:v>
                </c:pt>
                <c:pt idx="42">
                  <c:v>1896</c:v>
                </c:pt>
                <c:pt idx="43">
                  <c:v>1943</c:v>
                </c:pt>
                <c:pt idx="44">
                  <c:v>1933</c:v>
                </c:pt>
                <c:pt idx="45">
                  <c:v>1756</c:v>
                </c:pt>
                <c:pt idx="46">
                  <c:v>1650</c:v>
                </c:pt>
                <c:pt idx="47">
                  <c:v>1438</c:v>
                </c:pt>
                <c:pt idx="48">
                  <c:v>1309</c:v>
                </c:pt>
                <c:pt idx="49">
                  <c:v>1580</c:v>
                </c:pt>
                <c:pt idx="50">
                  <c:v>1352</c:v>
                </c:pt>
                <c:pt idx="51">
                  <c:v>1302</c:v>
                </c:pt>
                <c:pt idx="52">
                  <c:v>1274</c:v>
                </c:pt>
                <c:pt idx="53">
                  <c:v>1147</c:v>
                </c:pt>
                <c:pt idx="54">
                  <c:v>1006</c:v>
                </c:pt>
                <c:pt idx="55">
                  <c:v>906</c:v>
                </c:pt>
                <c:pt idx="56">
                  <c:v>1106</c:v>
                </c:pt>
                <c:pt idx="57">
                  <c:v>946</c:v>
                </c:pt>
                <c:pt idx="58">
                  <c:v>868</c:v>
                </c:pt>
                <c:pt idx="59">
                  <c:v>939</c:v>
                </c:pt>
                <c:pt idx="60">
                  <c:v>816</c:v>
                </c:pt>
                <c:pt idx="61">
                  <c:v>739</c:v>
                </c:pt>
                <c:pt idx="62">
                  <c:v>759</c:v>
                </c:pt>
                <c:pt idx="63">
                  <c:v>898</c:v>
                </c:pt>
                <c:pt idx="64">
                  <c:v>822</c:v>
                </c:pt>
                <c:pt idx="65">
                  <c:v>746</c:v>
                </c:pt>
                <c:pt idx="66">
                  <c:v>708</c:v>
                </c:pt>
                <c:pt idx="67">
                  <c:v>678</c:v>
                </c:pt>
                <c:pt idx="68">
                  <c:v>588</c:v>
                </c:pt>
                <c:pt idx="69">
                  <c:v>557</c:v>
                </c:pt>
                <c:pt idx="70">
                  <c:v>661</c:v>
                </c:pt>
                <c:pt idx="71">
                  <c:v>619</c:v>
                </c:pt>
                <c:pt idx="72">
                  <c:v>584</c:v>
                </c:pt>
                <c:pt idx="73">
                  <c:v>521</c:v>
                </c:pt>
                <c:pt idx="74">
                  <c:v>678</c:v>
                </c:pt>
                <c:pt idx="75">
                  <c:v>555</c:v>
                </c:pt>
                <c:pt idx="76">
                  <c:v>443</c:v>
                </c:pt>
                <c:pt idx="77">
                  <c:v>618</c:v>
                </c:pt>
                <c:pt idx="78">
                  <c:v>470</c:v>
                </c:pt>
                <c:pt idx="79">
                  <c:v>566</c:v>
                </c:pt>
                <c:pt idx="80">
                  <c:v>391</c:v>
                </c:pt>
                <c:pt idx="81">
                  <c:v>383</c:v>
                </c:pt>
                <c:pt idx="82">
                  <c:v>359</c:v>
                </c:pt>
                <c:pt idx="83">
                  <c:v>371</c:v>
                </c:pt>
                <c:pt idx="84">
                  <c:v>467</c:v>
                </c:pt>
                <c:pt idx="85">
                  <c:v>434</c:v>
                </c:pt>
                <c:pt idx="86">
                  <c:v>453</c:v>
                </c:pt>
                <c:pt idx="87">
                  <c:v>380</c:v>
                </c:pt>
                <c:pt idx="88">
                  <c:v>350</c:v>
                </c:pt>
                <c:pt idx="89">
                  <c:v>290</c:v>
                </c:pt>
                <c:pt idx="90">
                  <c:v>263</c:v>
                </c:pt>
                <c:pt idx="91">
                  <c:v>329</c:v>
                </c:pt>
                <c:pt idx="92">
                  <c:v>439</c:v>
                </c:pt>
                <c:pt idx="93">
                  <c:v>396</c:v>
                </c:pt>
                <c:pt idx="94">
                  <c:v>341</c:v>
                </c:pt>
                <c:pt idx="95">
                  <c:v>316</c:v>
                </c:pt>
                <c:pt idx="96">
                  <c:v>299</c:v>
                </c:pt>
                <c:pt idx="97">
                  <c:v>234</c:v>
                </c:pt>
                <c:pt idx="98">
                  <c:v>414</c:v>
                </c:pt>
                <c:pt idx="99">
                  <c:v>447</c:v>
                </c:pt>
                <c:pt idx="100">
                  <c:v>427</c:v>
                </c:pt>
                <c:pt idx="101">
                  <c:v>367</c:v>
                </c:pt>
                <c:pt idx="102">
                  <c:v>369</c:v>
                </c:pt>
                <c:pt idx="103">
                  <c:v>367</c:v>
                </c:pt>
                <c:pt idx="104">
                  <c:v>357</c:v>
                </c:pt>
                <c:pt idx="105">
                  <c:v>644</c:v>
                </c:pt>
                <c:pt idx="106">
                  <c:v>1119</c:v>
                </c:pt>
                <c:pt idx="107">
                  <c:v>660</c:v>
                </c:pt>
                <c:pt idx="108">
                  <c:v>540</c:v>
                </c:pt>
                <c:pt idx="109">
                  <c:v>576</c:v>
                </c:pt>
                <c:pt idx="110">
                  <c:v>474</c:v>
                </c:pt>
                <c:pt idx="111">
                  <c:v>376</c:v>
                </c:pt>
                <c:pt idx="112">
                  <c:v>476</c:v>
                </c:pt>
                <c:pt idx="113">
                  <c:v>428</c:v>
                </c:pt>
                <c:pt idx="114">
                  <c:v>466</c:v>
                </c:pt>
                <c:pt idx="115">
                  <c:v>401</c:v>
                </c:pt>
                <c:pt idx="116">
                  <c:v>434</c:v>
                </c:pt>
                <c:pt idx="117">
                  <c:v>357</c:v>
                </c:pt>
                <c:pt idx="118">
                  <c:v>319</c:v>
                </c:pt>
                <c:pt idx="119">
                  <c:v>430</c:v>
                </c:pt>
                <c:pt idx="120">
                  <c:v>445</c:v>
                </c:pt>
                <c:pt idx="121">
                  <c:v>399</c:v>
                </c:pt>
                <c:pt idx="122">
                  <c:v>339</c:v>
                </c:pt>
                <c:pt idx="123">
                  <c:v>342</c:v>
                </c:pt>
                <c:pt idx="124">
                  <c:v>297</c:v>
                </c:pt>
                <c:pt idx="125">
                  <c:v>304</c:v>
                </c:pt>
                <c:pt idx="126">
                  <c:v>363</c:v>
                </c:pt>
                <c:pt idx="127">
                  <c:v>357</c:v>
                </c:pt>
                <c:pt idx="128">
                  <c:v>341</c:v>
                </c:pt>
                <c:pt idx="129">
                  <c:v>385</c:v>
                </c:pt>
                <c:pt idx="130">
                  <c:v>439</c:v>
                </c:pt>
                <c:pt idx="131">
                  <c:v>392</c:v>
                </c:pt>
                <c:pt idx="132">
                  <c:v>358</c:v>
                </c:pt>
                <c:pt idx="133">
                  <c:v>527</c:v>
                </c:pt>
                <c:pt idx="134">
                  <c:v>531</c:v>
                </c:pt>
                <c:pt idx="135">
                  <c:v>534</c:v>
                </c:pt>
                <c:pt idx="136">
                  <c:v>490</c:v>
                </c:pt>
                <c:pt idx="137">
                  <c:v>546</c:v>
                </c:pt>
                <c:pt idx="138">
                  <c:v>484</c:v>
                </c:pt>
                <c:pt idx="139">
                  <c:v>503</c:v>
                </c:pt>
                <c:pt idx="140">
                  <c:v>587</c:v>
                </c:pt>
                <c:pt idx="141">
                  <c:v>735</c:v>
                </c:pt>
                <c:pt idx="142">
                  <c:v>675</c:v>
                </c:pt>
              </c:numCache>
            </c:numRef>
          </c:yVal>
          <c:smooth val="1"/>
          <c:extLst>
            <c:ext xmlns:c16="http://schemas.microsoft.com/office/drawing/2014/chart" uri="{C3380CC4-5D6E-409C-BE32-E72D297353CC}">
              <c16:uniqueId val="{00000000-F9C3-494D-9E80-EB0281D85930}"/>
            </c:ext>
          </c:extLst>
        </c:ser>
        <c:dLbls>
          <c:showLegendKey val="0"/>
          <c:showVal val="0"/>
          <c:showCatName val="0"/>
          <c:showSerName val="0"/>
          <c:showPercent val="0"/>
          <c:showBubbleSize val="0"/>
        </c:dLbls>
        <c:axId val="472361856"/>
        <c:axId val="472363032"/>
      </c:scatterChart>
      <c:valAx>
        <c:axId val="472361856"/>
        <c:scaling>
          <c:orientation val="minMax"/>
          <c:max val="44039"/>
          <c:min val="43843"/>
        </c:scaling>
        <c:delete val="1"/>
        <c:axPos val="b"/>
        <c:numFmt formatCode="m/d/yyyy" sourceLinked="1"/>
        <c:majorTickMark val="none"/>
        <c:minorTickMark val="none"/>
        <c:tickLblPos val="nextTo"/>
        <c:crossAx val="472363032"/>
        <c:crosses val="autoZero"/>
        <c:crossBetween val="midCat"/>
        <c:majorUnit val="7"/>
      </c:valAx>
      <c:valAx>
        <c:axId val="472363032"/>
        <c:scaling>
          <c:orientation val="minMax"/>
          <c:max val="6000"/>
        </c:scaling>
        <c:delete val="1"/>
        <c:axPos val="l"/>
        <c:numFmt formatCode="General" sourceLinked="1"/>
        <c:majorTickMark val="none"/>
        <c:minorTickMark val="none"/>
        <c:tickLblPos val="nextTo"/>
        <c:crossAx val="472361856"/>
        <c:crosses val="autoZero"/>
        <c:crossBetween val="midCat"/>
        <c:majorUnit val="1200"/>
      </c:valAx>
      <c:spPr>
        <a:noFill/>
        <a:ln>
          <a:noFill/>
        </a:ln>
        <a:effectLst/>
      </c:spPr>
    </c:plotArea>
    <c:legend>
      <c:legendPos val="r"/>
      <c:layout>
        <c:manualLayout>
          <c:xMode val="edge"/>
          <c:yMode val="edge"/>
          <c:x val="2.7580678691163218E-2"/>
          <c:y val="0.37722164029954969"/>
          <c:w val="0.17122265966754155"/>
          <c:h val="7.812554680664918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25400" cap="flat" cmpd="sng" algn="ctr">
      <a:no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527777777777774E-2"/>
          <c:y val="5.0925925925925923E-2"/>
          <c:w val="0.83336045494313216"/>
          <c:h val="0.8416746864975212"/>
        </c:manualLayout>
      </c:layout>
      <c:scatterChart>
        <c:scatterStyle val="lineMarker"/>
        <c:varyColors val="0"/>
        <c:ser>
          <c:idx val="1"/>
          <c:order val="0"/>
          <c:spPr>
            <a:ln w="25400" cap="rnd">
              <a:solidFill>
                <a:schemeClr val="accent2"/>
              </a:solidFill>
              <a:round/>
            </a:ln>
            <a:effectLst>
              <a:outerShdw blurRad="57150" dist="19050" dir="5400000" algn="ctr" rotWithShape="0">
                <a:srgbClr val="000000">
                  <a:alpha val="63000"/>
                </a:srgbClr>
              </a:outerShdw>
            </a:effectLst>
          </c:spPr>
          <c:marker>
            <c:symbol val="none"/>
          </c:marker>
          <c:xVal>
            <c:numRef>
              <c:f>'[covid-19_book.xlsx]Mobilitätsdaten'!$G$2:$GO$2</c:f>
              <c:numCache>
                <c:formatCode>m/d/yyyy</c:formatCode>
                <c:ptCount val="191"/>
                <c:pt idx="0">
                  <c:v>43843</c:v>
                </c:pt>
                <c:pt idx="1">
                  <c:v>43844</c:v>
                </c:pt>
                <c:pt idx="2">
                  <c:v>43845</c:v>
                </c:pt>
                <c:pt idx="3">
                  <c:v>43846</c:v>
                </c:pt>
                <c:pt idx="4">
                  <c:v>43847</c:v>
                </c:pt>
                <c:pt idx="5">
                  <c:v>43848</c:v>
                </c:pt>
                <c:pt idx="6">
                  <c:v>43849</c:v>
                </c:pt>
                <c:pt idx="7">
                  <c:v>43850</c:v>
                </c:pt>
                <c:pt idx="8">
                  <c:v>43851</c:v>
                </c:pt>
                <c:pt idx="9">
                  <c:v>43852</c:v>
                </c:pt>
                <c:pt idx="10">
                  <c:v>43853</c:v>
                </c:pt>
                <c:pt idx="11">
                  <c:v>43854</c:v>
                </c:pt>
                <c:pt idx="12">
                  <c:v>43855</c:v>
                </c:pt>
                <c:pt idx="13">
                  <c:v>43856</c:v>
                </c:pt>
                <c:pt idx="14">
                  <c:v>43857</c:v>
                </c:pt>
                <c:pt idx="15">
                  <c:v>43858</c:v>
                </c:pt>
                <c:pt idx="16">
                  <c:v>43859</c:v>
                </c:pt>
                <c:pt idx="17">
                  <c:v>43860</c:v>
                </c:pt>
                <c:pt idx="18">
                  <c:v>43861</c:v>
                </c:pt>
                <c:pt idx="19">
                  <c:v>43862</c:v>
                </c:pt>
                <c:pt idx="20">
                  <c:v>43863</c:v>
                </c:pt>
                <c:pt idx="21">
                  <c:v>43864</c:v>
                </c:pt>
                <c:pt idx="22">
                  <c:v>43865</c:v>
                </c:pt>
                <c:pt idx="23">
                  <c:v>43866</c:v>
                </c:pt>
                <c:pt idx="24">
                  <c:v>43867</c:v>
                </c:pt>
                <c:pt idx="25">
                  <c:v>43868</c:v>
                </c:pt>
                <c:pt idx="26">
                  <c:v>43869</c:v>
                </c:pt>
                <c:pt idx="27">
                  <c:v>43870</c:v>
                </c:pt>
                <c:pt idx="28">
                  <c:v>43871</c:v>
                </c:pt>
                <c:pt idx="29">
                  <c:v>43872</c:v>
                </c:pt>
                <c:pt idx="30">
                  <c:v>43873</c:v>
                </c:pt>
                <c:pt idx="31">
                  <c:v>43874</c:v>
                </c:pt>
                <c:pt idx="32">
                  <c:v>43875</c:v>
                </c:pt>
                <c:pt idx="33">
                  <c:v>43876</c:v>
                </c:pt>
                <c:pt idx="34">
                  <c:v>43877</c:v>
                </c:pt>
                <c:pt idx="35">
                  <c:v>43878</c:v>
                </c:pt>
                <c:pt idx="36">
                  <c:v>43879</c:v>
                </c:pt>
                <c:pt idx="37">
                  <c:v>43880</c:v>
                </c:pt>
                <c:pt idx="38">
                  <c:v>43881</c:v>
                </c:pt>
                <c:pt idx="39">
                  <c:v>43882</c:v>
                </c:pt>
                <c:pt idx="40">
                  <c:v>43883</c:v>
                </c:pt>
                <c:pt idx="41">
                  <c:v>43884</c:v>
                </c:pt>
                <c:pt idx="42">
                  <c:v>43885</c:v>
                </c:pt>
                <c:pt idx="43">
                  <c:v>43886</c:v>
                </c:pt>
                <c:pt idx="44">
                  <c:v>43887</c:v>
                </c:pt>
                <c:pt idx="45">
                  <c:v>43888</c:v>
                </c:pt>
                <c:pt idx="46">
                  <c:v>43889</c:v>
                </c:pt>
                <c:pt idx="47">
                  <c:v>43890</c:v>
                </c:pt>
                <c:pt idx="48">
                  <c:v>43891</c:v>
                </c:pt>
                <c:pt idx="49">
                  <c:v>43892</c:v>
                </c:pt>
                <c:pt idx="50">
                  <c:v>43893</c:v>
                </c:pt>
                <c:pt idx="51">
                  <c:v>43894</c:v>
                </c:pt>
                <c:pt idx="52">
                  <c:v>43895</c:v>
                </c:pt>
                <c:pt idx="53">
                  <c:v>43896</c:v>
                </c:pt>
                <c:pt idx="54">
                  <c:v>43897</c:v>
                </c:pt>
                <c:pt idx="55">
                  <c:v>43898</c:v>
                </c:pt>
                <c:pt idx="56">
                  <c:v>43899</c:v>
                </c:pt>
                <c:pt idx="57">
                  <c:v>43900</c:v>
                </c:pt>
                <c:pt idx="58">
                  <c:v>43901</c:v>
                </c:pt>
                <c:pt idx="59">
                  <c:v>43902</c:v>
                </c:pt>
                <c:pt idx="60">
                  <c:v>43903</c:v>
                </c:pt>
                <c:pt idx="61">
                  <c:v>43904</c:v>
                </c:pt>
                <c:pt idx="62">
                  <c:v>43905</c:v>
                </c:pt>
                <c:pt idx="63">
                  <c:v>43906</c:v>
                </c:pt>
                <c:pt idx="64">
                  <c:v>43907</c:v>
                </c:pt>
                <c:pt idx="65">
                  <c:v>43908</c:v>
                </c:pt>
                <c:pt idx="66">
                  <c:v>43909</c:v>
                </c:pt>
                <c:pt idx="67">
                  <c:v>43910</c:v>
                </c:pt>
                <c:pt idx="68">
                  <c:v>43911</c:v>
                </c:pt>
                <c:pt idx="69">
                  <c:v>43912</c:v>
                </c:pt>
                <c:pt idx="70">
                  <c:v>43913</c:v>
                </c:pt>
                <c:pt idx="71">
                  <c:v>43914</c:v>
                </c:pt>
                <c:pt idx="72">
                  <c:v>43915</c:v>
                </c:pt>
                <c:pt idx="73">
                  <c:v>43916</c:v>
                </c:pt>
                <c:pt idx="74">
                  <c:v>43917</c:v>
                </c:pt>
                <c:pt idx="75">
                  <c:v>43918</c:v>
                </c:pt>
                <c:pt idx="76">
                  <c:v>43919</c:v>
                </c:pt>
                <c:pt idx="77">
                  <c:v>43920</c:v>
                </c:pt>
                <c:pt idx="78">
                  <c:v>43921</c:v>
                </c:pt>
                <c:pt idx="79">
                  <c:v>43922</c:v>
                </c:pt>
                <c:pt idx="80">
                  <c:v>43923</c:v>
                </c:pt>
                <c:pt idx="81">
                  <c:v>43924</c:v>
                </c:pt>
                <c:pt idx="82">
                  <c:v>43925</c:v>
                </c:pt>
                <c:pt idx="83">
                  <c:v>43926</c:v>
                </c:pt>
                <c:pt idx="84">
                  <c:v>43927</c:v>
                </c:pt>
                <c:pt idx="85">
                  <c:v>43928</c:v>
                </c:pt>
                <c:pt idx="86">
                  <c:v>43929</c:v>
                </c:pt>
                <c:pt idx="87">
                  <c:v>43930</c:v>
                </c:pt>
                <c:pt idx="88">
                  <c:v>43931</c:v>
                </c:pt>
                <c:pt idx="89">
                  <c:v>43932</c:v>
                </c:pt>
                <c:pt idx="90">
                  <c:v>43933</c:v>
                </c:pt>
                <c:pt idx="91">
                  <c:v>43934</c:v>
                </c:pt>
                <c:pt idx="92">
                  <c:v>43935</c:v>
                </c:pt>
                <c:pt idx="93">
                  <c:v>43936</c:v>
                </c:pt>
                <c:pt idx="94">
                  <c:v>43937</c:v>
                </c:pt>
                <c:pt idx="95">
                  <c:v>43938</c:v>
                </c:pt>
                <c:pt idx="96">
                  <c:v>43939</c:v>
                </c:pt>
                <c:pt idx="97">
                  <c:v>43940</c:v>
                </c:pt>
                <c:pt idx="98">
                  <c:v>43941</c:v>
                </c:pt>
                <c:pt idx="99">
                  <c:v>43942</c:v>
                </c:pt>
                <c:pt idx="100">
                  <c:v>43943</c:v>
                </c:pt>
                <c:pt idx="101">
                  <c:v>43944</c:v>
                </c:pt>
                <c:pt idx="102">
                  <c:v>43945</c:v>
                </c:pt>
                <c:pt idx="103">
                  <c:v>43946</c:v>
                </c:pt>
                <c:pt idx="104">
                  <c:v>43947</c:v>
                </c:pt>
                <c:pt idx="105">
                  <c:v>43948</c:v>
                </c:pt>
                <c:pt idx="106">
                  <c:v>43949</c:v>
                </c:pt>
                <c:pt idx="107">
                  <c:v>43950</c:v>
                </c:pt>
                <c:pt idx="108">
                  <c:v>43951</c:v>
                </c:pt>
                <c:pt idx="109">
                  <c:v>43952</c:v>
                </c:pt>
                <c:pt idx="110">
                  <c:v>43953</c:v>
                </c:pt>
                <c:pt idx="111">
                  <c:v>43954</c:v>
                </c:pt>
                <c:pt idx="112">
                  <c:v>43955</c:v>
                </c:pt>
                <c:pt idx="113">
                  <c:v>43956</c:v>
                </c:pt>
                <c:pt idx="114">
                  <c:v>43957</c:v>
                </c:pt>
                <c:pt idx="115">
                  <c:v>43958</c:v>
                </c:pt>
                <c:pt idx="116">
                  <c:v>43959</c:v>
                </c:pt>
                <c:pt idx="117">
                  <c:v>43960</c:v>
                </c:pt>
                <c:pt idx="118">
                  <c:v>43961</c:v>
                </c:pt>
                <c:pt idx="119">
                  <c:v>43962</c:v>
                </c:pt>
                <c:pt idx="120">
                  <c:v>43963</c:v>
                </c:pt>
                <c:pt idx="121">
                  <c:v>43964</c:v>
                </c:pt>
                <c:pt idx="122">
                  <c:v>43965</c:v>
                </c:pt>
                <c:pt idx="123">
                  <c:v>43966</c:v>
                </c:pt>
                <c:pt idx="124">
                  <c:v>43967</c:v>
                </c:pt>
                <c:pt idx="125">
                  <c:v>43968</c:v>
                </c:pt>
                <c:pt idx="126">
                  <c:v>43969</c:v>
                </c:pt>
                <c:pt idx="127">
                  <c:v>43970</c:v>
                </c:pt>
                <c:pt idx="128">
                  <c:v>43971</c:v>
                </c:pt>
                <c:pt idx="129">
                  <c:v>43972</c:v>
                </c:pt>
                <c:pt idx="130">
                  <c:v>43973</c:v>
                </c:pt>
                <c:pt idx="131">
                  <c:v>43974</c:v>
                </c:pt>
                <c:pt idx="132">
                  <c:v>43975</c:v>
                </c:pt>
                <c:pt idx="133">
                  <c:v>43976</c:v>
                </c:pt>
                <c:pt idx="134">
                  <c:v>43977</c:v>
                </c:pt>
                <c:pt idx="135">
                  <c:v>43978</c:v>
                </c:pt>
                <c:pt idx="136">
                  <c:v>43979</c:v>
                </c:pt>
                <c:pt idx="137">
                  <c:v>43980</c:v>
                </c:pt>
                <c:pt idx="138">
                  <c:v>43981</c:v>
                </c:pt>
                <c:pt idx="139">
                  <c:v>43982</c:v>
                </c:pt>
                <c:pt idx="140">
                  <c:v>43983</c:v>
                </c:pt>
                <c:pt idx="141">
                  <c:v>43984</c:v>
                </c:pt>
                <c:pt idx="142">
                  <c:v>43985</c:v>
                </c:pt>
                <c:pt idx="143">
                  <c:v>43986</c:v>
                </c:pt>
                <c:pt idx="144">
                  <c:v>43987</c:v>
                </c:pt>
                <c:pt idx="145">
                  <c:v>43988</c:v>
                </c:pt>
                <c:pt idx="146">
                  <c:v>43989</c:v>
                </c:pt>
                <c:pt idx="147">
                  <c:v>43990</c:v>
                </c:pt>
                <c:pt idx="148">
                  <c:v>43991</c:v>
                </c:pt>
                <c:pt idx="149">
                  <c:v>43992</c:v>
                </c:pt>
                <c:pt idx="150">
                  <c:v>43993</c:v>
                </c:pt>
                <c:pt idx="151">
                  <c:v>43994</c:v>
                </c:pt>
                <c:pt idx="152">
                  <c:v>43995</c:v>
                </c:pt>
                <c:pt idx="153">
                  <c:v>43996</c:v>
                </c:pt>
                <c:pt idx="154">
                  <c:v>43997</c:v>
                </c:pt>
                <c:pt idx="155">
                  <c:v>43998</c:v>
                </c:pt>
                <c:pt idx="156">
                  <c:v>43999</c:v>
                </c:pt>
                <c:pt idx="157">
                  <c:v>44000</c:v>
                </c:pt>
                <c:pt idx="158">
                  <c:v>44001</c:v>
                </c:pt>
                <c:pt idx="159">
                  <c:v>44002</c:v>
                </c:pt>
                <c:pt idx="160">
                  <c:v>44003</c:v>
                </c:pt>
                <c:pt idx="161">
                  <c:v>44004</c:v>
                </c:pt>
                <c:pt idx="162">
                  <c:v>44005</c:v>
                </c:pt>
                <c:pt idx="163">
                  <c:v>44006</c:v>
                </c:pt>
                <c:pt idx="164">
                  <c:v>44007</c:v>
                </c:pt>
                <c:pt idx="165">
                  <c:v>44008</c:v>
                </c:pt>
                <c:pt idx="166">
                  <c:v>44009</c:v>
                </c:pt>
                <c:pt idx="167">
                  <c:v>44010</c:v>
                </c:pt>
                <c:pt idx="168">
                  <c:v>44011</c:v>
                </c:pt>
                <c:pt idx="169">
                  <c:v>44012</c:v>
                </c:pt>
                <c:pt idx="170">
                  <c:v>44013</c:v>
                </c:pt>
                <c:pt idx="171">
                  <c:v>44014</c:v>
                </c:pt>
                <c:pt idx="172">
                  <c:v>44015</c:v>
                </c:pt>
                <c:pt idx="173">
                  <c:v>44016</c:v>
                </c:pt>
                <c:pt idx="174">
                  <c:v>44017</c:v>
                </c:pt>
                <c:pt idx="175">
                  <c:v>44018</c:v>
                </c:pt>
                <c:pt idx="176">
                  <c:v>44019</c:v>
                </c:pt>
                <c:pt idx="177">
                  <c:v>44020</c:v>
                </c:pt>
                <c:pt idx="178">
                  <c:v>44021</c:v>
                </c:pt>
                <c:pt idx="179">
                  <c:v>44022</c:v>
                </c:pt>
                <c:pt idx="180">
                  <c:v>44023</c:v>
                </c:pt>
                <c:pt idx="181">
                  <c:v>44024</c:v>
                </c:pt>
                <c:pt idx="182">
                  <c:v>44025</c:v>
                </c:pt>
                <c:pt idx="183">
                  <c:v>44026</c:v>
                </c:pt>
                <c:pt idx="184">
                  <c:v>44027</c:v>
                </c:pt>
                <c:pt idx="185">
                  <c:v>44028</c:v>
                </c:pt>
                <c:pt idx="186">
                  <c:v>44029</c:v>
                </c:pt>
                <c:pt idx="187">
                  <c:v>44030</c:v>
                </c:pt>
                <c:pt idx="188">
                  <c:v>44031</c:v>
                </c:pt>
                <c:pt idx="189">
                  <c:v>44032</c:v>
                </c:pt>
                <c:pt idx="190">
                  <c:v>44033</c:v>
                </c:pt>
              </c:numCache>
            </c:numRef>
          </c:xVal>
          <c:yVal>
            <c:numRef>
              <c:f>'[covid-19_book.xlsx]Mobilitätsdaten'!$G$7:$GO$7</c:f>
              <c:numCache>
                <c:formatCode>General</c:formatCode>
                <c:ptCount val="191"/>
                <c:pt idx="0">
                  <c:v>100</c:v>
                </c:pt>
                <c:pt idx="1">
                  <c:v>100</c:v>
                </c:pt>
                <c:pt idx="2">
                  <c:v>107.39</c:v>
                </c:pt>
                <c:pt idx="3">
                  <c:v>107.35285714285716</c:v>
                </c:pt>
                <c:pt idx="4">
                  <c:v>107.27238095238097</c:v>
                </c:pt>
                <c:pt idx="5">
                  <c:v>106.85809523809523</c:v>
                </c:pt>
                <c:pt idx="6">
                  <c:v>106.36</c:v>
                </c:pt>
                <c:pt idx="7">
                  <c:v>105.93476190476188</c:v>
                </c:pt>
                <c:pt idx="8">
                  <c:v>105.82904761904761</c:v>
                </c:pt>
                <c:pt idx="9">
                  <c:v>105.53571428571429</c:v>
                </c:pt>
                <c:pt idx="10">
                  <c:v>105.69380952380953</c:v>
                </c:pt>
                <c:pt idx="11">
                  <c:v>105.61</c:v>
                </c:pt>
                <c:pt idx="12">
                  <c:v>105.5590476190476</c:v>
                </c:pt>
                <c:pt idx="13">
                  <c:v>105.74952380952379</c:v>
                </c:pt>
                <c:pt idx="14">
                  <c:v>106.54238095238095</c:v>
                </c:pt>
                <c:pt idx="15">
                  <c:v>106.96619047619048</c:v>
                </c:pt>
                <c:pt idx="16">
                  <c:v>107.50142857142858</c:v>
                </c:pt>
                <c:pt idx="17">
                  <c:v>108.03095238095241</c:v>
                </c:pt>
                <c:pt idx="18">
                  <c:v>108.65809523809524</c:v>
                </c:pt>
                <c:pt idx="19">
                  <c:v>109.32809523809523</c:v>
                </c:pt>
                <c:pt idx="20">
                  <c:v>109.43190476190478</c:v>
                </c:pt>
                <c:pt idx="21">
                  <c:v>109.5352380952381</c:v>
                </c:pt>
                <c:pt idx="22">
                  <c:v>110.40952380952383</c:v>
                </c:pt>
                <c:pt idx="23">
                  <c:v>109.94571428571429</c:v>
                </c:pt>
                <c:pt idx="24">
                  <c:v>109.41285714285715</c:v>
                </c:pt>
                <c:pt idx="25">
                  <c:v>109.42285714285715</c:v>
                </c:pt>
                <c:pt idx="26">
                  <c:v>109.74285714285716</c:v>
                </c:pt>
                <c:pt idx="27">
                  <c:v>110.72428571428574</c:v>
                </c:pt>
                <c:pt idx="28">
                  <c:v>112.15761904761905</c:v>
                </c:pt>
                <c:pt idx="29">
                  <c:v>113.38238095238094</c:v>
                </c:pt>
                <c:pt idx="30">
                  <c:v>114.8490476190476</c:v>
                </c:pt>
                <c:pt idx="31">
                  <c:v>118.40714285714284</c:v>
                </c:pt>
                <c:pt idx="32">
                  <c:v>120.65380952380953</c:v>
                </c:pt>
                <c:pt idx="33">
                  <c:v>122.04142857142857</c:v>
                </c:pt>
                <c:pt idx="34">
                  <c:v>123.3657142857143</c:v>
                </c:pt>
                <c:pt idx="35">
                  <c:v>123.84666666666668</c:v>
                </c:pt>
                <c:pt idx="36">
                  <c:v>124.06761904761903</c:v>
                </c:pt>
                <c:pt idx="37">
                  <c:v>123.93714285714285</c:v>
                </c:pt>
                <c:pt idx="38">
                  <c:v>122.47857142857141</c:v>
                </c:pt>
                <c:pt idx="39">
                  <c:v>121.31571428571426</c:v>
                </c:pt>
                <c:pt idx="40">
                  <c:v>120.1495238095238</c:v>
                </c:pt>
                <c:pt idx="41">
                  <c:v>119.11047619047619</c:v>
                </c:pt>
                <c:pt idx="42">
                  <c:v>117.93761904761905</c:v>
                </c:pt>
                <c:pt idx="43">
                  <c:v>116.72142857142858</c:v>
                </c:pt>
                <c:pt idx="44">
                  <c:v>116.94190476190475</c:v>
                </c:pt>
                <c:pt idx="45">
                  <c:v>115.83095238095235</c:v>
                </c:pt>
                <c:pt idx="46">
                  <c:v>115.00238095238092</c:v>
                </c:pt>
                <c:pt idx="47">
                  <c:v>114.59761904761902</c:v>
                </c:pt>
                <c:pt idx="48">
                  <c:v>113.7490476190476</c:v>
                </c:pt>
                <c:pt idx="49">
                  <c:v>112.83809523809521</c:v>
                </c:pt>
                <c:pt idx="50">
                  <c:v>112.54238095238095</c:v>
                </c:pt>
                <c:pt idx="51">
                  <c:v>112.02761904761904</c:v>
                </c:pt>
                <c:pt idx="52">
                  <c:v>111.23761904761903</c:v>
                </c:pt>
                <c:pt idx="53">
                  <c:v>110.00380952380949</c:v>
                </c:pt>
                <c:pt idx="54">
                  <c:v>108.83142857142855</c:v>
                </c:pt>
                <c:pt idx="55">
                  <c:v>106.17619047619047</c:v>
                </c:pt>
                <c:pt idx="56">
                  <c:v>101.30952380952381</c:v>
                </c:pt>
                <c:pt idx="57">
                  <c:v>94.825714285714298</c:v>
                </c:pt>
                <c:pt idx="58">
                  <c:v>89.956666666666678</c:v>
                </c:pt>
                <c:pt idx="59">
                  <c:v>84.790476190476198</c:v>
                </c:pt>
                <c:pt idx="60">
                  <c:v>79.018571428571434</c:v>
                </c:pt>
                <c:pt idx="61">
                  <c:v>72.766190476190488</c:v>
                </c:pt>
                <c:pt idx="62">
                  <c:v>66.887142857142834</c:v>
                </c:pt>
                <c:pt idx="63">
                  <c:v>60.847142857142842</c:v>
                </c:pt>
                <c:pt idx="64">
                  <c:v>53.798571428571414</c:v>
                </c:pt>
                <c:pt idx="65">
                  <c:v>49.065238095238101</c:v>
                </c:pt>
                <c:pt idx="66">
                  <c:v>45.276190476190479</c:v>
                </c:pt>
                <c:pt idx="67">
                  <c:v>42.61</c:v>
                </c:pt>
                <c:pt idx="68">
                  <c:v>40.610476190476199</c:v>
                </c:pt>
                <c:pt idx="69">
                  <c:v>39.623809523809527</c:v>
                </c:pt>
                <c:pt idx="70">
                  <c:v>39.791428571428568</c:v>
                </c:pt>
                <c:pt idx="71">
                  <c:v>41.377619047619049</c:v>
                </c:pt>
                <c:pt idx="72">
                  <c:v>41.04238095238096</c:v>
                </c:pt>
                <c:pt idx="73">
                  <c:v>41.342857142857142</c:v>
                </c:pt>
                <c:pt idx="74">
                  <c:v>42.072380952380954</c:v>
                </c:pt>
                <c:pt idx="75">
                  <c:v>42.817142857142855</c:v>
                </c:pt>
                <c:pt idx="76">
                  <c:v>43.411904761904772</c:v>
                </c:pt>
                <c:pt idx="77">
                  <c:v>43.320476190476192</c:v>
                </c:pt>
                <c:pt idx="78">
                  <c:v>43.459523809523809</c:v>
                </c:pt>
                <c:pt idx="79">
                  <c:v>46.506666666666661</c:v>
                </c:pt>
                <c:pt idx="80">
                  <c:v>48.45428571428571</c:v>
                </c:pt>
                <c:pt idx="81">
                  <c:v>49.954761904761902</c:v>
                </c:pt>
                <c:pt idx="82">
                  <c:v>51.502857142857138</c:v>
                </c:pt>
                <c:pt idx="83">
                  <c:v>52.688571428571422</c:v>
                </c:pt>
                <c:pt idx="84">
                  <c:v>54.278095238095233</c:v>
                </c:pt>
                <c:pt idx="85">
                  <c:v>55.00333333333333</c:v>
                </c:pt>
                <c:pt idx="86">
                  <c:v>54.160952380952388</c:v>
                </c:pt>
                <c:pt idx="87">
                  <c:v>53.245714285714293</c:v>
                </c:pt>
                <c:pt idx="88">
                  <c:v>52.80142857142858</c:v>
                </c:pt>
                <c:pt idx="89">
                  <c:v>52.784761904761908</c:v>
                </c:pt>
                <c:pt idx="90">
                  <c:v>53.587142857142865</c:v>
                </c:pt>
                <c:pt idx="91">
                  <c:v>54.185238095238113</c:v>
                </c:pt>
                <c:pt idx="92">
                  <c:v>54.909047619047627</c:v>
                </c:pt>
                <c:pt idx="93">
                  <c:v>56.551428571428566</c:v>
                </c:pt>
                <c:pt idx="94">
                  <c:v>58.166666666666664</c:v>
                </c:pt>
                <c:pt idx="95">
                  <c:v>59.19047619047619</c:v>
                </c:pt>
                <c:pt idx="96">
                  <c:v>59.950952380952373</c:v>
                </c:pt>
                <c:pt idx="97">
                  <c:v>60.437142857142859</c:v>
                </c:pt>
                <c:pt idx="98">
                  <c:v>60.58047619047619</c:v>
                </c:pt>
                <c:pt idx="99">
                  <c:v>61.050952380952381</c:v>
                </c:pt>
                <c:pt idx="100">
                  <c:v>61.694761904761904</c:v>
                </c:pt>
                <c:pt idx="101">
                  <c:v>62.092380952380957</c:v>
                </c:pt>
                <c:pt idx="102">
                  <c:v>61.895714285714284</c:v>
                </c:pt>
                <c:pt idx="103">
                  <c:v>61.408095238095221</c:v>
                </c:pt>
                <c:pt idx="104">
                  <c:v>60.727142857142844</c:v>
                </c:pt>
                <c:pt idx="105">
                  <c:v>60.099999999999987</c:v>
                </c:pt>
                <c:pt idx="106">
                  <c:v>59.629999999999988</c:v>
                </c:pt>
                <c:pt idx="107">
                  <c:v>59.742380952380941</c:v>
                </c:pt>
                <c:pt idx="108">
                  <c:v>60.165714285714294</c:v>
                </c:pt>
                <c:pt idx="109">
                  <c:v>61.519523809523825</c:v>
                </c:pt>
                <c:pt idx="110">
                  <c:v>63.231904761904765</c:v>
                </c:pt>
                <c:pt idx="111">
                  <c:v>65.255238095238099</c:v>
                </c:pt>
                <c:pt idx="112">
                  <c:v>68.047142857142873</c:v>
                </c:pt>
                <c:pt idx="113">
                  <c:v>70.504761904761907</c:v>
                </c:pt>
                <c:pt idx="114">
                  <c:v>71.55</c:v>
                </c:pt>
                <c:pt idx="115">
                  <c:v>73.324761904761914</c:v>
                </c:pt>
                <c:pt idx="116">
                  <c:v>75.056666666666672</c:v>
                </c:pt>
                <c:pt idx="117">
                  <c:v>76.936190476190475</c:v>
                </c:pt>
                <c:pt idx="118">
                  <c:v>78.564285714285717</c:v>
                </c:pt>
                <c:pt idx="119">
                  <c:v>80.144761904761907</c:v>
                </c:pt>
                <c:pt idx="120">
                  <c:v>82.493809523809531</c:v>
                </c:pt>
                <c:pt idx="121">
                  <c:v>85.733333333333334</c:v>
                </c:pt>
                <c:pt idx="122">
                  <c:v>87.426190476190484</c:v>
                </c:pt>
                <c:pt idx="123">
                  <c:v>87.533333333333331</c:v>
                </c:pt>
                <c:pt idx="124">
                  <c:v>87.203333333333319</c:v>
                </c:pt>
                <c:pt idx="125">
                  <c:v>87.727619047619044</c:v>
                </c:pt>
                <c:pt idx="126">
                  <c:v>88.441428571428574</c:v>
                </c:pt>
                <c:pt idx="127">
                  <c:v>88.899523809523799</c:v>
                </c:pt>
                <c:pt idx="128">
                  <c:v>88.697142857142865</c:v>
                </c:pt>
                <c:pt idx="129">
                  <c:v>90.94047619047619</c:v>
                </c:pt>
                <c:pt idx="130">
                  <c:v>94.589523809523797</c:v>
                </c:pt>
                <c:pt idx="131">
                  <c:v>97.492857142857147</c:v>
                </c:pt>
                <c:pt idx="132">
                  <c:v>102.02428571428572</c:v>
                </c:pt>
                <c:pt idx="133">
                  <c:v>104.8047619047619</c:v>
                </c:pt>
                <c:pt idx="134">
                  <c:v>106.32</c:v>
                </c:pt>
                <c:pt idx="135">
                  <c:v>106.49</c:v>
                </c:pt>
                <c:pt idx="136">
                  <c:v>105.83476190476189</c:v>
                </c:pt>
                <c:pt idx="137">
                  <c:v>105.67333333333333</c:v>
                </c:pt>
                <c:pt idx="138">
                  <c:v>104.92952380952379</c:v>
                </c:pt>
                <c:pt idx="139">
                  <c:v>102.62857142857142</c:v>
                </c:pt>
                <c:pt idx="140">
                  <c:v>101.62047619047618</c:v>
                </c:pt>
                <c:pt idx="141">
                  <c:v>101.88285714285715</c:v>
                </c:pt>
                <c:pt idx="142">
                  <c:v>104.03095238095241</c:v>
                </c:pt>
                <c:pt idx="143">
                  <c:v>107.84571428571428</c:v>
                </c:pt>
                <c:pt idx="144">
                  <c:v>108.6057142857143</c:v>
                </c:pt>
                <c:pt idx="145">
                  <c:v>109.35857142857142</c:v>
                </c:pt>
                <c:pt idx="146">
                  <c:v>109.72476190476188</c:v>
                </c:pt>
                <c:pt idx="147">
                  <c:v>110.25047619047618</c:v>
                </c:pt>
                <c:pt idx="148">
                  <c:v>110.50857142857141</c:v>
                </c:pt>
                <c:pt idx="149">
                  <c:v>110.0204761904762</c:v>
                </c:pt>
                <c:pt idx="150">
                  <c:v>108.21809523809523</c:v>
                </c:pt>
                <c:pt idx="151">
                  <c:v>109.08714285714288</c:v>
                </c:pt>
                <c:pt idx="152">
                  <c:v>110.57619047619048</c:v>
                </c:pt>
                <c:pt idx="153">
                  <c:v>111.66000000000001</c:v>
                </c:pt>
                <c:pt idx="154">
                  <c:v>113.33190476190478</c:v>
                </c:pt>
                <c:pt idx="155">
                  <c:v>114.94714285714285</c:v>
                </c:pt>
                <c:pt idx="156">
                  <c:v>116.76380952380953</c:v>
                </c:pt>
                <c:pt idx="157">
                  <c:v>118.80428571428573</c:v>
                </c:pt>
                <c:pt idx="158">
                  <c:v>119.89047619047621</c:v>
                </c:pt>
                <c:pt idx="159">
                  <c:v>119.64761904761906</c:v>
                </c:pt>
                <c:pt idx="160">
                  <c:v>120.07952380952381</c:v>
                </c:pt>
                <c:pt idx="161">
                  <c:v>120.24761904761905</c:v>
                </c:pt>
                <c:pt idx="162">
                  <c:v>120.42142857142856</c:v>
                </c:pt>
                <c:pt idx="163">
                  <c:v>120.60238095238095</c:v>
                </c:pt>
                <c:pt idx="164">
                  <c:v>121.3847619047619</c:v>
                </c:pt>
                <c:pt idx="165">
                  <c:v>122.92904761904761</c:v>
                </c:pt>
                <c:pt idx="166">
                  <c:v>124.38285714285715</c:v>
                </c:pt>
                <c:pt idx="167">
                  <c:v>125.24476190476187</c:v>
                </c:pt>
                <c:pt idx="168">
                  <c:v>125.93761904761907</c:v>
                </c:pt>
                <c:pt idx="169">
                  <c:v>126.30761904761907</c:v>
                </c:pt>
                <c:pt idx="170">
                  <c:v>126.75619047619048</c:v>
                </c:pt>
                <c:pt idx="171">
                  <c:v>126.58857142857141</c:v>
                </c:pt>
                <c:pt idx="172">
                  <c:v>127.33142857142859</c:v>
                </c:pt>
                <c:pt idx="173">
                  <c:v>128.76428571428573</c:v>
                </c:pt>
                <c:pt idx="174">
                  <c:v>130.09142857142857</c:v>
                </c:pt>
                <c:pt idx="175">
                  <c:v>130.83666666666664</c:v>
                </c:pt>
                <c:pt idx="176">
                  <c:v>131.62999999999997</c:v>
                </c:pt>
                <c:pt idx="177">
                  <c:v>132.39952380952377</c:v>
                </c:pt>
                <c:pt idx="178">
                  <c:v>134.06904761904758</c:v>
                </c:pt>
                <c:pt idx="179">
                  <c:v>135.76238095238091</c:v>
                </c:pt>
                <c:pt idx="180">
                  <c:v>136.44809523809522</c:v>
                </c:pt>
                <c:pt idx="181">
                  <c:v>137.02285714285713</c:v>
                </c:pt>
                <c:pt idx="182">
                  <c:v>138.19999999999999</c:v>
                </c:pt>
                <c:pt idx="183">
                  <c:v>139.61333333333332</c:v>
                </c:pt>
                <c:pt idx="184">
                  <c:v>141.09809523809525</c:v>
                </c:pt>
                <c:pt idx="185">
                  <c:v>141.57523809523809</c:v>
                </c:pt>
                <c:pt idx="186">
                  <c:v>141.05571428571429</c:v>
                </c:pt>
                <c:pt idx="187">
                  <c:v>142.00666666666669</c:v>
                </c:pt>
                <c:pt idx="188">
                  <c:v>143.23866666666666</c:v>
                </c:pt>
                <c:pt idx="189">
                  <c:v>144.37083333333337</c:v>
                </c:pt>
                <c:pt idx="190">
                  <c:v>146.37666666666667</c:v>
                </c:pt>
              </c:numCache>
            </c:numRef>
          </c:yVal>
          <c:smooth val="0"/>
          <c:extLst>
            <c:ext xmlns:c16="http://schemas.microsoft.com/office/drawing/2014/chart" uri="{C3380CC4-5D6E-409C-BE32-E72D297353CC}">
              <c16:uniqueId val="{00000000-176C-4EA8-9A11-AD35355410C2}"/>
            </c:ext>
          </c:extLst>
        </c:ser>
        <c:ser>
          <c:idx val="4"/>
          <c:order val="1"/>
          <c:spPr>
            <a:ln w="25400" cap="rnd">
              <a:solidFill>
                <a:schemeClr val="accent5"/>
              </a:solidFill>
              <a:round/>
            </a:ln>
            <a:effectLst>
              <a:outerShdw blurRad="57150" dist="19050" dir="5400000" algn="ctr" rotWithShape="0">
                <a:srgbClr val="000000">
                  <a:alpha val="63000"/>
                </a:srgbClr>
              </a:outerShdw>
            </a:effectLst>
          </c:spPr>
          <c:marker>
            <c:symbol val="none"/>
          </c:marker>
          <c:xVal>
            <c:numRef>
              <c:f>'[covid-19_book.xlsx]Mobilitätsdaten'!$A$11:$A$123</c:f>
              <c:numCache>
                <c:formatCode>m/d/yyyy</c:formatCode>
                <c:ptCount val="113"/>
                <c:pt idx="0">
                  <c:v>43898</c:v>
                </c:pt>
                <c:pt idx="1">
                  <c:v>43910</c:v>
                </c:pt>
                <c:pt idx="2">
                  <c:v>43911</c:v>
                </c:pt>
                <c:pt idx="3">
                  <c:v>43912</c:v>
                </c:pt>
                <c:pt idx="4">
                  <c:v>43913</c:v>
                </c:pt>
                <c:pt idx="5">
                  <c:v>43914</c:v>
                </c:pt>
                <c:pt idx="6">
                  <c:v>43915</c:v>
                </c:pt>
                <c:pt idx="7">
                  <c:v>43916</c:v>
                </c:pt>
                <c:pt idx="8">
                  <c:v>43917</c:v>
                </c:pt>
                <c:pt idx="9">
                  <c:v>43918</c:v>
                </c:pt>
                <c:pt idx="10">
                  <c:v>43919</c:v>
                </c:pt>
                <c:pt idx="11">
                  <c:v>43920</c:v>
                </c:pt>
                <c:pt idx="12">
                  <c:v>43921</c:v>
                </c:pt>
                <c:pt idx="13">
                  <c:v>43922</c:v>
                </c:pt>
                <c:pt idx="14">
                  <c:v>43923</c:v>
                </c:pt>
                <c:pt idx="15">
                  <c:v>43924</c:v>
                </c:pt>
                <c:pt idx="16">
                  <c:v>43925</c:v>
                </c:pt>
                <c:pt idx="17">
                  <c:v>43926</c:v>
                </c:pt>
                <c:pt idx="18">
                  <c:v>43927</c:v>
                </c:pt>
                <c:pt idx="19">
                  <c:v>43928</c:v>
                </c:pt>
                <c:pt idx="20">
                  <c:v>43929</c:v>
                </c:pt>
                <c:pt idx="21">
                  <c:v>43930</c:v>
                </c:pt>
                <c:pt idx="22">
                  <c:v>43931</c:v>
                </c:pt>
                <c:pt idx="23">
                  <c:v>43932</c:v>
                </c:pt>
                <c:pt idx="24">
                  <c:v>43933</c:v>
                </c:pt>
                <c:pt idx="25">
                  <c:v>43934</c:v>
                </c:pt>
                <c:pt idx="26">
                  <c:v>43935</c:v>
                </c:pt>
                <c:pt idx="27">
                  <c:v>43936</c:v>
                </c:pt>
                <c:pt idx="28">
                  <c:v>43937</c:v>
                </c:pt>
                <c:pt idx="29">
                  <c:v>43938</c:v>
                </c:pt>
                <c:pt idx="30">
                  <c:v>43939</c:v>
                </c:pt>
                <c:pt idx="31">
                  <c:v>43940</c:v>
                </c:pt>
                <c:pt idx="32">
                  <c:v>43941</c:v>
                </c:pt>
                <c:pt idx="33">
                  <c:v>43942</c:v>
                </c:pt>
                <c:pt idx="34">
                  <c:v>43943</c:v>
                </c:pt>
                <c:pt idx="35">
                  <c:v>43944</c:v>
                </c:pt>
                <c:pt idx="36">
                  <c:v>43945</c:v>
                </c:pt>
                <c:pt idx="37">
                  <c:v>43946</c:v>
                </c:pt>
                <c:pt idx="38">
                  <c:v>43947</c:v>
                </c:pt>
                <c:pt idx="39">
                  <c:v>43948</c:v>
                </c:pt>
                <c:pt idx="40">
                  <c:v>43949</c:v>
                </c:pt>
                <c:pt idx="41">
                  <c:v>43950</c:v>
                </c:pt>
                <c:pt idx="42">
                  <c:v>43951</c:v>
                </c:pt>
                <c:pt idx="43">
                  <c:v>43952</c:v>
                </c:pt>
                <c:pt idx="44">
                  <c:v>43953</c:v>
                </c:pt>
                <c:pt idx="45">
                  <c:v>43954</c:v>
                </c:pt>
                <c:pt idx="46">
                  <c:v>43955</c:v>
                </c:pt>
                <c:pt idx="47">
                  <c:v>43956</c:v>
                </c:pt>
                <c:pt idx="48">
                  <c:v>43957</c:v>
                </c:pt>
                <c:pt idx="49">
                  <c:v>43958</c:v>
                </c:pt>
                <c:pt idx="50">
                  <c:v>43959</c:v>
                </c:pt>
                <c:pt idx="51">
                  <c:v>43960</c:v>
                </c:pt>
                <c:pt idx="52">
                  <c:v>43961</c:v>
                </c:pt>
                <c:pt idx="53">
                  <c:v>43962</c:v>
                </c:pt>
                <c:pt idx="54">
                  <c:v>43963</c:v>
                </c:pt>
                <c:pt idx="55">
                  <c:v>43964</c:v>
                </c:pt>
                <c:pt idx="56">
                  <c:v>43965</c:v>
                </c:pt>
                <c:pt idx="57">
                  <c:v>43966</c:v>
                </c:pt>
                <c:pt idx="58">
                  <c:v>43967</c:v>
                </c:pt>
                <c:pt idx="59">
                  <c:v>43968</c:v>
                </c:pt>
                <c:pt idx="60">
                  <c:v>43969</c:v>
                </c:pt>
                <c:pt idx="61">
                  <c:v>43970</c:v>
                </c:pt>
                <c:pt idx="62">
                  <c:v>43971</c:v>
                </c:pt>
                <c:pt idx="63">
                  <c:v>43972</c:v>
                </c:pt>
                <c:pt idx="64">
                  <c:v>43973</c:v>
                </c:pt>
                <c:pt idx="65">
                  <c:v>43974</c:v>
                </c:pt>
                <c:pt idx="66">
                  <c:v>43975</c:v>
                </c:pt>
                <c:pt idx="67">
                  <c:v>43976</c:v>
                </c:pt>
                <c:pt idx="68">
                  <c:v>43977</c:v>
                </c:pt>
                <c:pt idx="69">
                  <c:v>43978</c:v>
                </c:pt>
                <c:pt idx="70">
                  <c:v>43979</c:v>
                </c:pt>
                <c:pt idx="71">
                  <c:v>43980</c:v>
                </c:pt>
                <c:pt idx="72">
                  <c:v>43981</c:v>
                </c:pt>
                <c:pt idx="73">
                  <c:v>43982</c:v>
                </c:pt>
                <c:pt idx="74">
                  <c:v>43983</c:v>
                </c:pt>
                <c:pt idx="75">
                  <c:v>43984</c:v>
                </c:pt>
                <c:pt idx="76">
                  <c:v>43985</c:v>
                </c:pt>
                <c:pt idx="77">
                  <c:v>43986</c:v>
                </c:pt>
                <c:pt idx="78">
                  <c:v>43987</c:v>
                </c:pt>
                <c:pt idx="79">
                  <c:v>43988</c:v>
                </c:pt>
                <c:pt idx="80">
                  <c:v>43989</c:v>
                </c:pt>
                <c:pt idx="81">
                  <c:v>43990</c:v>
                </c:pt>
                <c:pt idx="82">
                  <c:v>43991</c:v>
                </c:pt>
                <c:pt idx="83">
                  <c:v>43992</c:v>
                </c:pt>
                <c:pt idx="84">
                  <c:v>43993</c:v>
                </c:pt>
                <c:pt idx="85">
                  <c:v>43994</c:v>
                </c:pt>
                <c:pt idx="86">
                  <c:v>43995</c:v>
                </c:pt>
                <c:pt idx="87">
                  <c:v>43996</c:v>
                </c:pt>
                <c:pt idx="88">
                  <c:v>43997</c:v>
                </c:pt>
                <c:pt idx="89">
                  <c:v>43998</c:v>
                </c:pt>
                <c:pt idx="90">
                  <c:v>43999</c:v>
                </c:pt>
                <c:pt idx="91">
                  <c:v>44000</c:v>
                </c:pt>
                <c:pt idx="92">
                  <c:v>44001</c:v>
                </c:pt>
                <c:pt idx="93">
                  <c:v>44002</c:v>
                </c:pt>
                <c:pt idx="94">
                  <c:v>44003</c:v>
                </c:pt>
                <c:pt idx="95">
                  <c:v>44004</c:v>
                </c:pt>
                <c:pt idx="96">
                  <c:v>44005</c:v>
                </c:pt>
                <c:pt idx="97">
                  <c:v>44006</c:v>
                </c:pt>
                <c:pt idx="98">
                  <c:v>44007</c:v>
                </c:pt>
                <c:pt idx="99">
                  <c:v>44008</c:v>
                </c:pt>
                <c:pt idx="100">
                  <c:v>44009</c:v>
                </c:pt>
                <c:pt idx="101">
                  <c:v>44010</c:v>
                </c:pt>
                <c:pt idx="102">
                  <c:v>44011</c:v>
                </c:pt>
                <c:pt idx="103">
                  <c:v>44012</c:v>
                </c:pt>
                <c:pt idx="104">
                  <c:v>44013</c:v>
                </c:pt>
                <c:pt idx="105">
                  <c:v>44014</c:v>
                </c:pt>
                <c:pt idx="106">
                  <c:v>44015</c:v>
                </c:pt>
                <c:pt idx="107">
                  <c:v>44016</c:v>
                </c:pt>
                <c:pt idx="108">
                  <c:v>44017</c:v>
                </c:pt>
                <c:pt idx="109">
                  <c:v>44018</c:v>
                </c:pt>
                <c:pt idx="110">
                  <c:v>44019</c:v>
                </c:pt>
                <c:pt idx="111">
                  <c:v>44020</c:v>
                </c:pt>
                <c:pt idx="112">
                  <c:v>44021</c:v>
                </c:pt>
              </c:numCache>
            </c:numRef>
          </c:xVal>
          <c:yVal>
            <c:numRef>
              <c:f>'[covid-19_book.xlsx]Mobilitätsdaten'!$C$11:$C$123</c:f>
              <c:numCache>
                <c:formatCode>General</c:formatCode>
                <c:ptCount val="113"/>
                <c:pt idx="0">
                  <c:v>100</c:v>
                </c:pt>
                <c:pt idx="1">
                  <c:v>74.412857142857135</c:v>
                </c:pt>
                <c:pt idx="2">
                  <c:v>69.718571428571423</c:v>
                </c:pt>
                <c:pt idx="3">
                  <c:v>68.357142857142847</c:v>
                </c:pt>
                <c:pt idx="4">
                  <c:v>68.201428571428565</c:v>
                </c:pt>
                <c:pt idx="5">
                  <c:v>67.26428571428572</c:v>
                </c:pt>
                <c:pt idx="6">
                  <c:v>66.998571428571424</c:v>
                </c:pt>
                <c:pt idx="7">
                  <c:v>66.70714285714287</c:v>
                </c:pt>
                <c:pt idx="8">
                  <c:v>66.894285714285715</c:v>
                </c:pt>
                <c:pt idx="9">
                  <c:v>67.224285714285713</c:v>
                </c:pt>
                <c:pt idx="10">
                  <c:v>67.507142857142853</c:v>
                </c:pt>
                <c:pt idx="11">
                  <c:v>67.448571428571427</c:v>
                </c:pt>
                <c:pt idx="12">
                  <c:v>67.749999999999986</c:v>
                </c:pt>
                <c:pt idx="13">
                  <c:v>68.034285714285716</c:v>
                </c:pt>
                <c:pt idx="14">
                  <c:v>68.602857142857133</c:v>
                </c:pt>
                <c:pt idx="15">
                  <c:v>68.838571428571427</c:v>
                </c:pt>
                <c:pt idx="16">
                  <c:v>68.679999999999993</c:v>
                </c:pt>
                <c:pt idx="17">
                  <c:v>69.194285714285712</c:v>
                </c:pt>
                <c:pt idx="18">
                  <c:v>70.187142857142859</c:v>
                </c:pt>
                <c:pt idx="19">
                  <c:v>70.905714285714282</c:v>
                </c:pt>
                <c:pt idx="20">
                  <c:v>71.811428571428578</c:v>
                </c:pt>
                <c:pt idx="21">
                  <c:v>72.168571428571425</c:v>
                </c:pt>
                <c:pt idx="22">
                  <c:v>73.09142857142858</c:v>
                </c:pt>
                <c:pt idx="23">
                  <c:v>74.132857142857148</c:v>
                </c:pt>
                <c:pt idx="24">
                  <c:v>74.472857142857137</c:v>
                </c:pt>
                <c:pt idx="25">
                  <c:v>74.73</c:v>
                </c:pt>
                <c:pt idx="26">
                  <c:v>74.931428571428569</c:v>
                </c:pt>
                <c:pt idx="27">
                  <c:v>75.240000000000009</c:v>
                </c:pt>
                <c:pt idx="28">
                  <c:v>75.541428571428568</c:v>
                </c:pt>
                <c:pt idx="29">
                  <c:v>75.395714285714277</c:v>
                </c:pt>
                <c:pt idx="30">
                  <c:v>75.651428571428568</c:v>
                </c:pt>
                <c:pt idx="31">
                  <c:v>75.58</c:v>
                </c:pt>
                <c:pt idx="32">
                  <c:v>75.357142857142847</c:v>
                </c:pt>
                <c:pt idx="33">
                  <c:v>75.622857142857129</c:v>
                </c:pt>
                <c:pt idx="34">
                  <c:v>75.649999999999991</c:v>
                </c:pt>
                <c:pt idx="35">
                  <c:v>75.899999999999991</c:v>
                </c:pt>
                <c:pt idx="36">
                  <c:v>76.361428571428561</c:v>
                </c:pt>
                <c:pt idx="37">
                  <c:v>76.091428571428565</c:v>
                </c:pt>
                <c:pt idx="38">
                  <c:v>76.468571428571423</c:v>
                </c:pt>
                <c:pt idx="39">
                  <c:v>77.521428571428572</c:v>
                </c:pt>
                <c:pt idx="40">
                  <c:v>77.868571428571414</c:v>
                </c:pt>
                <c:pt idx="41">
                  <c:v>78.495714285714286</c:v>
                </c:pt>
                <c:pt idx="42">
                  <c:v>78.67</c:v>
                </c:pt>
                <c:pt idx="43">
                  <c:v>78.784285714285716</c:v>
                </c:pt>
                <c:pt idx="44">
                  <c:v>79.347142857142856</c:v>
                </c:pt>
                <c:pt idx="45">
                  <c:v>80.14</c:v>
                </c:pt>
                <c:pt idx="46">
                  <c:v>80.385714285714272</c:v>
                </c:pt>
                <c:pt idx="47">
                  <c:v>80.871428571428581</c:v>
                </c:pt>
                <c:pt idx="48">
                  <c:v>82.424285714285702</c:v>
                </c:pt>
                <c:pt idx="49">
                  <c:v>83.374285714285719</c:v>
                </c:pt>
                <c:pt idx="50">
                  <c:v>84.11999999999999</c:v>
                </c:pt>
                <c:pt idx="51">
                  <c:v>85.53</c:v>
                </c:pt>
                <c:pt idx="52">
                  <c:v>86.39</c:v>
                </c:pt>
                <c:pt idx="53">
                  <c:v>86.704285714285717</c:v>
                </c:pt>
                <c:pt idx="54">
                  <c:v>87.940000000000012</c:v>
                </c:pt>
                <c:pt idx="55">
                  <c:v>88.072857142857146</c:v>
                </c:pt>
                <c:pt idx="56">
                  <c:v>89.415714285714287</c:v>
                </c:pt>
                <c:pt idx="57">
                  <c:v>89.94714285714285</c:v>
                </c:pt>
                <c:pt idx="58">
                  <c:v>89.58</c:v>
                </c:pt>
                <c:pt idx="59">
                  <c:v>90.791428571428568</c:v>
                </c:pt>
                <c:pt idx="60">
                  <c:v>92.44285714285715</c:v>
                </c:pt>
                <c:pt idx="61">
                  <c:v>93.415714285714287</c:v>
                </c:pt>
                <c:pt idx="62">
                  <c:v>93.419999999999987</c:v>
                </c:pt>
                <c:pt idx="63">
                  <c:v>94.078571428571422</c:v>
                </c:pt>
                <c:pt idx="64">
                  <c:v>95.181428571428569</c:v>
                </c:pt>
                <c:pt idx="65">
                  <c:v>96.41</c:v>
                </c:pt>
                <c:pt idx="66">
                  <c:v>95.684285714285707</c:v>
                </c:pt>
                <c:pt idx="67">
                  <c:v>95.05714285714285</c:v>
                </c:pt>
                <c:pt idx="68">
                  <c:v>94.588571428571427</c:v>
                </c:pt>
                <c:pt idx="69">
                  <c:v>95.522857142857134</c:v>
                </c:pt>
                <c:pt idx="70">
                  <c:v>96.177142857142854</c:v>
                </c:pt>
                <c:pt idx="71">
                  <c:v>96.988571428571419</c:v>
                </c:pt>
                <c:pt idx="72">
                  <c:v>97.805714285714288</c:v>
                </c:pt>
                <c:pt idx="73">
                  <c:v>98.688571428571436</c:v>
                </c:pt>
                <c:pt idx="74">
                  <c:v>99.414285714285725</c:v>
                </c:pt>
                <c:pt idx="75">
                  <c:v>99.39</c:v>
                </c:pt>
                <c:pt idx="76">
                  <c:v>99.057142857142864</c:v>
                </c:pt>
                <c:pt idx="77">
                  <c:v>98.259999999999991</c:v>
                </c:pt>
                <c:pt idx="78">
                  <c:v>97.66857142857144</c:v>
                </c:pt>
                <c:pt idx="79">
                  <c:v>97.88000000000001</c:v>
                </c:pt>
                <c:pt idx="80">
                  <c:v>98.325714285714298</c:v>
                </c:pt>
                <c:pt idx="81">
                  <c:v>98.089999999999989</c:v>
                </c:pt>
                <c:pt idx="82">
                  <c:v>99.401428571428568</c:v>
                </c:pt>
                <c:pt idx="83">
                  <c:v>100.28428571428572</c:v>
                </c:pt>
                <c:pt idx="84">
                  <c:v>100.73</c:v>
                </c:pt>
                <c:pt idx="85">
                  <c:v>100.7042857142857</c:v>
                </c:pt>
                <c:pt idx="86">
                  <c:v>100.8742857142857</c:v>
                </c:pt>
                <c:pt idx="87">
                  <c:v>100.47999999999999</c:v>
                </c:pt>
                <c:pt idx="88">
                  <c:v>100.44285714285711</c:v>
                </c:pt>
                <c:pt idx="89">
                  <c:v>99.569999999999979</c:v>
                </c:pt>
                <c:pt idx="90">
                  <c:v>100.23714285714284</c:v>
                </c:pt>
                <c:pt idx="91">
                  <c:v>100.37571428571427</c:v>
                </c:pt>
                <c:pt idx="92">
                  <c:v>101.28857142857143</c:v>
                </c:pt>
                <c:pt idx="93">
                  <c:v>101.32714285714285</c:v>
                </c:pt>
                <c:pt idx="94">
                  <c:v>101.94000000000001</c:v>
                </c:pt>
                <c:pt idx="95">
                  <c:v>102.97142857142856</c:v>
                </c:pt>
                <c:pt idx="96">
                  <c:v>103.73428571428572</c:v>
                </c:pt>
                <c:pt idx="97">
                  <c:v>103.12714285714286</c:v>
                </c:pt>
                <c:pt idx="98">
                  <c:v>103.33999999999999</c:v>
                </c:pt>
                <c:pt idx="99">
                  <c:v>102.99571428571427</c:v>
                </c:pt>
                <c:pt idx="100">
                  <c:v>102.97714285714285</c:v>
                </c:pt>
                <c:pt idx="101">
                  <c:v>102.58999999999999</c:v>
                </c:pt>
                <c:pt idx="102">
                  <c:v>102.30714285714284</c:v>
                </c:pt>
                <c:pt idx="103">
                  <c:v>102.01142857142857</c:v>
                </c:pt>
                <c:pt idx="104">
                  <c:v>102.49285714285715</c:v>
                </c:pt>
                <c:pt idx="105">
                  <c:v>103.14428571428572</c:v>
                </c:pt>
                <c:pt idx="106">
                  <c:v>103.53571428571429</c:v>
                </c:pt>
                <c:pt idx="107">
                  <c:v>103.54999999999998</c:v>
                </c:pt>
                <c:pt idx="108">
                  <c:v>104.65833333333335</c:v>
                </c:pt>
                <c:pt idx="109">
                  <c:v>105.208</c:v>
                </c:pt>
                <c:pt idx="110">
                  <c:v>105.77499999999999</c:v>
                </c:pt>
                <c:pt idx="111">
                  <c:v>105.02333333333333</c:v>
                </c:pt>
                <c:pt idx="112">
                  <c:v>104.19499999999999</c:v>
                </c:pt>
              </c:numCache>
            </c:numRef>
          </c:yVal>
          <c:smooth val="0"/>
          <c:extLst>
            <c:ext xmlns:c16="http://schemas.microsoft.com/office/drawing/2014/chart" uri="{C3380CC4-5D6E-409C-BE32-E72D297353CC}">
              <c16:uniqueId val="{00000001-176C-4EA8-9A11-AD35355410C2}"/>
            </c:ext>
          </c:extLst>
        </c:ser>
        <c:ser>
          <c:idx val="0"/>
          <c:order val="2"/>
          <c:spPr>
            <a:ln w="25400" cap="rnd">
              <a:solidFill>
                <a:srgbClr val="00B050"/>
              </a:solidFill>
              <a:round/>
            </a:ln>
            <a:effectLst>
              <a:outerShdw blurRad="57150" dist="19050" dir="5400000" algn="ctr" rotWithShape="0">
                <a:srgbClr val="000000">
                  <a:alpha val="63000"/>
                </a:srgbClr>
              </a:outerShdw>
            </a:effectLst>
          </c:spPr>
          <c:marker>
            <c:symbol val="none"/>
          </c:marker>
          <c:xVal>
            <c:numRef>
              <c:f>'[covid-19_book.xlsx]Mobilitätsdaten'!$D$11:$D$153</c:f>
              <c:numCache>
                <c:formatCode>m/d/yyyy</c:formatCode>
                <c:ptCount val="143"/>
                <c:pt idx="0">
                  <c:v>43892</c:v>
                </c:pt>
                <c:pt idx="1">
                  <c:v>43893</c:v>
                </c:pt>
                <c:pt idx="2">
                  <c:v>43894</c:v>
                </c:pt>
                <c:pt idx="3">
                  <c:v>43895</c:v>
                </c:pt>
                <c:pt idx="4">
                  <c:v>43896</c:v>
                </c:pt>
                <c:pt idx="5">
                  <c:v>43897</c:v>
                </c:pt>
                <c:pt idx="6">
                  <c:v>43898</c:v>
                </c:pt>
                <c:pt idx="7">
                  <c:v>43899</c:v>
                </c:pt>
                <c:pt idx="8">
                  <c:v>43900</c:v>
                </c:pt>
                <c:pt idx="9">
                  <c:v>43901</c:v>
                </c:pt>
                <c:pt idx="10">
                  <c:v>43902</c:v>
                </c:pt>
                <c:pt idx="11">
                  <c:v>43903</c:v>
                </c:pt>
                <c:pt idx="12">
                  <c:v>43904</c:v>
                </c:pt>
                <c:pt idx="13">
                  <c:v>43905</c:v>
                </c:pt>
                <c:pt idx="14">
                  <c:v>43906</c:v>
                </c:pt>
                <c:pt idx="15">
                  <c:v>43907</c:v>
                </c:pt>
                <c:pt idx="16">
                  <c:v>43908</c:v>
                </c:pt>
                <c:pt idx="17">
                  <c:v>43909</c:v>
                </c:pt>
                <c:pt idx="18">
                  <c:v>43910</c:v>
                </c:pt>
                <c:pt idx="19">
                  <c:v>43911</c:v>
                </c:pt>
                <c:pt idx="20">
                  <c:v>43912</c:v>
                </c:pt>
                <c:pt idx="21">
                  <c:v>43913</c:v>
                </c:pt>
                <c:pt idx="22">
                  <c:v>43914</c:v>
                </c:pt>
                <c:pt idx="23">
                  <c:v>43915</c:v>
                </c:pt>
                <c:pt idx="24">
                  <c:v>43916</c:v>
                </c:pt>
                <c:pt idx="25">
                  <c:v>43917</c:v>
                </c:pt>
                <c:pt idx="26">
                  <c:v>43918</c:v>
                </c:pt>
                <c:pt idx="27">
                  <c:v>43919</c:v>
                </c:pt>
                <c:pt idx="28">
                  <c:v>43920</c:v>
                </c:pt>
                <c:pt idx="29">
                  <c:v>43921</c:v>
                </c:pt>
                <c:pt idx="30">
                  <c:v>43922</c:v>
                </c:pt>
                <c:pt idx="31">
                  <c:v>43923</c:v>
                </c:pt>
                <c:pt idx="32">
                  <c:v>43924</c:v>
                </c:pt>
                <c:pt idx="33">
                  <c:v>43925</c:v>
                </c:pt>
                <c:pt idx="34">
                  <c:v>43926</c:v>
                </c:pt>
                <c:pt idx="35">
                  <c:v>43927</c:v>
                </c:pt>
                <c:pt idx="36">
                  <c:v>43928</c:v>
                </c:pt>
                <c:pt idx="37">
                  <c:v>43929</c:v>
                </c:pt>
                <c:pt idx="38">
                  <c:v>43930</c:v>
                </c:pt>
                <c:pt idx="39">
                  <c:v>43931</c:v>
                </c:pt>
                <c:pt idx="40">
                  <c:v>43932</c:v>
                </c:pt>
                <c:pt idx="41">
                  <c:v>43933</c:v>
                </c:pt>
                <c:pt idx="42">
                  <c:v>43934</c:v>
                </c:pt>
                <c:pt idx="43">
                  <c:v>43935</c:v>
                </c:pt>
                <c:pt idx="44">
                  <c:v>43936</c:v>
                </c:pt>
                <c:pt idx="45">
                  <c:v>43937</c:v>
                </c:pt>
                <c:pt idx="46">
                  <c:v>43938</c:v>
                </c:pt>
                <c:pt idx="47">
                  <c:v>43939</c:v>
                </c:pt>
                <c:pt idx="48">
                  <c:v>43940</c:v>
                </c:pt>
                <c:pt idx="49">
                  <c:v>43941</c:v>
                </c:pt>
                <c:pt idx="50">
                  <c:v>43942</c:v>
                </c:pt>
                <c:pt idx="51">
                  <c:v>43943</c:v>
                </c:pt>
                <c:pt idx="52">
                  <c:v>43944</c:v>
                </c:pt>
                <c:pt idx="53">
                  <c:v>43945</c:v>
                </c:pt>
                <c:pt idx="54">
                  <c:v>43946</c:v>
                </c:pt>
                <c:pt idx="55">
                  <c:v>43947</c:v>
                </c:pt>
                <c:pt idx="56">
                  <c:v>43948</c:v>
                </c:pt>
                <c:pt idx="57">
                  <c:v>43949</c:v>
                </c:pt>
                <c:pt idx="58">
                  <c:v>43950</c:v>
                </c:pt>
                <c:pt idx="59">
                  <c:v>43951</c:v>
                </c:pt>
                <c:pt idx="60">
                  <c:v>43952</c:v>
                </c:pt>
                <c:pt idx="61">
                  <c:v>43953</c:v>
                </c:pt>
                <c:pt idx="62">
                  <c:v>43954</c:v>
                </c:pt>
                <c:pt idx="63">
                  <c:v>43955</c:v>
                </c:pt>
                <c:pt idx="64">
                  <c:v>43956</c:v>
                </c:pt>
                <c:pt idx="65">
                  <c:v>43957</c:v>
                </c:pt>
                <c:pt idx="66">
                  <c:v>43958</c:v>
                </c:pt>
                <c:pt idx="67">
                  <c:v>43959</c:v>
                </c:pt>
                <c:pt idx="68">
                  <c:v>43960</c:v>
                </c:pt>
                <c:pt idx="69">
                  <c:v>43961</c:v>
                </c:pt>
                <c:pt idx="70">
                  <c:v>43962</c:v>
                </c:pt>
                <c:pt idx="71">
                  <c:v>43963</c:v>
                </c:pt>
                <c:pt idx="72">
                  <c:v>43964</c:v>
                </c:pt>
                <c:pt idx="73">
                  <c:v>43965</c:v>
                </c:pt>
                <c:pt idx="74">
                  <c:v>43966</c:v>
                </c:pt>
                <c:pt idx="75">
                  <c:v>43967</c:v>
                </c:pt>
                <c:pt idx="76">
                  <c:v>43968</c:v>
                </c:pt>
                <c:pt idx="77">
                  <c:v>43969</c:v>
                </c:pt>
                <c:pt idx="78">
                  <c:v>43970</c:v>
                </c:pt>
                <c:pt idx="79">
                  <c:v>43971</c:v>
                </c:pt>
                <c:pt idx="80">
                  <c:v>43972</c:v>
                </c:pt>
                <c:pt idx="81">
                  <c:v>43973</c:v>
                </c:pt>
                <c:pt idx="82">
                  <c:v>43974</c:v>
                </c:pt>
                <c:pt idx="83">
                  <c:v>43975</c:v>
                </c:pt>
                <c:pt idx="84">
                  <c:v>43976</c:v>
                </c:pt>
                <c:pt idx="85">
                  <c:v>43977</c:v>
                </c:pt>
                <c:pt idx="86">
                  <c:v>43978</c:v>
                </c:pt>
                <c:pt idx="87">
                  <c:v>43979</c:v>
                </c:pt>
                <c:pt idx="88">
                  <c:v>43980</c:v>
                </c:pt>
                <c:pt idx="89">
                  <c:v>43981</c:v>
                </c:pt>
                <c:pt idx="90">
                  <c:v>43982</c:v>
                </c:pt>
                <c:pt idx="91">
                  <c:v>43983</c:v>
                </c:pt>
                <c:pt idx="92">
                  <c:v>43984</c:v>
                </c:pt>
                <c:pt idx="93">
                  <c:v>43985</c:v>
                </c:pt>
                <c:pt idx="94">
                  <c:v>43986</c:v>
                </c:pt>
                <c:pt idx="95">
                  <c:v>43987</c:v>
                </c:pt>
                <c:pt idx="96">
                  <c:v>43988</c:v>
                </c:pt>
                <c:pt idx="97">
                  <c:v>43989</c:v>
                </c:pt>
                <c:pt idx="98">
                  <c:v>43990</c:v>
                </c:pt>
                <c:pt idx="99">
                  <c:v>43991</c:v>
                </c:pt>
                <c:pt idx="100">
                  <c:v>43992</c:v>
                </c:pt>
                <c:pt idx="101">
                  <c:v>43993</c:v>
                </c:pt>
                <c:pt idx="102">
                  <c:v>43994</c:v>
                </c:pt>
                <c:pt idx="103">
                  <c:v>43995</c:v>
                </c:pt>
                <c:pt idx="104">
                  <c:v>43996</c:v>
                </c:pt>
                <c:pt idx="105">
                  <c:v>43997</c:v>
                </c:pt>
                <c:pt idx="106">
                  <c:v>43998</c:v>
                </c:pt>
                <c:pt idx="107">
                  <c:v>43999</c:v>
                </c:pt>
                <c:pt idx="108">
                  <c:v>44000</c:v>
                </c:pt>
                <c:pt idx="109">
                  <c:v>44001</c:v>
                </c:pt>
                <c:pt idx="110">
                  <c:v>44002</c:v>
                </c:pt>
                <c:pt idx="111">
                  <c:v>44003</c:v>
                </c:pt>
                <c:pt idx="112">
                  <c:v>44004</c:v>
                </c:pt>
                <c:pt idx="113">
                  <c:v>44005</c:v>
                </c:pt>
                <c:pt idx="114">
                  <c:v>44006</c:v>
                </c:pt>
                <c:pt idx="115">
                  <c:v>44007</c:v>
                </c:pt>
                <c:pt idx="116">
                  <c:v>44008</c:v>
                </c:pt>
                <c:pt idx="117">
                  <c:v>44009</c:v>
                </c:pt>
                <c:pt idx="118">
                  <c:v>44010</c:v>
                </c:pt>
                <c:pt idx="119">
                  <c:v>44011</c:v>
                </c:pt>
                <c:pt idx="120">
                  <c:v>44012</c:v>
                </c:pt>
                <c:pt idx="121">
                  <c:v>44013</c:v>
                </c:pt>
                <c:pt idx="122">
                  <c:v>44014</c:v>
                </c:pt>
                <c:pt idx="123">
                  <c:v>44015</c:v>
                </c:pt>
                <c:pt idx="124">
                  <c:v>44016</c:v>
                </c:pt>
                <c:pt idx="125">
                  <c:v>44017</c:v>
                </c:pt>
                <c:pt idx="126">
                  <c:v>44018</c:v>
                </c:pt>
                <c:pt idx="127">
                  <c:v>44019</c:v>
                </c:pt>
                <c:pt idx="128">
                  <c:v>44020</c:v>
                </c:pt>
                <c:pt idx="129">
                  <c:v>44021</c:v>
                </c:pt>
                <c:pt idx="130">
                  <c:v>44022</c:v>
                </c:pt>
                <c:pt idx="131">
                  <c:v>44023</c:v>
                </c:pt>
                <c:pt idx="132">
                  <c:v>44024</c:v>
                </c:pt>
                <c:pt idx="133">
                  <c:v>44025</c:v>
                </c:pt>
                <c:pt idx="134">
                  <c:v>44026</c:v>
                </c:pt>
                <c:pt idx="135">
                  <c:v>44027</c:v>
                </c:pt>
                <c:pt idx="136">
                  <c:v>44028</c:v>
                </c:pt>
                <c:pt idx="137">
                  <c:v>44029</c:v>
                </c:pt>
                <c:pt idx="138">
                  <c:v>44030</c:v>
                </c:pt>
                <c:pt idx="139">
                  <c:v>44031</c:v>
                </c:pt>
                <c:pt idx="140">
                  <c:v>44032</c:v>
                </c:pt>
                <c:pt idx="141">
                  <c:v>44033</c:v>
                </c:pt>
                <c:pt idx="142">
                  <c:v>44034</c:v>
                </c:pt>
              </c:numCache>
            </c:numRef>
          </c:xVal>
          <c:yVal>
            <c:numRef>
              <c:f>'[covid-19_book.xlsx]Mobilitätsdaten'!$E$11:$E$153</c:f>
              <c:numCache>
                <c:formatCode>General</c:formatCode>
                <c:ptCount val="143"/>
                <c:pt idx="4">
                  <c:v>225.99999999999997</c:v>
                </c:pt>
                <c:pt idx="5">
                  <c:v>259</c:v>
                </c:pt>
                <c:pt idx="6">
                  <c:v>276</c:v>
                </c:pt>
                <c:pt idx="7">
                  <c:v>325</c:v>
                </c:pt>
                <c:pt idx="8">
                  <c:v>341</c:v>
                </c:pt>
                <c:pt idx="9">
                  <c:v>340</c:v>
                </c:pt>
                <c:pt idx="10">
                  <c:v>319</c:v>
                </c:pt>
                <c:pt idx="11">
                  <c:v>270</c:v>
                </c:pt>
                <c:pt idx="12">
                  <c:v>225.99999999999997</c:v>
                </c:pt>
                <c:pt idx="13">
                  <c:v>186</c:v>
                </c:pt>
                <c:pt idx="14">
                  <c:v>170</c:v>
                </c:pt>
                <c:pt idx="15">
                  <c:v>148</c:v>
                </c:pt>
                <c:pt idx="16">
                  <c:v>136</c:v>
                </c:pt>
                <c:pt idx="17">
                  <c:v>125</c:v>
                </c:pt>
                <c:pt idx="18">
                  <c:v>106</c:v>
                </c:pt>
                <c:pt idx="19">
                  <c:v>97</c:v>
                </c:pt>
                <c:pt idx="20">
                  <c:v>86</c:v>
                </c:pt>
                <c:pt idx="21">
                  <c:v>88</c:v>
                </c:pt>
                <c:pt idx="22">
                  <c:v>85</c:v>
                </c:pt>
                <c:pt idx="23">
                  <c:v>88</c:v>
                </c:pt>
                <c:pt idx="24">
                  <c:v>96</c:v>
                </c:pt>
                <c:pt idx="25">
                  <c:v>89</c:v>
                </c:pt>
                <c:pt idx="26">
                  <c:v>94</c:v>
                </c:pt>
                <c:pt idx="27">
                  <c:v>87</c:v>
                </c:pt>
                <c:pt idx="28">
                  <c:v>89</c:v>
                </c:pt>
                <c:pt idx="29">
                  <c:v>91</c:v>
                </c:pt>
                <c:pt idx="30">
                  <c:v>93</c:v>
                </c:pt>
                <c:pt idx="31">
                  <c:v>103</c:v>
                </c:pt>
                <c:pt idx="32">
                  <c:v>96</c:v>
                </c:pt>
                <c:pt idx="33">
                  <c:v>96</c:v>
                </c:pt>
                <c:pt idx="34">
                  <c:v>86</c:v>
                </c:pt>
                <c:pt idx="35">
                  <c:v>81</c:v>
                </c:pt>
                <c:pt idx="36">
                  <c:v>80</c:v>
                </c:pt>
                <c:pt idx="37">
                  <c:v>82</c:v>
                </c:pt>
                <c:pt idx="38">
                  <c:v>91</c:v>
                </c:pt>
                <c:pt idx="39">
                  <c:v>86</c:v>
                </c:pt>
                <c:pt idx="40">
                  <c:v>82</c:v>
                </c:pt>
                <c:pt idx="41">
                  <c:v>75</c:v>
                </c:pt>
                <c:pt idx="42">
                  <c:v>68</c:v>
                </c:pt>
                <c:pt idx="43">
                  <c:v>71</c:v>
                </c:pt>
                <c:pt idx="44">
                  <c:v>78</c:v>
                </c:pt>
                <c:pt idx="45">
                  <c:v>84</c:v>
                </c:pt>
                <c:pt idx="46">
                  <c:v>89</c:v>
                </c:pt>
                <c:pt idx="47">
                  <c:v>87</c:v>
                </c:pt>
                <c:pt idx="48">
                  <c:v>80</c:v>
                </c:pt>
                <c:pt idx="49">
                  <c:v>79</c:v>
                </c:pt>
                <c:pt idx="50">
                  <c:v>78</c:v>
                </c:pt>
                <c:pt idx="51">
                  <c:v>82</c:v>
                </c:pt>
                <c:pt idx="52">
                  <c:v>90</c:v>
                </c:pt>
                <c:pt idx="53">
                  <c:v>85</c:v>
                </c:pt>
                <c:pt idx="54">
                  <c:v>83</c:v>
                </c:pt>
                <c:pt idx="55">
                  <c:v>78</c:v>
                </c:pt>
                <c:pt idx="56">
                  <c:v>76</c:v>
                </c:pt>
                <c:pt idx="57">
                  <c:v>78</c:v>
                </c:pt>
                <c:pt idx="58">
                  <c:v>81</c:v>
                </c:pt>
                <c:pt idx="59">
                  <c:v>89</c:v>
                </c:pt>
                <c:pt idx="60">
                  <c:v>86</c:v>
                </c:pt>
                <c:pt idx="61">
                  <c:v>85</c:v>
                </c:pt>
                <c:pt idx="62">
                  <c:v>85</c:v>
                </c:pt>
                <c:pt idx="63">
                  <c:v>83</c:v>
                </c:pt>
                <c:pt idx="64">
                  <c:v>90</c:v>
                </c:pt>
                <c:pt idx="65">
                  <c:v>96</c:v>
                </c:pt>
                <c:pt idx="66">
                  <c:v>98</c:v>
                </c:pt>
                <c:pt idx="67">
                  <c:v>92</c:v>
                </c:pt>
                <c:pt idx="68">
                  <c:v>85</c:v>
                </c:pt>
                <c:pt idx="69">
                  <c:v>78</c:v>
                </c:pt>
                <c:pt idx="70">
                  <c:v>78</c:v>
                </c:pt>
                <c:pt idx="71">
                  <c:v>82</c:v>
                </c:pt>
                <c:pt idx="72">
                  <c:v>89</c:v>
                </c:pt>
                <c:pt idx="73">
                  <c:v>94</c:v>
                </c:pt>
                <c:pt idx="74">
                  <c:v>97</c:v>
                </c:pt>
                <c:pt idx="75">
                  <c:v>96</c:v>
                </c:pt>
                <c:pt idx="76">
                  <c:v>91</c:v>
                </c:pt>
                <c:pt idx="77">
                  <c:v>96</c:v>
                </c:pt>
                <c:pt idx="78">
                  <c:v>87</c:v>
                </c:pt>
                <c:pt idx="79">
                  <c:v>90</c:v>
                </c:pt>
                <c:pt idx="80">
                  <c:v>93</c:v>
                </c:pt>
                <c:pt idx="81">
                  <c:v>79</c:v>
                </c:pt>
                <c:pt idx="82">
                  <c:v>81</c:v>
                </c:pt>
                <c:pt idx="83">
                  <c:v>72</c:v>
                </c:pt>
                <c:pt idx="84">
                  <c:v>77</c:v>
                </c:pt>
                <c:pt idx="85">
                  <c:v>90</c:v>
                </c:pt>
                <c:pt idx="86">
                  <c:v>102</c:v>
                </c:pt>
                <c:pt idx="87">
                  <c:v>115.99999999999999</c:v>
                </c:pt>
                <c:pt idx="88">
                  <c:v>102</c:v>
                </c:pt>
                <c:pt idx="89">
                  <c:v>90</c:v>
                </c:pt>
                <c:pt idx="90">
                  <c:v>74</c:v>
                </c:pt>
                <c:pt idx="91">
                  <c:v>71</c:v>
                </c:pt>
                <c:pt idx="92">
                  <c:v>82</c:v>
                </c:pt>
                <c:pt idx="93">
                  <c:v>97</c:v>
                </c:pt>
                <c:pt idx="94">
                  <c:v>117</c:v>
                </c:pt>
                <c:pt idx="95">
                  <c:v>121</c:v>
                </c:pt>
                <c:pt idx="96">
                  <c:v>102</c:v>
                </c:pt>
                <c:pt idx="97">
                  <c:v>83</c:v>
                </c:pt>
                <c:pt idx="98">
                  <c:v>84</c:v>
                </c:pt>
                <c:pt idx="99">
                  <c:v>93</c:v>
                </c:pt>
                <c:pt idx="100">
                  <c:v>112.99999999999999</c:v>
                </c:pt>
                <c:pt idx="101">
                  <c:v>139</c:v>
                </c:pt>
                <c:pt idx="102">
                  <c:v>128</c:v>
                </c:pt>
                <c:pt idx="103">
                  <c:v>110.00000000000001</c:v>
                </c:pt>
                <c:pt idx="104">
                  <c:v>96</c:v>
                </c:pt>
                <c:pt idx="105">
                  <c:v>105</c:v>
                </c:pt>
                <c:pt idx="106">
                  <c:v>155</c:v>
                </c:pt>
                <c:pt idx="107">
                  <c:v>182</c:v>
                </c:pt>
                <c:pt idx="108">
                  <c:v>202.99999999999997</c:v>
                </c:pt>
                <c:pt idx="109">
                  <c:v>167</c:v>
                </c:pt>
                <c:pt idx="110">
                  <c:v>90</c:v>
                </c:pt>
                <c:pt idx="111">
                  <c:v>71</c:v>
                </c:pt>
                <c:pt idx="112">
                  <c:v>64</c:v>
                </c:pt>
                <c:pt idx="113">
                  <c:v>61</c:v>
                </c:pt>
                <c:pt idx="114">
                  <c:v>78</c:v>
                </c:pt>
                <c:pt idx="115">
                  <c:v>90</c:v>
                </c:pt>
                <c:pt idx="116">
                  <c:v>91</c:v>
                </c:pt>
                <c:pt idx="117">
                  <c:v>95</c:v>
                </c:pt>
                <c:pt idx="118">
                  <c:v>87</c:v>
                </c:pt>
                <c:pt idx="119">
                  <c:v>87</c:v>
                </c:pt>
                <c:pt idx="120">
                  <c:v>90</c:v>
                </c:pt>
                <c:pt idx="121">
                  <c:v>96</c:v>
                </c:pt>
                <c:pt idx="122">
                  <c:v>107</c:v>
                </c:pt>
                <c:pt idx="123">
                  <c:v>99</c:v>
                </c:pt>
                <c:pt idx="124">
                  <c:v>89</c:v>
                </c:pt>
                <c:pt idx="125">
                  <c:v>81</c:v>
                </c:pt>
                <c:pt idx="126">
                  <c:v>81</c:v>
                </c:pt>
                <c:pt idx="127">
                  <c:v>87</c:v>
                </c:pt>
                <c:pt idx="128">
                  <c:v>99</c:v>
                </c:pt>
                <c:pt idx="129">
                  <c:v>112.99999999999999</c:v>
                </c:pt>
                <c:pt idx="130">
                  <c:v>117</c:v>
                </c:pt>
                <c:pt idx="131">
                  <c:v>118</c:v>
                </c:pt>
                <c:pt idx="132">
                  <c:v>114.99999999999999</c:v>
                </c:pt>
                <c:pt idx="133">
                  <c:v>119</c:v>
                </c:pt>
                <c:pt idx="134">
                  <c:v>119</c:v>
                </c:pt>
                <c:pt idx="135">
                  <c:v>125</c:v>
                </c:pt>
                <c:pt idx="136">
                  <c:v>132</c:v>
                </c:pt>
                <c:pt idx="137">
                  <c:v>123</c:v>
                </c:pt>
                <c:pt idx="138">
                  <c:v>113.99999999999999</c:v>
                </c:pt>
                <c:pt idx="139">
                  <c:v>104</c:v>
                </c:pt>
                <c:pt idx="140">
                  <c:v>102</c:v>
                </c:pt>
                <c:pt idx="141">
                  <c:v>110.00000000000001</c:v>
                </c:pt>
                <c:pt idx="142">
                  <c:v>122</c:v>
                </c:pt>
              </c:numCache>
            </c:numRef>
          </c:yVal>
          <c:smooth val="0"/>
          <c:extLst>
            <c:ext xmlns:c16="http://schemas.microsoft.com/office/drawing/2014/chart" uri="{C3380CC4-5D6E-409C-BE32-E72D297353CC}">
              <c16:uniqueId val="{00000002-176C-4EA8-9A11-AD35355410C2}"/>
            </c:ext>
          </c:extLst>
        </c:ser>
        <c:dLbls>
          <c:showLegendKey val="0"/>
          <c:showVal val="0"/>
          <c:showCatName val="0"/>
          <c:showSerName val="0"/>
          <c:showPercent val="0"/>
          <c:showBubbleSize val="0"/>
        </c:dLbls>
        <c:axId val="472362640"/>
        <c:axId val="472787744"/>
      </c:scatterChart>
      <c:valAx>
        <c:axId val="472362640"/>
        <c:scaling>
          <c:orientation val="minMax"/>
          <c:max val="44039"/>
          <c:min val="43843"/>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12700" cap="flat" cmpd="sng" algn="ctr">
            <a:solidFill>
              <a:schemeClr val="tx1">
                <a:lumMod val="15000"/>
                <a:lumOff val="85000"/>
              </a:schemeClr>
            </a:solidFill>
            <a:round/>
          </a:ln>
          <a:effectLst/>
        </c:spPr>
        <c:txPr>
          <a:bodyPr rot="-27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7744"/>
        <c:crosses val="autoZero"/>
        <c:crossBetween val="midCat"/>
        <c:majorUnit val="7"/>
      </c:valAx>
      <c:valAx>
        <c:axId val="472787744"/>
        <c:scaling>
          <c:orientation val="minMax"/>
          <c:max val="350"/>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362640"/>
        <c:crosses val="autoZero"/>
        <c:crossBetween val="midCat"/>
        <c:majorUnit val="60"/>
      </c:valAx>
      <c:spPr>
        <a:noFill/>
        <a:ln>
          <a:noFill/>
        </a:ln>
        <a:effectLst/>
      </c:spPr>
    </c:plotArea>
    <c:legend>
      <c:legendPos val="b"/>
      <c:layout>
        <c:manualLayout>
          <c:xMode val="edge"/>
          <c:yMode val="edge"/>
          <c:x val="7.0540901137357837E-2"/>
          <c:y val="4.2244823563721223E-2"/>
          <c:w val="0.25033552055993002"/>
          <c:h val="0.3281255468066491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1750" cap="rnd">
              <a:solidFill>
                <a:schemeClr val="accent6"/>
              </a:solidFill>
              <a:round/>
            </a:ln>
            <a:effectLst>
              <a:outerShdw blurRad="57150" dist="19050" dir="5400000" algn="ctr" rotWithShape="0">
                <a:srgbClr val="000000">
                  <a:alpha val="63000"/>
                </a:srgbClr>
              </a:outerShdw>
            </a:effectLst>
          </c:spPr>
          <c:marker>
            <c:symbol val="none"/>
          </c:marker>
          <c:xVal>
            <c:numRef>
              <c:f>Herdenimmunität!$A$2:$A$45</c:f>
              <c:numCache>
                <c:formatCode>General</c:formatCode>
                <c:ptCount val="44"/>
                <c:pt idx="0">
                  <c:v>1</c:v>
                </c:pt>
                <c:pt idx="1">
                  <c:v>1.1000000000000001</c:v>
                </c:pt>
                <c:pt idx="2">
                  <c:v>1.2000000000000002</c:v>
                </c:pt>
                <c:pt idx="3">
                  <c:v>1.3000000000000003</c:v>
                </c:pt>
                <c:pt idx="4">
                  <c:v>1.4000000000000004</c:v>
                </c:pt>
                <c:pt idx="5">
                  <c:v>1.5000000000000004</c:v>
                </c:pt>
                <c:pt idx="6">
                  <c:v>1.6000000000000005</c:v>
                </c:pt>
                <c:pt idx="7">
                  <c:v>1.7000000000000006</c:v>
                </c:pt>
                <c:pt idx="8">
                  <c:v>1.8000000000000007</c:v>
                </c:pt>
                <c:pt idx="9">
                  <c:v>1.9000000000000008</c:v>
                </c:pt>
                <c:pt idx="10">
                  <c:v>2.0000000000000009</c:v>
                </c:pt>
                <c:pt idx="11">
                  <c:v>2.100000000000001</c:v>
                </c:pt>
                <c:pt idx="12">
                  <c:v>2.2000000000000011</c:v>
                </c:pt>
                <c:pt idx="13">
                  <c:v>2.3000000000000012</c:v>
                </c:pt>
                <c:pt idx="14">
                  <c:v>2.4000000000000012</c:v>
                </c:pt>
                <c:pt idx="15">
                  <c:v>2.5000000000000013</c:v>
                </c:pt>
                <c:pt idx="16">
                  <c:v>2.6000000000000014</c:v>
                </c:pt>
                <c:pt idx="17">
                  <c:v>2.7000000000000015</c:v>
                </c:pt>
                <c:pt idx="18">
                  <c:v>2.8000000000000016</c:v>
                </c:pt>
                <c:pt idx="19">
                  <c:v>2.9000000000000017</c:v>
                </c:pt>
                <c:pt idx="20">
                  <c:v>3.0000000000000018</c:v>
                </c:pt>
                <c:pt idx="21">
                  <c:v>3.1000000000000019</c:v>
                </c:pt>
                <c:pt idx="22">
                  <c:v>3.200000000000002</c:v>
                </c:pt>
                <c:pt idx="23">
                  <c:v>3.300000000000002</c:v>
                </c:pt>
                <c:pt idx="24">
                  <c:v>3.4000000000000021</c:v>
                </c:pt>
                <c:pt idx="25">
                  <c:v>3.5000000000000022</c:v>
                </c:pt>
                <c:pt idx="26">
                  <c:v>3.6000000000000023</c:v>
                </c:pt>
                <c:pt idx="27">
                  <c:v>3.7000000000000024</c:v>
                </c:pt>
                <c:pt idx="28">
                  <c:v>3.8000000000000025</c:v>
                </c:pt>
                <c:pt idx="29">
                  <c:v>3.9000000000000026</c:v>
                </c:pt>
                <c:pt idx="30">
                  <c:v>4.0000000000000027</c:v>
                </c:pt>
                <c:pt idx="31">
                  <c:v>4.1000000000000023</c:v>
                </c:pt>
                <c:pt idx="32">
                  <c:v>4.200000000000002</c:v>
                </c:pt>
                <c:pt idx="33">
                  <c:v>4.3000000000000016</c:v>
                </c:pt>
                <c:pt idx="34">
                  <c:v>4.4000000000000012</c:v>
                </c:pt>
                <c:pt idx="35">
                  <c:v>4.5000000000000009</c:v>
                </c:pt>
                <c:pt idx="36">
                  <c:v>4.6000000000000005</c:v>
                </c:pt>
                <c:pt idx="37">
                  <c:v>4.7</c:v>
                </c:pt>
                <c:pt idx="38">
                  <c:v>4.8</c:v>
                </c:pt>
                <c:pt idx="39">
                  <c:v>4.8999999999999995</c:v>
                </c:pt>
                <c:pt idx="40">
                  <c:v>4.9999999999999991</c:v>
                </c:pt>
              </c:numCache>
            </c:numRef>
          </c:xVal>
          <c:yVal>
            <c:numRef>
              <c:f>Herdenimmunität!$B$2:$B$45</c:f>
              <c:numCache>
                <c:formatCode>0%</c:formatCode>
                <c:ptCount val="44"/>
                <c:pt idx="0">
                  <c:v>0</c:v>
                </c:pt>
                <c:pt idx="1">
                  <c:v>9.0909090909090939E-2</c:v>
                </c:pt>
                <c:pt idx="2">
                  <c:v>0.16666666666666674</c:v>
                </c:pt>
                <c:pt idx="3">
                  <c:v>0.23076923076923095</c:v>
                </c:pt>
                <c:pt idx="4">
                  <c:v>0.28571428571428592</c:v>
                </c:pt>
                <c:pt idx="5">
                  <c:v>0.33333333333333348</c:v>
                </c:pt>
                <c:pt idx="6">
                  <c:v>0.37500000000000022</c:v>
                </c:pt>
                <c:pt idx="7">
                  <c:v>0.41176470588235314</c:v>
                </c:pt>
                <c:pt idx="8">
                  <c:v>0.44444444444444464</c:v>
                </c:pt>
                <c:pt idx="9">
                  <c:v>0.47368421052631604</c:v>
                </c:pt>
                <c:pt idx="10">
                  <c:v>0.50000000000000022</c:v>
                </c:pt>
                <c:pt idx="11">
                  <c:v>0.52380952380952406</c:v>
                </c:pt>
                <c:pt idx="12">
                  <c:v>0.54545454545454564</c:v>
                </c:pt>
                <c:pt idx="13">
                  <c:v>0.56521739130434812</c:v>
                </c:pt>
                <c:pt idx="14">
                  <c:v>0.58333333333333348</c:v>
                </c:pt>
                <c:pt idx="15">
                  <c:v>0.6000000000000002</c:v>
                </c:pt>
                <c:pt idx="16">
                  <c:v>0.61538461538461564</c:v>
                </c:pt>
                <c:pt idx="17">
                  <c:v>0.62962962962962976</c:v>
                </c:pt>
                <c:pt idx="18">
                  <c:v>0.64285714285714302</c:v>
                </c:pt>
                <c:pt idx="19">
                  <c:v>0.65517241379310365</c:v>
                </c:pt>
                <c:pt idx="20">
                  <c:v>0.66666666666666685</c:v>
                </c:pt>
                <c:pt idx="21">
                  <c:v>0.67741935483870985</c:v>
                </c:pt>
                <c:pt idx="22">
                  <c:v>0.68750000000000022</c:v>
                </c:pt>
                <c:pt idx="23">
                  <c:v>0.69696969696969724</c:v>
                </c:pt>
                <c:pt idx="24">
                  <c:v>0.70588235294117663</c:v>
                </c:pt>
                <c:pt idx="25">
                  <c:v>0.71428571428571441</c:v>
                </c:pt>
                <c:pt idx="26">
                  <c:v>0.72222222222222232</c:v>
                </c:pt>
                <c:pt idx="27">
                  <c:v>0.72972972972972983</c:v>
                </c:pt>
                <c:pt idx="28">
                  <c:v>0.73684210526315808</c:v>
                </c:pt>
                <c:pt idx="29">
                  <c:v>0.74358974358974383</c:v>
                </c:pt>
                <c:pt idx="30">
                  <c:v>0.75000000000000022</c:v>
                </c:pt>
                <c:pt idx="31">
                  <c:v>0.75609756097560987</c:v>
                </c:pt>
                <c:pt idx="32">
                  <c:v>0.76190476190476208</c:v>
                </c:pt>
                <c:pt idx="33">
                  <c:v>0.76744186046511631</c:v>
                </c:pt>
                <c:pt idx="34">
                  <c:v>0.77272727272727282</c:v>
                </c:pt>
                <c:pt idx="35">
                  <c:v>0.77777777777777779</c:v>
                </c:pt>
                <c:pt idx="36">
                  <c:v>0.78260869565217395</c:v>
                </c:pt>
                <c:pt idx="37">
                  <c:v>0.78723404255319152</c:v>
                </c:pt>
                <c:pt idx="38">
                  <c:v>0.79166666666666663</c:v>
                </c:pt>
                <c:pt idx="39">
                  <c:v>0.79591836734693877</c:v>
                </c:pt>
                <c:pt idx="40">
                  <c:v>0.79999999999999993</c:v>
                </c:pt>
              </c:numCache>
            </c:numRef>
          </c:yVal>
          <c:smooth val="1"/>
          <c:extLst>
            <c:ext xmlns:c16="http://schemas.microsoft.com/office/drawing/2014/chart" uri="{C3380CC4-5D6E-409C-BE32-E72D297353CC}">
              <c16:uniqueId val="{00000000-DABC-46BB-A7DD-EDE15459BC95}"/>
            </c:ext>
          </c:extLst>
        </c:ser>
        <c:dLbls>
          <c:showLegendKey val="0"/>
          <c:showVal val="0"/>
          <c:showCatName val="0"/>
          <c:showSerName val="0"/>
          <c:showPercent val="0"/>
          <c:showBubbleSize val="0"/>
        </c:dLbls>
        <c:axId val="472786568"/>
        <c:axId val="472785784"/>
      </c:scatterChart>
      <c:valAx>
        <c:axId val="472786568"/>
        <c:scaling>
          <c:orientation val="minMax"/>
          <c:max val="5"/>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Basisreproduktionszahl R0</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5784"/>
        <c:crosses val="autoZero"/>
        <c:crossBetween val="midCat"/>
      </c:valAx>
      <c:valAx>
        <c:axId val="472785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6568"/>
        <c:crosses val="autoZero"/>
        <c:crossBetween val="midCat"/>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sympthome!$B$5:$B$18</c:f>
              <c:numCache>
                <c:formatCode>0.0%</c:formatCode>
                <c:ptCount val="14"/>
                <c:pt idx="0">
                  <c:v>0.879</c:v>
                </c:pt>
                <c:pt idx="1">
                  <c:v>0.67700000000000005</c:v>
                </c:pt>
                <c:pt idx="2">
                  <c:v>0.38100000000000001</c:v>
                </c:pt>
                <c:pt idx="3">
                  <c:v>0.33400000000000002</c:v>
                </c:pt>
                <c:pt idx="4">
                  <c:v>0.186</c:v>
                </c:pt>
                <c:pt idx="5">
                  <c:v>0.14799999999999999</c:v>
                </c:pt>
                <c:pt idx="6">
                  <c:v>0.13900000000000001</c:v>
                </c:pt>
                <c:pt idx="7">
                  <c:v>0.13600000000000001</c:v>
                </c:pt>
                <c:pt idx="8">
                  <c:v>0.114</c:v>
                </c:pt>
                <c:pt idx="9">
                  <c:v>0.05</c:v>
                </c:pt>
                <c:pt idx="10">
                  <c:v>4.8000000000000001E-2</c:v>
                </c:pt>
                <c:pt idx="11">
                  <c:v>3.6999999999999998E-2</c:v>
                </c:pt>
                <c:pt idx="12">
                  <c:v>8.9999999999999993E-3</c:v>
                </c:pt>
                <c:pt idx="13">
                  <c:v>8.0000000000000002E-3</c:v>
                </c:pt>
              </c:numCache>
            </c:numRef>
          </c:val>
          <c:extLst>
            <c:ext xmlns:c16="http://schemas.microsoft.com/office/drawing/2014/chart" uri="{C3380CC4-5D6E-409C-BE32-E72D297353CC}">
              <c16:uniqueId val="{00000000-EEF8-4EC1-B855-03A3F079589E}"/>
            </c:ext>
          </c:extLst>
        </c:ser>
        <c:dLbls>
          <c:dLblPos val="outEnd"/>
          <c:showLegendKey val="0"/>
          <c:showVal val="1"/>
          <c:showCatName val="0"/>
          <c:showSerName val="0"/>
          <c:showPercent val="0"/>
          <c:showBubbleSize val="0"/>
        </c:dLbls>
        <c:gapWidth val="115"/>
        <c:overlap val="-20"/>
        <c:axId val="354346200"/>
        <c:axId val="354343456"/>
      </c:barChart>
      <c:catAx>
        <c:axId val="354346200"/>
        <c:scaling>
          <c:orientation val="maxMin"/>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4343456"/>
        <c:crosses val="autoZero"/>
        <c:auto val="1"/>
        <c:lblAlgn val="ctr"/>
        <c:lblOffset val="100"/>
        <c:noMultiLvlLbl val="0"/>
      </c:catAx>
      <c:valAx>
        <c:axId val="354343456"/>
        <c:scaling>
          <c:orientation val="minMax"/>
        </c:scaling>
        <c:delete val="1"/>
        <c:axPos val="t"/>
        <c:majorGridlines>
          <c:spPr>
            <a:ln w="9525" cap="flat" cmpd="sng" algn="ctr">
              <a:solidFill>
                <a:schemeClr val="tx1">
                  <a:lumMod val="15000"/>
                  <a:lumOff val="85000"/>
                </a:schemeClr>
              </a:solidFill>
              <a:round/>
            </a:ln>
            <a:effectLst/>
          </c:spPr>
        </c:majorGridlines>
        <c:numFmt formatCode="0.0%" sourceLinked="1"/>
        <c:majorTickMark val="out"/>
        <c:minorTickMark val="none"/>
        <c:tickLblPos val="nextTo"/>
        <c:crossAx val="354346200"/>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sympthome!$B$20:$B$23</c:f>
              <c:numCache>
                <c:formatCode>0%</c:formatCode>
                <c:ptCount val="4"/>
                <c:pt idx="0">
                  <c:v>0.8</c:v>
                </c:pt>
                <c:pt idx="1">
                  <c:v>0.15</c:v>
                </c:pt>
                <c:pt idx="2">
                  <c:v>0.05</c:v>
                </c:pt>
                <c:pt idx="3" formatCode="0.0%">
                  <c:v>1E-3</c:v>
                </c:pt>
              </c:numCache>
            </c:numRef>
          </c:val>
          <c:extLst>
            <c:ext xmlns:c16="http://schemas.microsoft.com/office/drawing/2014/chart" uri="{C3380CC4-5D6E-409C-BE32-E72D297353CC}">
              <c16:uniqueId val="{00000000-F024-4CBE-A6A5-A56C869D49F9}"/>
            </c:ext>
          </c:extLst>
        </c:ser>
        <c:dLbls>
          <c:dLblPos val="outEnd"/>
          <c:showLegendKey val="0"/>
          <c:showVal val="1"/>
          <c:showCatName val="0"/>
          <c:showSerName val="0"/>
          <c:showPercent val="0"/>
          <c:showBubbleSize val="0"/>
        </c:dLbls>
        <c:gapWidth val="115"/>
        <c:overlap val="-20"/>
        <c:axId val="467973840"/>
        <c:axId val="467976584"/>
      </c:barChart>
      <c:catAx>
        <c:axId val="467973840"/>
        <c:scaling>
          <c:orientation val="maxMin"/>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7976584"/>
        <c:crosses val="autoZero"/>
        <c:auto val="1"/>
        <c:lblAlgn val="ctr"/>
        <c:lblOffset val="100"/>
        <c:noMultiLvlLbl val="0"/>
      </c:catAx>
      <c:valAx>
        <c:axId val="467976584"/>
        <c:scaling>
          <c:orientation val="minMax"/>
        </c:scaling>
        <c:delete val="1"/>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467973840"/>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spPr>
            <a:solidFill>
              <a:schemeClr val="bg1">
                <a:alpha val="0"/>
              </a:schemeClr>
            </a:solidFill>
            <a:ln>
              <a:noFill/>
            </a:ln>
            <a:effectLst/>
          </c:spPr>
          <c:invertIfNegative val="0"/>
          <c:val>
            <c:numRef>
              <c:f>Risikofaktoren!$F$2:$F$20</c:f>
              <c:numCache>
                <c:formatCode>General</c:formatCode>
                <c:ptCount val="19"/>
                <c:pt idx="0">
                  <c:v>4.0000000000000036E-2</c:v>
                </c:pt>
                <c:pt idx="1">
                  <c:v>0.25</c:v>
                </c:pt>
                <c:pt idx="2">
                  <c:v>1</c:v>
                </c:pt>
                <c:pt idx="3">
                  <c:v>2.16</c:v>
                </c:pt>
                <c:pt idx="4">
                  <c:v>5.52</c:v>
                </c:pt>
                <c:pt idx="5">
                  <c:v>18.72</c:v>
                </c:pt>
                <c:pt idx="6">
                  <c:v>2.79</c:v>
                </c:pt>
                <c:pt idx="7">
                  <c:v>1.39</c:v>
                </c:pt>
                <c:pt idx="8">
                  <c:v>1.28</c:v>
                </c:pt>
                <c:pt idx="9">
                  <c:v>1</c:v>
                </c:pt>
                <c:pt idx="10">
                  <c:v>1.24</c:v>
                </c:pt>
                <c:pt idx="11">
                  <c:v>0.91</c:v>
                </c:pt>
                <c:pt idx="12">
                  <c:v>1</c:v>
                </c:pt>
                <c:pt idx="13">
                  <c:v>1</c:v>
                </c:pt>
                <c:pt idx="14">
                  <c:v>1.51</c:v>
                </c:pt>
                <c:pt idx="15">
                  <c:v>0.93</c:v>
                </c:pt>
                <c:pt idx="16">
                  <c:v>0.82</c:v>
                </c:pt>
                <c:pt idx="17">
                  <c:v>1.1200000000000001</c:v>
                </c:pt>
                <c:pt idx="18">
                  <c:v>0.85</c:v>
                </c:pt>
              </c:numCache>
            </c:numRef>
          </c:val>
          <c:extLst>
            <c:ext xmlns:c16="http://schemas.microsoft.com/office/drawing/2014/chart" uri="{C3380CC4-5D6E-409C-BE32-E72D297353CC}">
              <c16:uniqueId val="{00000000-799B-46B9-87A3-F79093525CB0}"/>
            </c:ext>
          </c:extLst>
        </c:ser>
        <c:ser>
          <c:idx val="1"/>
          <c:order val="1"/>
          <c:spPr>
            <a:solidFill>
              <a:schemeClr val="accent6">
                <a:lumMod val="75000"/>
                <a:alpha val="70000"/>
              </a:schemeClr>
            </a:solidFill>
            <a:ln>
              <a:noFill/>
            </a:ln>
            <a:effectLst/>
          </c:spPr>
          <c:invertIfNegative val="0"/>
          <c:val>
            <c:numRef>
              <c:f>Risikofaktoren!$G$2:$G$20</c:f>
              <c:numCache>
                <c:formatCode>General</c:formatCode>
                <c:ptCount val="19"/>
                <c:pt idx="0">
                  <c:v>3.9999999999999966E-2</c:v>
                </c:pt>
                <c:pt idx="1">
                  <c:v>0.10999999999999999</c:v>
                </c:pt>
                <c:pt idx="2">
                  <c:v>0</c:v>
                </c:pt>
                <c:pt idx="3">
                  <c:v>0.5</c:v>
                </c:pt>
                <c:pt idx="4">
                  <c:v>1.1700000000000008</c:v>
                </c:pt>
                <c:pt idx="5">
                  <c:v>3.9800000000000004</c:v>
                </c:pt>
                <c:pt idx="6">
                  <c:v>1.7299999999999995</c:v>
                </c:pt>
                <c:pt idx="7">
                  <c:v>1.99</c:v>
                </c:pt>
                <c:pt idx="8">
                  <c:v>1.4400000000000002</c:v>
                </c:pt>
                <c:pt idx="9">
                  <c:v>1.1299999999999999</c:v>
                </c:pt>
                <c:pt idx="10">
                  <c:v>0.84999999999999987</c:v>
                </c:pt>
                <c:pt idx="11">
                  <c:v>1.0299999999999998</c:v>
                </c:pt>
                <c:pt idx="12">
                  <c:v>0.90999999999999992</c:v>
                </c:pt>
                <c:pt idx="13">
                  <c:v>0.85000000000000009</c:v>
                </c:pt>
                <c:pt idx="14">
                  <c:v>0.1399999999999999</c:v>
                </c:pt>
                <c:pt idx="15">
                  <c:v>0.32999999999999996</c:v>
                </c:pt>
                <c:pt idx="16">
                  <c:v>0.42000000000000004</c:v>
                </c:pt>
                <c:pt idx="17">
                  <c:v>9.9999999999999867E-2</c:v>
                </c:pt>
                <c:pt idx="18">
                  <c:v>8.0000000000000071E-2</c:v>
                </c:pt>
              </c:numCache>
            </c:numRef>
          </c:val>
          <c:extLst>
            <c:ext xmlns:c16="http://schemas.microsoft.com/office/drawing/2014/chart" uri="{C3380CC4-5D6E-409C-BE32-E72D297353CC}">
              <c16:uniqueId val="{00000001-799B-46B9-87A3-F79093525CB0}"/>
            </c:ext>
          </c:extLst>
        </c:ser>
        <c:ser>
          <c:idx val="2"/>
          <c:order val="2"/>
          <c:spPr>
            <a:solidFill>
              <a:schemeClr val="bg1">
                <a:alpha val="0"/>
              </a:schemeClr>
            </a:solidFill>
            <a:ln>
              <a:noFill/>
            </a:ln>
            <a:effectLst/>
          </c:spPr>
          <c:invertIfNegative val="0"/>
          <c:dLbls>
            <c:numFmt formatCode="#,##0.00" sourceLinked="0"/>
            <c:spPr>
              <a:noFill/>
              <a:ln>
                <a:noFill/>
              </a:ln>
              <a:effectLst/>
            </c:spPr>
            <c:txPr>
              <a:bodyPr rot="0" spcFirstLastPara="1" vertOverflow="ellipsis" vert="horz" wrap="square" anchor="ctr" anchorCtr="1"/>
              <a:lstStyle/>
              <a:p>
                <a:pPr>
                  <a:defRPr sz="13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Risikofaktoren!$D$2:$D$20</c:f>
              <c:numCache>
                <c:formatCode>General</c:formatCode>
                <c:ptCount val="19"/>
                <c:pt idx="0">
                  <c:v>6.0000000000000019E-2</c:v>
                </c:pt>
                <c:pt idx="1">
                  <c:v>0.30499999999999999</c:v>
                </c:pt>
                <c:pt idx="2">
                  <c:v>1</c:v>
                </c:pt>
                <c:pt idx="3">
                  <c:v>2.41</c:v>
                </c:pt>
                <c:pt idx="4">
                  <c:v>6.1050000000000004</c:v>
                </c:pt>
                <c:pt idx="5">
                  <c:v>20.71</c:v>
                </c:pt>
                <c:pt idx="6">
                  <c:v>3.6549999999999998</c:v>
                </c:pt>
                <c:pt idx="7">
                  <c:v>2.3849999999999998</c:v>
                </c:pt>
                <c:pt idx="8">
                  <c:v>2</c:v>
                </c:pt>
                <c:pt idx="9">
                  <c:v>1.5649999999999999</c:v>
                </c:pt>
                <c:pt idx="10">
                  <c:v>1.665</c:v>
                </c:pt>
                <c:pt idx="11">
                  <c:v>1.425</c:v>
                </c:pt>
                <c:pt idx="12">
                  <c:v>1.4550000000000001</c:v>
                </c:pt>
                <c:pt idx="13">
                  <c:v>1.425</c:v>
                </c:pt>
                <c:pt idx="14">
                  <c:v>1.58</c:v>
                </c:pt>
                <c:pt idx="15">
                  <c:v>1.095</c:v>
                </c:pt>
                <c:pt idx="16">
                  <c:v>1.03</c:v>
                </c:pt>
                <c:pt idx="17">
                  <c:v>1.17</c:v>
                </c:pt>
                <c:pt idx="18">
                  <c:v>0.89</c:v>
                </c:pt>
              </c:numCache>
            </c:numRef>
          </c:val>
          <c:extLst>
            <c:ext xmlns:c16="http://schemas.microsoft.com/office/drawing/2014/chart" uri="{C3380CC4-5D6E-409C-BE32-E72D297353CC}">
              <c16:uniqueId val="{00000002-799B-46B9-87A3-F79093525CB0}"/>
            </c:ext>
          </c:extLst>
        </c:ser>
        <c:dLbls>
          <c:showLegendKey val="0"/>
          <c:showVal val="0"/>
          <c:showCatName val="0"/>
          <c:showSerName val="0"/>
          <c:showPercent val="0"/>
          <c:showBubbleSize val="0"/>
        </c:dLbls>
        <c:gapWidth val="50"/>
        <c:overlap val="100"/>
        <c:axId val="467975016"/>
        <c:axId val="469711928"/>
      </c:barChart>
      <c:catAx>
        <c:axId val="467975016"/>
        <c:scaling>
          <c:orientation val="maxMin"/>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469711928"/>
        <c:crosses val="autoZero"/>
        <c:auto val="1"/>
        <c:lblAlgn val="ctr"/>
        <c:lblOffset val="100"/>
        <c:noMultiLvlLbl val="0"/>
      </c:catAx>
      <c:valAx>
        <c:axId val="469711928"/>
        <c:scaling>
          <c:orientation val="minMax"/>
          <c:max val="25"/>
        </c:scaling>
        <c:delete val="0"/>
        <c:axPos val="t"/>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mn-lt"/>
                <a:ea typeface="+mn-ea"/>
                <a:cs typeface="+mn-cs"/>
              </a:defRPr>
            </a:pPr>
            <a:endParaRPr lang="en-US"/>
          </a:p>
        </c:txPr>
        <c:crossAx val="467975016"/>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3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144410794804497"/>
          <c:y val="9.7445001869076911E-2"/>
          <c:w val="0.70345756780402446"/>
          <c:h val="0.78150832333975395"/>
        </c:manualLayout>
      </c:layout>
      <c:barChart>
        <c:barDir val="bar"/>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Comorbidities!$B$2:$B$21</c:f>
              <c:numCache>
                <c:formatCode>0.0%</c:formatCode>
                <c:ptCount val="20"/>
                <c:pt idx="1">
                  <c:v>2E-3</c:v>
                </c:pt>
                <c:pt idx="2">
                  <c:v>1.9E-2</c:v>
                </c:pt>
                <c:pt idx="3">
                  <c:v>3.9E-2</c:v>
                </c:pt>
                <c:pt idx="4">
                  <c:v>5.2999999999999999E-2</c:v>
                </c:pt>
                <c:pt idx="5">
                  <c:v>0.10299999999999999</c:v>
                </c:pt>
                <c:pt idx="6">
                  <c:v>0.156</c:v>
                </c:pt>
                <c:pt idx="7">
                  <c:v>0.16</c:v>
                </c:pt>
                <c:pt idx="8">
                  <c:v>0.16700000000000001</c:v>
                </c:pt>
                <c:pt idx="9">
                  <c:v>0.17</c:v>
                </c:pt>
                <c:pt idx="10">
                  <c:v>4.3999999999999997E-2</c:v>
                </c:pt>
                <c:pt idx="11">
                  <c:v>0.19900000000000001</c:v>
                </c:pt>
                <c:pt idx="12">
                  <c:v>0.222</c:v>
                </c:pt>
                <c:pt idx="13">
                  <c:v>0.3</c:v>
                </c:pt>
                <c:pt idx="14">
                  <c:v>0.11</c:v>
                </c:pt>
                <c:pt idx="17">
                  <c:v>0.66800000000000004</c:v>
                </c:pt>
                <c:pt idx="18">
                  <c:v>0.27600000000000002</c:v>
                </c:pt>
              </c:numCache>
            </c:numRef>
          </c:val>
          <c:extLst>
            <c:ext xmlns:c15="http://schemas.microsoft.com/office/drawing/2012/chart" uri="{02D57815-91ED-43cb-92C2-25804820EDAC}">
              <c15:filteredSeriesTitle>
                <c15:tx>
                  <c:strRef>
                    <c:extLst>
                      <c:ext uri="{02D57815-91ED-43cb-92C2-25804820EDAC}">
                        <c15:formulaRef>
                          <c15:sqref>Comorbidities!$B$1</c15:sqref>
                        </c15:formulaRef>
                      </c:ext>
                    </c:extLst>
                    <c:strCache>
                      <c:ptCount val="1"/>
                      <c:pt idx="0">
                        <c:v>Italien</c:v>
                      </c:pt>
                    </c:strCache>
                  </c:strRef>
                </c15:tx>
              </c15:filteredSeriesTitle>
            </c:ext>
            <c:ext xmlns:c15="http://schemas.microsoft.com/office/drawing/2012/chart" uri="{02D57815-91ED-43cb-92C2-25804820EDAC}">
              <c15:filteredCategoryTitle>
                <c15:cat>
                  <c:strRef>
                    <c:extLst>
                      <c:ext uri="{02D57815-91ED-43cb-92C2-25804820EDAC}">
                        <c15:formulaRef>
                          <c15:sqref>Comorbidities!$A$2:$A$21</c15:sqref>
                        </c15:formulaRef>
                      </c:ext>
                    </c:extLst>
                    <c:strCache>
                      <c:ptCount val="20"/>
                      <c:pt idx="1">
                        <c:v>HIV</c:v>
                      </c:pt>
                      <c:pt idx="2">
                        <c:v>Dialyse</c:v>
                      </c:pt>
                      <c:pt idx="3">
                        <c:v>Autoimunerkraknung</c:v>
                      </c:pt>
                      <c:pt idx="4">
                        <c:v>Atemversagen</c:v>
                      </c:pt>
                      <c:pt idx="5">
                        <c:v>Hirnschlag</c:v>
                      </c:pt>
                      <c:pt idx="6">
                        <c:v>Herzfehler</c:v>
                      </c:pt>
                      <c:pt idx="7">
                        <c:v>Krebserkrankung (&lt; 5  Jahre)</c:v>
                      </c:pt>
                      <c:pt idx="8">
                        <c:v>Chronic Obstructive Pulminory Disease</c:v>
                      </c:pt>
                      <c:pt idx="9">
                        <c:v>Dementia</c:v>
                      </c:pt>
                      <c:pt idx="10">
                        <c:v>Chronische Leberkrankheit</c:v>
                      </c:pt>
                      <c:pt idx="11">
                        <c:v>Chronic Renal Failure</c:v>
                      </c:pt>
                      <c:pt idx="12">
                        <c:v>Arterial Fibrillation</c:v>
                      </c:pt>
                      <c:pt idx="13">
                        <c:v>Typ 2 Diabetis</c:v>
                      </c:pt>
                      <c:pt idx="14">
                        <c:v>Fettleibigkeit</c:v>
                      </c:pt>
                      <c:pt idx="15">
                        <c:v>Lungenephysem</c:v>
                      </c:pt>
                      <c:pt idx="16">
                        <c:v>Myokardhypertrophie</c:v>
                      </c:pt>
                      <c:pt idx="17">
                        <c:v>Bluthochdruck</c:v>
                      </c:pt>
                      <c:pt idx="18">
                        <c:v>Herzkrankheit</c:v>
                      </c:pt>
                      <c:pt idx="19">
                        <c:v>Generalisiert Atherosklerose</c:v>
                      </c:pt>
                    </c:strCache>
                  </c:strRef>
                </c15:cat>
              </c15:filteredCategoryTitle>
            </c:ext>
            <c:ext xmlns:c16="http://schemas.microsoft.com/office/drawing/2014/chart" uri="{C3380CC4-5D6E-409C-BE32-E72D297353CC}">
              <c16:uniqueId val="{00000000-A0E4-49AD-8F95-65221AF73619}"/>
            </c:ext>
          </c:extLst>
        </c:ser>
        <c:ser>
          <c:idx val="3"/>
          <c:order val="1"/>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Comorbidities!$E$2:$E$21</c:f>
              <c:numCache>
                <c:formatCode>General</c:formatCode>
                <c:ptCount val="20"/>
                <c:pt idx="10" formatCode="0.0%">
                  <c:v>0.192</c:v>
                </c:pt>
                <c:pt idx="15" formatCode="0.0%">
                  <c:v>0.46200000000000002</c:v>
                </c:pt>
                <c:pt idx="16" formatCode="0.0%">
                  <c:v>0.64400000000000002</c:v>
                </c:pt>
                <c:pt idx="17" formatCode="0.0%">
                  <c:v>0.42299999999999999</c:v>
                </c:pt>
                <c:pt idx="18" formatCode="0.0%">
                  <c:v>0.92300000000000004</c:v>
                </c:pt>
                <c:pt idx="19" formatCode="0.0%">
                  <c:v>0.96199999999999997</c:v>
                </c:pt>
              </c:numCache>
            </c:numRef>
          </c:val>
          <c:extLst>
            <c:ext xmlns:c15="http://schemas.microsoft.com/office/drawing/2012/chart" uri="{02D57815-91ED-43cb-92C2-25804820EDAC}">
              <c15:filteredSeriesTitle>
                <c15:tx>
                  <c:strRef>
                    <c:extLst>
                      <c:ext uri="{02D57815-91ED-43cb-92C2-25804820EDAC}">
                        <c15:formulaRef>
                          <c15:sqref>Comorbidities!$E$1</c15:sqref>
                        </c15:formulaRef>
                      </c:ext>
                    </c:extLst>
                    <c:strCache>
                      <c:ptCount val="1"/>
                      <c:pt idx="0">
                        <c:v>Deutschland</c:v>
                      </c:pt>
                    </c:strCache>
                  </c:strRef>
                </c15:tx>
              </c15:filteredSeriesTitle>
            </c:ext>
            <c:ext xmlns:c15="http://schemas.microsoft.com/office/drawing/2012/chart" uri="{02D57815-91ED-43cb-92C2-25804820EDAC}">
              <c15:filteredCategoryTitle>
                <c15:cat>
                  <c:strRef>
                    <c:extLst>
                      <c:ext uri="{02D57815-91ED-43cb-92C2-25804820EDAC}">
                        <c15:formulaRef>
                          <c15:sqref>Comorbidities!$A$2:$A$21</c15:sqref>
                        </c15:formulaRef>
                      </c:ext>
                    </c:extLst>
                    <c:strCache>
                      <c:ptCount val="20"/>
                      <c:pt idx="1">
                        <c:v>HIV</c:v>
                      </c:pt>
                      <c:pt idx="2">
                        <c:v>Dialyse</c:v>
                      </c:pt>
                      <c:pt idx="3">
                        <c:v>Autoimunerkraknung</c:v>
                      </c:pt>
                      <c:pt idx="4">
                        <c:v>Atemversagen</c:v>
                      </c:pt>
                      <c:pt idx="5">
                        <c:v>Hirnschlag</c:v>
                      </c:pt>
                      <c:pt idx="6">
                        <c:v>Herzfehler</c:v>
                      </c:pt>
                      <c:pt idx="7">
                        <c:v>Krebserkrankung (&lt; 5  Jahre)</c:v>
                      </c:pt>
                      <c:pt idx="8">
                        <c:v>Chronic Obstructive Pulminory Disease</c:v>
                      </c:pt>
                      <c:pt idx="9">
                        <c:v>Dementia</c:v>
                      </c:pt>
                      <c:pt idx="10">
                        <c:v>Chronische Leberkrankheit</c:v>
                      </c:pt>
                      <c:pt idx="11">
                        <c:v>Chronic Renal Failure</c:v>
                      </c:pt>
                      <c:pt idx="12">
                        <c:v>Arterial Fibrillation</c:v>
                      </c:pt>
                      <c:pt idx="13">
                        <c:v>Typ 2 Diabetis</c:v>
                      </c:pt>
                      <c:pt idx="14">
                        <c:v>Fettleibigkeit</c:v>
                      </c:pt>
                      <c:pt idx="15">
                        <c:v>Lungenephysem</c:v>
                      </c:pt>
                      <c:pt idx="16">
                        <c:v>Myokardhypertrophie</c:v>
                      </c:pt>
                      <c:pt idx="17">
                        <c:v>Bluthochdruck</c:v>
                      </c:pt>
                      <c:pt idx="18">
                        <c:v>Herzkrankheit</c:v>
                      </c:pt>
                      <c:pt idx="19">
                        <c:v>Generalisiert Atherosklerose</c:v>
                      </c:pt>
                    </c:strCache>
                  </c:strRef>
                </c15:cat>
              </c15:filteredCategoryTitle>
            </c:ext>
            <c:ext xmlns:c16="http://schemas.microsoft.com/office/drawing/2014/chart" uri="{C3380CC4-5D6E-409C-BE32-E72D297353CC}">
              <c16:uniqueId val="{00000001-A0E4-49AD-8F95-65221AF73619}"/>
            </c:ext>
          </c:extLst>
        </c:ser>
        <c:ser>
          <c:idx val="2"/>
          <c:order val="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Comorbidities!$D$2:$D$21</c:f>
              <c:numCache>
                <c:formatCode>General</c:formatCode>
                <c:ptCount val="20"/>
                <c:pt idx="13" formatCode="0.0%">
                  <c:v>0.33800000000000002</c:v>
                </c:pt>
                <c:pt idx="14" formatCode="0.0%">
                  <c:v>0.41699999999999998</c:v>
                </c:pt>
                <c:pt idx="17" formatCode="0.0%">
                  <c:v>0.56599999999999995</c:v>
                </c:pt>
              </c:numCache>
            </c:numRef>
          </c:val>
          <c:extLst>
            <c:ext xmlns:c15="http://schemas.microsoft.com/office/drawing/2012/chart" uri="{02D57815-91ED-43cb-92C2-25804820EDAC}">
              <c15:filteredSeriesTitle>
                <c15:tx>
                  <c:strRef>
                    <c:extLst>
                      <c:ext uri="{02D57815-91ED-43cb-92C2-25804820EDAC}">
                        <c15:formulaRef>
                          <c15:sqref>Comorbidities!$D$1</c15:sqref>
                        </c15:formulaRef>
                      </c:ext>
                    </c:extLst>
                    <c:strCache>
                      <c:ptCount val="1"/>
                      <c:pt idx="0">
                        <c:v>New York</c:v>
                      </c:pt>
                    </c:strCache>
                  </c:strRef>
                </c15:tx>
              </c15:filteredSeriesTitle>
            </c:ext>
            <c:ext xmlns:c15="http://schemas.microsoft.com/office/drawing/2012/chart" uri="{02D57815-91ED-43cb-92C2-25804820EDAC}">
              <c15:filteredCategoryTitle>
                <c15:cat>
                  <c:strRef>
                    <c:extLst>
                      <c:ext uri="{02D57815-91ED-43cb-92C2-25804820EDAC}">
                        <c15:formulaRef>
                          <c15:sqref>Comorbidities!$A$2:$A$21</c15:sqref>
                        </c15:formulaRef>
                      </c:ext>
                    </c:extLst>
                    <c:strCache>
                      <c:ptCount val="20"/>
                      <c:pt idx="1">
                        <c:v>HIV</c:v>
                      </c:pt>
                      <c:pt idx="2">
                        <c:v>Dialyse</c:v>
                      </c:pt>
                      <c:pt idx="3">
                        <c:v>Autoimunerkraknung</c:v>
                      </c:pt>
                      <c:pt idx="4">
                        <c:v>Atemversagen</c:v>
                      </c:pt>
                      <c:pt idx="5">
                        <c:v>Hirnschlag</c:v>
                      </c:pt>
                      <c:pt idx="6">
                        <c:v>Herzfehler</c:v>
                      </c:pt>
                      <c:pt idx="7">
                        <c:v>Krebserkrankung (&lt; 5  Jahre)</c:v>
                      </c:pt>
                      <c:pt idx="8">
                        <c:v>Chronic Obstructive Pulminory Disease</c:v>
                      </c:pt>
                      <c:pt idx="9">
                        <c:v>Dementia</c:v>
                      </c:pt>
                      <c:pt idx="10">
                        <c:v>Chronische Leberkrankheit</c:v>
                      </c:pt>
                      <c:pt idx="11">
                        <c:v>Chronic Renal Failure</c:v>
                      </c:pt>
                      <c:pt idx="12">
                        <c:v>Arterial Fibrillation</c:v>
                      </c:pt>
                      <c:pt idx="13">
                        <c:v>Typ 2 Diabetis</c:v>
                      </c:pt>
                      <c:pt idx="14">
                        <c:v>Fettleibigkeit</c:v>
                      </c:pt>
                      <c:pt idx="15">
                        <c:v>Lungenephysem</c:v>
                      </c:pt>
                      <c:pt idx="16">
                        <c:v>Myokardhypertrophie</c:v>
                      </c:pt>
                      <c:pt idx="17">
                        <c:v>Bluthochdruck</c:v>
                      </c:pt>
                      <c:pt idx="18">
                        <c:v>Herzkrankheit</c:v>
                      </c:pt>
                      <c:pt idx="19">
                        <c:v>Generalisiert Atherosklerose</c:v>
                      </c:pt>
                    </c:strCache>
                  </c:strRef>
                </c15:cat>
              </c15:filteredCategoryTitle>
            </c:ext>
            <c:ext xmlns:c16="http://schemas.microsoft.com/office/drawing/2014/chart" uri="{C3380CC4-5D6E-409C-BE32-E72D297353CC}">
              <c16:uniqueId val="{00000002-A0E4-49AD-8F95-65221AF73619}"/>
            </c:ext>
          </c:extLst>
        </c:ser>
        <c:ser>
          <c:idx val="1"/>
          <c:order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Comorbidities!$C$2:$C$21</c:f>
              <c:numCache>
                <c:formatCode>General</c:formatCode>
                <c:ptCount val="20"/>
                <c:pt idx="13" formatCode="0.0%">
                  <c:v>8.2000000000000003E-2</c:v>
                </c:pt>
                <c:pt idx="17" formatCode="0.0%">
                  <c:v>0.16900000000000001</c:v>
                </c:pt>
              </c:numCache>
            </c:numRef>
          </c:val>
          <c:extLst>
            <c:ext xmlns:c15="http://schemas.microsoft.com/office/drawing/2012/chart" uri="{02D57815-91ED-43cb-92C2-25804820EDAC}">
              <c15:filteredSeriesTitle>
                <c15:tx>
                  <c:strRef>
                    <c:extLst>
                      <c:ext uri="{02D57815-91ED-43cb-92C2-25804820EDAC}">
                        <c15:formulaRef>
                          <c15:sqref>Comorbidities!$C$1</c15:sqref>
                        </c15:formulaRef>
                      </c:ext>
                    </c:extLst>
                    <c:strCache>
                      <c:ptCount val="1"/>
                      <c:pt idx="0">
                        <c:v>China</c:v>
                      </c:pt>
                    </c:strCache>
                  </c:strRef>
                </c15:tx>
              </c15:filteredSeriesTitle>
            </c:ext>
            <c:ext xmlns:c15="http://schemas.microsoft.com/office/drawing/2012/chart" uri="{02D57815-91ED-43cb-92C2-25804820EDAC}">
              <c15:filteredCategoryTitle>
                <c15:cat>
                  <c:strRef>
                    <c:extLst>
                      <c:ext uri="{02D57815-91ED-43cb-92C2-25804820EDAC}">
                        <c15:formulaRef>
                          <c15:sqref>Comorbidities!$A$2:$A$21</c15:sqref>
                        </c15:formulaRef>
                      </c:ext>
                    </c:extLst>
                    <c:strCache>
                      <c:ptCount val="20"/>
                      <c:pt idx="1">
                        <c:v>HIV</c:v>
                      </c:pt>
                      <c:pt idx="2">
                        <c:v>Dialyse</c:v>
                      </c:pt>
                      <c:pt idx="3">
                        <c:v>Autoimunerkraknung</c:v>
                      </c:pt>
                      <c:pt idx="4">
                        <c:v>Atemversagen</c:v>
                      </c:pt>
                      <c:pt idx="5">
                        <c:v>Hirnschlag</c:v>
                      </c:pt>
                      <c:pt idx="6">
                        <c:v>Herzfehler</c:v>
                      </c:pt>
                      <c:pt idx="7">
                        <c:v>Krebserkrankung (&lt; 5  Jahre)</c:v>
                      </c:pt>
                      <c:pt idx="8">
                        <c:v>Chronic Obstructive Pulminory Disease</c:v>
                      </c:pt>
                      <c:pt idx="9">
                        <c:v>Dementia</c:v>
                      </c:pt>
                      <c:pt idx="10">
                        <c:v>Chronische Leberkrankheit</c:v>
                      </c:pt>
                      <c:pt idx="11">
                        <c:v>Chronic Renal Failure</c:v>
                      </c:pt>
                      <c:pt idx="12">
                        <c:v>Arterial Fibrillation</c:v>
                      </c:pt>
                      <c:pt idx="13">
                        <c:v>Typ 2 Diabetis</c:v>
                      </c:pt>
                      <c:pt idx="14">
                        <c:v>Fettleibigkeit</c:v>
                      </c:pt>
                      <c:pt idx="15">
                        <c:v>Lungenephysem</c:v>
                      </c:pt>
                      <c:pt idx="16">
                        <c:v>Myokardhypertrophie</c:v>
                      </c:pt>
                      <c:pt idx="17">
                        <c:v>Bluthochdruck</c:v>
                      </c:pt>
                      <c:pt idx="18">
                        <c:v>Herzkrankheit</c:v>
                      </c:pt>
                      <c:pt idx="19">
                        <c:v>Generalisiert Atherosklerose</c:v>
                      </c:pt>
                    </c:strCache>
                  </c:strRef>
                </c15:cat>
              </c15:filteredCategoryTitle>
            </c:ext>
            <c:ext xmlns:c16="http://schemas.microsoft.com/office/drawing/2014/chart" uri="{C3380CC4-5D6E-409C-BE32-E72D297353CC}">
              <c16:uniqueId val="{00000003-A0E4-49AD-8F95-65221AF73619}"/>
            </c:ext>
          </c:extLst>
        </c:ser>
        <c:dLbls>
          <c:showLegendKey val="0"/>
          <c:showVal val="0"/>
          <c:showCatName val="0"/>
          <c:showSerName val="0"/>
          <c:showPercent val="0"/>
          <c:showBubbleSize val="0"/>
        </c:dLbls>
        <c:gapWidth val="115"/>
        <c:overlap val="-20"/>
        <c:axId val="469711144"/>
        <c:axId val="469709968"/>
      </c:barChart>
      <c:catAx>
        <c:axId val="469711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9709968"/>
        <c:crosses val="autoZero"/>
        <c:auto val="1"/>
        <c:lblAlgn val="ctr"/>
        <c:lblOffset val="100"/>
        <c:noMultiLvlLbl val="0"/>
      </c:catAx>
      <c:valAx>
        <c:axId val="469709968"/>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9711144"/>
        <c:crosses val="autoZero"/>
        <c:crossBetween val="between"/>
      </c:valAx>
      <c:spPr>
        <a:noFill/>
        <a:ln>
          <a:noFill/>
        </a:ln>
        <a:effectLst/>
      </c:spPr>
    </c:plotArea>
    <c:legend>
      <c:legendPos val="b"/>
      <c:layout>
        <c:manualLayout>
          <c:xMode val="edge"/>
          <c:yMode val="edge"/>
          <c:x val="0.28818048941487107"/>
          <c:y val="2.1559462313685201E-2"/>
          <c:w val="0.52343926320587175"/>
          <c:h val="4.443264783907974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dPt>
            <c:idx val="0"/>
            <c:bubble3D val="0"/>
            <c:spPr>
              <a:gradFill rotWithShape="1">
                <a:gsLst>
                  <a:gs pos="0">
                    <a:schemeClr val="accent6">
                      <a:shade val="53000"/>
                      <a:satMod val="103000"/>
                      <a:lumMod val="102000"/>
                      <a:tint val="94000"/>
                    </a:schemeClr>
                  </a:gs>
                  <a:gs pos="50000">
                    <a:schemeClr val="accent6">
                      <a:shade val="53000"/>
                      <a:satMod val="110000"/>
                      <a:lumMod val="100000"/>
                      <a:shade val="100000"/>
                    </a:schemeClr>
                  </a:gs>
                  <a:gs pos="100000">
                    <a:schemeClr val="accent6">
                      <a:shade val="53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D64D-4F0B-A925-831A834CDF01}"/>
              </c:ext>
            </c:extLst>
          </c:dPt>
          <c:dPt>
            <c:idx val="1"/>
            <c:bubble3D val="0"/>
            <c:spPr>
              <a:gradFill rotWithShape="1">
                <a:gsLst>
                  <a:gs pos="0">
                    <a:schemeClr val="accent6">
                      <a:shade val="76000"/>
                      <a:satMod val="103000"/>
                      <a:lumMod val="102000"/>
                      <a:tint val="94000"/>
                    </a:schemeClr>
                  </a:gs>
                  <a:gs pos="50000">
                    <a:schemeClr val="accent6">
                      <a:shade val="76000"/>
                      <a:satMod val="110000"/>
                      <a:lumMod val="100000"/>
                      <a:shade val="100000"/>
                    </a:schemeClr>
                  </a:gs>
                  <a:gs pos="100000">
                    <a:schemeClr val="accent6">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D64D-4F0B-A925-831A834CDF01}"/>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D64D-4F0B-A925-831A834CDF01}"/>
              </c:ext>
            </c:extLst>
          </c:dPt>
          <c:dPt>
            <c:idx val="3"/>
            <c:bubble3D val="0"/>
            <c:spPr>
              <a:gradFill rotWithShape="1">
                <a:gsLst>
                  <a:gs pos="0">
                    <a:schemeClr val="accent6">
                      <a:tint val="77000"/>
                      <a:satMod val="103000"/>
                      <a:lumMod val="102000"/>
                      <a:tint val="94000"/>
                    </a:schemeClr>
                  </a:gs>
                  <a:gs pos="50000">
                    <a:schemeClr val="accent6">
                      <a:tint val="77000"/>
                      <a:satMod val="110000"/>
                      <a:lumMod val="100000"/>
                      <a:shade val="100000"/>
                    </a:schemeClr>
                  </a:gs>
                  <a:gs pos="100000">
                    <a:schemeClr val="accent6">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D64D-4F0B-A925-831A834CDF01}"/>
              </c:ext>
            </c:extLst>
          </c:dPt>
          <c:dPt>
            <c:idx val="4"/>
            <c:bubble3D val="0"/>
            <c:spPr>
              <a:gradFill rotWithShape="1">
                <a:gsLst>
                  <a:gs pos="0">
                    <a:schemeClr val="accent6">
                      <a:tint val="54000"/>
                      <a:satMod val="103000"/>
                      <a:lumMod val="102000"/>
                      <a:tint val="94000"/>
                    </a:schemeClr>
                  </a:gs>
                  <a:gs pos="50000">
                    <a:schemeClr val="accent6">
                      <a:tint val="54000"/>
                      <a:satMod val="110000"/>
                      <a:lumMod val="100000"/>
                      <a:shade val="100000"/>
                    </a:schemeClr>
                  </a:gs>
                  <a:gs pos="100000">
                    <a:schemeClr val="accent6">
                      <a:tint val="54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D64D-4F0B-A925-831A834CDF01}"/>
              </c:ext>
            </c:extLst>
          </c:dPt>
          <c:dLbls>
            <c:dLbl>
              <c:idx val="1"/>
              <c:layout>
                <c:manualLayout>
                  <c:x val="0.13782601085244181"/>
                  <c:y val="-0.17592592592592593"/>
                </c:manualLayout>
              </c:layout>
              <c:showLegendKey val="0"/>
              <c:showVal val="0"/>
              <c:showCatName val="1"/>
              <c:showSerName val="0"/>
              <c:showPercent val="1"/>
              <c:showBubbleSize val="0"/>
              <c:extLst>
                <c:ext xmlns:c15="http://schemas.microsoft.com/office/drawing/2012/chart" uri="{CE6537A1-D6FC-4f65-9D91-7224C49458BB}">
                  <c15:layout>
                    <c:manualLayout>
                      <c:w val="0.55686154384736564"/>
                      <c:h val="0.22106481481481483"/>
                    </c:manualLayout>
                  </c15:layout>
                </c:ext>
                <c:ext xmlns:c16="http://schemas.microsoft.com/office/drawing/2014/chart" uri="{C3380CC4-5D6E-409C-BE32-E72D297353CC}">
                  <c16:uniqueId val="{00000003-D64D-4F0B-A925-831A834CDF01}"/>
                </c:ext>
              </c:extLst>
            </c:dLbl>
            <c:dLbl>
              <c:idx val="2"/>
              <c:layout>
                <c:manualLayout>
                  <c:x val="0.12827586206896552"/>
                  <c:y val="0.26504629629629628"/>
                </c:manualLayout>
              </c:layout>
              <c:showLegendKey val="0"/>
              <c:showVal val="0"/>
              <c:showCatName val="1"/>
              <c:showSerName val="0"/>
              <c:showPercent val="1"/>
              <c:showBubbleSize val="0"/>
              <c:extLst>
                <c:ext xmlns:c15="http://schemas.microsoft.com/office/drawing/2012/chart" uri="{CE6537A1-D6FC-4f65-9D91-7224C49458BB}">
                  <c15:layout>
                    <c:manualLayout>
                      <c:w val="0.49235007876772274"/>
                      <c:h val="0.16782407407407407"/>
                    </c:manualLayout>
                  </c15:layout>
                </c:ext>
                <c:ext xmlns:c16="http://schemas.microsoft.com/office/drawing/2014/chart" uri="{C3380CC4-5D6E-409C-BE32-E72D297353CC}">
                  <c16:uniqueId val="{00000005-D64D-4F0B-A925-831A834CDF01}"/>
                </c:ext>
              </c:extLst>
            </c:dLbl>
            <c:dLbl>
              <c:idx val="3"/>
              <c:layout>
                <c:manualLayout>
                  <c:x val="-3.400840189042538E-2"/>
                  <c:y val="2.1397889745861653E-2"/>
                </c:manualLayout>
              </c:layout>
              <c:showLegendKey val="0"/>
              <c:showVal val="0"/>
              <c:showCatName val="1"/>
              <c:showSerName val="0"/>
              <c:showPercent val="1"/>
              <c:showBubbleSize val="0"/>
              <c:extLst>
                <c:ext xmlns:c15="http://schemas.microsoft.com/office/drawing/2012/chart" uri="{CE6537A1-D6FC-4f65-9D91-7224C49458BB}">
                  <c15:layout>
                    <c:manualLayout>
                      <c:w val="0.27085034132679847"/>
                      <c:h val="0.31014353137531242"/>
                    </c:manualLayout>
                  </c15:layout>
                </c:ext>
                <c:ext xmlns:c16="http://schemas.microsoft.com/office/drawing/2014/chart" uri="{C3380CC4-5D6E-409C-BE32-E72D297353CC}">
                  <c16:uniqueId val="{00000007-D64D-4F0B-A925-831A834CDF01}"/>
                </c:ext>
              </c:extLst>
            </c:dLbl>
            <c:dLbl>
              <c:idx val="4"/>
              <c:layout>
                <c:manualLayout>
                  <c:x val="0.19158603185716777"/>
                  <c:y val="1.9822037745124275E-7"/>
                </c:manualLayout>
              </c:layout>
              <c:showLegendKey val="0"/>
              <c:showVal val="0"/>
              <c:showCatName val="1"/>
              <c:showSerName val="0"/>
              <c:showPercent val="1"/>
              <c:showBubbleSize val="0"/>
              <c:extLst>
                <c:ext xmlns:c15="http://schemas.microsoft.com/office/drawing/2012/chart" uri="{CE6537A1-D6FC-4f65-9D91-7224C49458BB}">
                  <c15:layout>
                    <c:manualLayout>
                      <c:w val="0.50050831437073329"/>
                      <c:h val="0.34513888888888888"/>
                    </c:manualLayout>
                  </c15:layout>
                </c:ext>
                <c:ext xmlns:c16="http://schemas.microsoft.com/office/drawing/2014/chart" uri="{C3380CC4-5D6E-409C-BE32-E72D297353CC}">
                  <c16:uniqueId val="{00000009-D64D-4F0B-A925-831A834CDF01}"/>
                </c:ext>
              </c:extLst>
            </c:dLbl>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Superspreading!$C$7:$C$11</c:f>
              <c:numCache>
                <c:formatCode>0%</c:formatCode>
                <c:ptCount val="5"/>
                <c:pt idx="0">
                  <c:v>0.40566037735849059</c:v>
                </c:pt>
                <c:pt idx="1">
                  <c:v>0.41823899371069184</c:v>
                </c:pt>
                <c:pt idx="2">
                  <c:v>9.1194968553459113E-2</c:v>
                </c:pt>
                <c:pt idx="3">
                  <c:v>7.5471698113207544E-2</c:v>
                </c:pt>
                <c:pt idx="4">
                  <c:v>9.433962264150943E-3</c:v>
                </c:pt>
              </c:numCache>
            </c:numRef>
          </c:val>
          <c:extLst>
            <c:ext xmlns:c16="http://schemas.microsoft.com/office/drawing/2014/chart" uri="{C3380CC4-5D6E-409C-BE32-E72D297353CC}">
              <c16:uniqueId val="{0000000A-D64D-4F0B-A925-831A834CDF0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b="1" i="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dPt>
            <c:idx val="0"/>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1-A243-4617-900A-DEAE1F2D85D3}"/>
              </c:ext>
            </c:extLst>
          </c:dPt>
          <c:dPt>
            <c:idx val="1"/>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3-A243-4617-900A-DEAE1F2D85D3}"/>
              </c:ext>
            </c:extLst>
          </c:dPt>
          <c:dLbls>
            <c:dLbl>
              <c:idx val="0"/>
              <c:layout>
                <c:manualLayout>
                  <c:x val="1.392836321006981E-2"/>
                  <c:y val="-0.26824074074074072"/>
                </c:manualLayout>
              </c:layout>
              <c:tx>
                <c:rich>
                  <a:bodyPr/>
                  <a:lstStyle/>
                  <a:p>
                    <a:r>
                      <a:rPr lang="en-US" dirty="0" err="1"/>
                      <a:t>Drinnen</a:t>
                    </a:r>
                    <a:r>
                      <a:rPr lang="en-US" dirty="0"/>
                      <a:t>: 99,3%</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24648611955977454"/>
                      <c:h val="0.2250175662673746"/>
                    </c:manualLayout>
                  </c15:layout>
                  <c15:showDataLabelsRange val="0"/>
                </c:ext>
                <c:ext xmlns:c16="http://schemas.microsoft.com/office/drawing/2014/chart" uri="{C3380CC4-5D6E-409C-BE32-E72D297353CC}">
                  <c16:uniqueId val="{00000001-A243-4617-900A-DEAE1F2D85D3}"/>
                </c:ext>
              </c:extLst>
            </c:dLbl>
            <c:dLbl>
              <c:idx val="1"/>
              <c:layout>
                <c:manualLayout>
                  <c:x val="7.9589496541990296E-2"/>
                  <c:y val="0.22116646755421954"/>
                </c:manualLayout>
              </c:layout>
              <c:tx>
                <c:rich>
                  <a:bodyPr/>
                  <a:lstStyle/>
                  <a:p>
                    <a:r>
                      <a:rPr lang="en-US" dirty="0" err="1"/>
                      <a:t>Draußen</a:t>
                    </a:r>
                    <a:r>
                      <a:rPr lang="en-US" dirty="0"/>
                      <a:t>:</a:t>
                    </a:r>
                  </a:p>
                  <a:p>
                    <a:r>
                      <a:rPr lang="en-US" dirty="0"/>
                      <a:t> 0,7%</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27006685365932359"/>
                      <c:h val="0.22980721758749856"/>
                    </c:manualLayout>
                  </c15:layout>
                  <c15:showDataLabelsRange val="0"/>
                </c:ext>
                <c:ext xmlns:c16="http://schemas.microsoft.com/office/drawing/2014/chart" uri="{C3380CC4-5D6E-409C-BE32-E72D297353CC}">
                  <c16:uniqueId val="{00000003-A243-4617-900A-DEAE1F2D85D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Superspreading!$C$1:$C$2</c:f>
              <c:numCache>
                <c:formatCode>0%</c:formatCode>
                <c:ptCount val="2"/>
                <c:pt idx="0">
                  <c:v>0.99005730856866669</c:v>
                </c:pt>
                <c:pt idx="1">
                  <c:v>9.9426914313332868E-3</c:v>
                </c:pt>
              </c:numCache>
            </c:numRef>
          </c:val>
          <c:extLst>
            <c:ext xmlns:c16="http://schemas.microsoft.com/office/drawing/2014/chart" uri="{C3380CC4-5D6E-409C-BE32-E72D297353CC}">
              <c16:uniqueId val="{00000004-A243-4617-900A-DEAE1F2D85D3}"/>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580927384077"/>
          <c:y val="5.0925925925925923E-2"/>
          <c:w val="0.85219685039370074"/>
          <c:h val="0.77287766112569245"/>
        </c:manualLayout>
      </c:layout>
      <c:scatterChart>
        <c:scatterStyle val="smoothMarker"/>
        <c:varyColors val="0"/>
        <c:ser>
          <c:idx val="0"/>
          <c:order val="0"/>
          <c:spPr>
            <a:ln w="25400" cap="rnd">
              <a:solidFill>
                <a:schemeClr val="accent6"/>
              </a:solidFill>
              <a:round/>
            </a:ln>
            <a:effectLst>
              <a:outerShdw blurRad="57150" dist="19050" dir="5400000" algn="ctr" rotWithShape="0">
                <a:srgbClr val="000000">
                  <a:alpha val="63000"/>
                </a:srgbClr>
              </a:outerShdw>
            </a:effectLst>
          </c:spPr>
          <c:marker>
            <c:symbol val="none"/>
          </c:marker>
          <c:xVal>
            <c:strRef>
              <c:f>'[covid-19_book.xlsx]Destatis_2020'!$A$2:$A$27</c:f>
              <c:strCache>
                <c:ptCount val="26"/>
                <c:pt idx="0">
                  <c:v>KW1</c:v>
                </c:pt>
                <c:pt idx="1">
                  <c:v>KW2</c:v>
                </c:pt>
                <c:pt idx="2">
                  <c:v>KW3</c:v>
                </c:pt>
                <c:pt idx="3">
                  <c:v>KW4</c:v>
                </c:pt>
                <c:pt idx="4">
                  <c:v>KW5</c:v>
                </c:pt>
                <c:pt idx="5">
                  <c:v>KW6</c:v>
                </c:pt>
                <c:pt idx="6">
                  <c:v>KW7</c:v>
                </c:pt>
                <c:pt idx="7">
                  <c:v>KW8</c:v>
                </c:pt>
                <c:pt idx="8">
                  <c:v>KW9</c:v>
                </c:pt>
                <c:pt idx="9">
                  <c:v>KW10</c:v>
                </c:pt>
                <c:pt idx="10">
                  <c:v>KW11</c:v>
                </c:pt>
                <c:pt idx="11">
                  <c:v>KW12</c:v>
                </c:pt>
                <c:pt idx="12">
                  <c:v>KW13</c:v>
                </c:pt>
                <c:pt idx="13">
                  <c:v>KW14</c:v>
                </c:pt>
                <c:pt idx="14">
                  <c:v>KW15</c:v>
                </c:pt>
                <c:pt idx="15">
                  <c:v>KW16</c:v>
                </c:pt>
                <c:pt idx="16">
                  <c:v>KW17</c:v>
                </c:pt>
                <c:pt idx="17">
                  <c:v>KW18</c:v>
                </c:pt>
                <c:pt idx="18">
                  <c:v>KW19</c:v>
                </c:pt>
                <c:pt idx="19">
                  <c:v>KW20</c:v>
                </c:pt>
                <c:pt idx="20">
                  <c:v>KW21</c:v>
                </c:pt>
                <c:pt idx="21">
                  <c:v>KW22</c:v>
                </c:pt>
                <c:pt idx="22">
                  <c:v>KW23</c:v>
                </c:pt>
                <c:pt idx="23">
                  <c:v>KW24</c:v>
                </c:pt>
                <c:pt idx="24">
                  <c:v>KW25</c:v>
                </c:pt>
                <c:pt idx="25">
                  <c:v>KW26</c:v>
                </c:pt>
              </c:strCache>
            </c:strRef>
          </c:xVal>
          <c:yVal>
            <c:numRef>
              <c:f>'[covid-19_book.xlsx]Destatis_2020'!$B$2:$B$27</c:f>
              <c:numCache>
                <c:formatCode>General</c:formatCode>
                <c:ptCount val="26"/>
                <c:pt idx="0">
                  <c:v>19339</c:v>
                </c:pt>
                <c:pt idx="1">
                  <c:v>19593</c:v>
                </c:pt>
                <c:pt idx="2">
                  <c:v>19524</c:v>
                </c:pt>
                <c:pt idx="3">
                  <c:v>19855</c:v>
                </c:pt>
                <c:pt idx="4">
                  <c:v>20366</c:v>
                </c:pt>
                <c:pt idx="5">
                  <c:v>20319</c:v>
                </c:pt>
                <c:pt idx="6">
                  <c:v>20636</c:v>
                </c:pt>
                <c:pt idx="7">
                  <c:v>20988</c:v>
                </c:pt>
                <c:pt idx="8">
                  <c:v>21532</c:v>
                </c:pt>
                <c:pt idx="9">
                  <c:v>21288</c:v>
                </c:pt>
                <c:pt idx="10">
                  <c:v>20440</c:v>
                </c:pt>
                <c:pt idx="11">
                  <c:v>19555</c:v>
                </c:pt>
                <c:pt idx="12">
                  <c:v>18939</c:v>
                </c:pt>
                <c:pt idx="13">
                  <c:v>18480</c:v>
                </c:pt>
                <c:pt idx="14">
                  <c:v>17893</c:v>
                </c:pt>
                <c:pt idx="15">
                  <c:v>17357</c:v>
                </c:pt>
                <c:pt idx="16">
                  <c:v>17407</c:v>
                </c:pt>
                <c:pt idx="17">
                  <c:v>16961</c:v>
                </c:pt>
                <c:pt idx="18">
                  <c:v>17314</c:v>
                </c:pt>
                <c:pt idx="19">
                  <c:v>16852</c:v>
                </c:pt>
                <c:pt idx="20">
                  <c:v>16580</c:v>
                </c:pt>
                <c:pt idx="21">
                  <c:v>16790</c:v>
                </c:pt>
                <c:pt idx="22">
                  <c:v>16446</c:v>
                </c:pt>
                <c:pt idx="23">
                  <c:v>15947</c:v>
                </c:pt>
                <c:pt idx="24">
                  <c:v>16538</c:v>
                </c:pt>
                <c:pt idx="25">
                  <c:v>16550</c:v>
                </c:pt>
              </c:numCache>
            </c:numRef>
          </c:yVal>
          <c:smooth val="1"/>
          <c:extLst>
            <c:ext xmlns:c16="http://schemas.microsoft.com/office/drawing/2014/chart" uri="{C3380CC4-5D6E-409C-BE32-E72D297353CC}">
              <c16:uniqueId val="{00000000-E4F5-4BCE-80EE-CC42FA1D048F}"/>
            </c:ext>
          </c:extLst>
        </c:ser>
        <c:ser>
          <c:idx val="1"/>
          <c:order val="1"/>
          <c:spPr>
            <a:ln w="25400" cap="rnd">
              <a:solidFill>
                <a:schemeClr val="accent5"/>
              </a:solidFill>
              <a:round/>
            </a:ln>
            <a:effectLst>
              <a:outerShdw blurRad="57150" dist="19050" dir="5400000" algn="ctr" rotWithShape="0">
                <a:srgbClr val="000000">
                  <a:alpha val="63000"/>
                </a:srgbClr>
              </a:outerShdw>
            </a:effectLst>
          </c:spPr>
          <c:marker>
            <c:symbol val="none"/>
          </c:marker>
          <c:xVal>
            <c:strRef>
              <c:f>'[covid-19_book.xlsx]Destatis_2020'!$A$2:$A$27</c:f>
              <c:strCache>
                <c:ptCount val="26"/>
                <c:pt idx="0">
                  <c:v>KW1</c:v>
                </c:pt>
                <c:pt idx="1">
                  <c:v>KW2</c:v>
                </c:pt>
                <c:pt idx="2">
                  <c:v>KW3</c:v>
                </c:pt>
                <c:pt idx="3">
                  <c:v>KW4</c:v>
                </c:pt>
                <c:pt idx="4">
                  <c:v>KW5</c:v>
                </c:pt>
                <c:pt idx="5">
                  <c:v>KW6</c:v>
                </c:pt>
                <c:pt idx="6">
                  <c:v>KW7</c:v>
                </c:pt>
                <c:pt idx="7">
                  <c:v>KW8</c:v>
                </c:pt>
                <c:pt idx="8">
                  <c:v>KW9</c:v>
                </c:pt>
                <c:pt idx="9">
                  <c:v>KW10</c:v>
                </c:pt>
                <c:pt idx="10">
                  <c:v>KW11</c:v>
                </c:pt>
                <c:pt idx="11">
                  <c:v>KW12</c:v>
                </c:pt>
                <c:pt idx="12">
                  <c:v>KW13</c:v>
                </c:pt>
                <c:pt idx="13">
                  <c:v>KW14</c:v>
                </c:pt>
                <c:pt idx="14">
                  <c:v>KW15</c:v>
                </c:pt>
                <c:pt idx="15">
                  <c:v>KW16</c:v>
                </c:pt>
                <c:pt idx="16">
                  <c:v>KW17</c:v>
                </c:pt>
                <c:pt idx="17">
                  <c:v>KW18</c:v>
                </c:pt>
                <c:pt idx="18">
                  <c:v>KW19</c:v>
                </c:pt>
                <c:pt idx="19">
                  <c:v>KW20</c:v>
                </c:pt>
                <c:pt idx="20">
                  <c:v>KW21</c:v>
                </c:pt>
                <c:pt idx="21">
                  <c:v>KW22</c:v>
                </c:pt>
                <c:pt idx="22">
                  <c:v>KW23</c:v>
                </c:pt>
                <c:pt idx="23">
                  <c:v>KW24</c:v>
                </c:pt>
                <c:pt idx="24">
                  <c:v>KW25</c:v>
                </c:pt>
                <c:pt idx="25">
                  <c:v>KW26</c:v>
                </c:pt>
              </c:strCache>
            </c:strRef>
          </c:xVal>
          <c:yVal>
            <c:numRef>
              <c:f>'[covid-19_book.xlsx]Destatis_2020'!$C$2:$C$27</c:f>
              <c:numCache>
                <c:formatCode>General</c:formatCode>
                <c:ptCount val="26"/>
                <c:pt idx="0">
                  <c:v>19342</c:v>
                </c:pt>
                <c:pt idx="1">
                  <c:v>18770</c:v>
                </c:pt>
                <c:pt idx="2">
                  <c:v>19187</c:v>
                </c:pt>
                <c:pt idx="3">
                  <c:v>19171</c:v>
                </c:pt>
                <c:pt idx="4">
                  <c:v>19558</c:v>
                </c:pt>
                <c:pt idx="5">
                  <c:v>20086</c:v>
                </c:pt>
                <c:pt idx="6">
                  <c:v>21254</c:v>
                </c:pt>
                <c:pt idx="7">
                  <c:v>22888</c:v>
                </c:pt>
                <c:pt idx="8">
                  <c:v>25535</c:v>
                </c:pt>
                <c:pt idx="9">
                  <c:v>26777</c:v>
                </c:pt>
                <c:pt idx="10">
                  <c:v>24385</c:v>
                </c:pt>
                <c:pt idx="11">
                  <c:v>22777</c:v>
                </c:pt>
                <c:pt idx="12">
                  <c:v>20906</c:v>
                </c:pt>
                <c:pt idx="13">
                  <c:v>20038</c:v>
                </c:pt>
                <c:pt idx="14">
                  <c:v>19165</c:v>
                </c:pt>
                <c:pt idx="15">
                  <c:v>17992</c:v>
                </c:pt>
                <c:pt idx="16">
                  <c:v>17093</c:v>
                </c:pt>
                <c:pt idx="17">
                  <c:v>16789</c:v>
                </c:pt>
                <c:pt idx="18">
                  <c:v>17226</c:v>
                </c:pt>
                <c:pt idx="19">
                  <c:v>16488</c:v>
                </c:pt>
                <c:pt idx="20">
                  <c:v>16513</c:v>
                </c:pt>
                <c:pt idx="21">
                  <c:v>17039</c:v>
                </c:pt>
                <c:pt idx="22">
                  <c:v>16714</c:v>
                </c:pt>
                <c:pt idx="23">
                  <c:v>15582</c:v>
                </c:pt>
                <c:pt idx="24">
                  <c:v>15843</c:v>
                </c:pt>
                <c:pt idx="25">
                  <c:v>16569</c:v>
                </c:pt>
              </c:numCache>
            </c:numRef>
          </c:yVal>
          <c:smooth val="1"/>
          <c:extLst>
            <c:ext xmlns:c16="http://schemas.microsoft.com/office/drawing/2014/chart" uri="{C3380CC4-5D6E-409C-BE32-E72D297353CC}">
              <c16:uniqueId val="{00000001-E4F5-4BCE-80EE-CC42FA1D048F}"/>
            </c:ext>
          </c:extLst>
        </c:ser>
        <c:ser>
          <c:idx val="2"/>
          <c:order val="2"/>
          <c:spPr>
            <a:ln w="25400" cap="rnd">
              <a:solidFill>
                <a:schemeClr val="accent4"/>
              </a:solidFill>
              <a:round/>
            </a:ln>
            <a:effectLst>
              <a:outerShdw blurRad="57150" dist="19050" dir="5400000" algn="ctr" rotWithShape="0">
                <a:srgbClr val="000000">
                  <a:alpha val="63000"/>
                </a:srgbClr>
              </a:outerShdw>
            </a:effectLst>
          </c:spPr>
          <c:marker>
            <c:symbol val="none"/>
          </c:marker>
          <c:xVal>
            <c:strRef>
              <c:f>'[covid-19_book.xlsx]Destatis_2020'!$A$2:$A$27</c:f>
              <c:strCache>
                <c:ptCount val="26"/>
                <c:pt idx="0">
                  <c:v>KW1</c:v>
                </c:pt>
                <c:pt idx="1">
                  <c:v>KW2</c:v>
                </c:pt>
                <c:pt idx="2">
                  <c:v>KW3</c:v>
                </c:pt>
                <c:pt idx="3">
                  <c:v>KW4</c:v>
                </c:pt>
                <c:pt idx="4">
                  <c:v>KW5</c:v>
                </c:pt>
                <c:pt idx="5">
                  <c:v>KW6</c:v>
                </c:pt>
                <c:pt idx="6">
                  <c:v>KW7</c:v>
                </c:pt>
                <c:pt idx="7">
                  <c:v>KW8</c:v>
                </c:pt>
                <c:pt idx="8">
                  <c:v>KW9</c:v>
                </c:pt>
                <c:pt idx="9">
                  <c:v>KW10</c:v>
                </c:pt>
                <c:pt idx="10">
                  <c:v>KW11</c:v>
                </c:pt>
                <c:pt idx="11">
                  <c:v>KW12</c:v>
                </c:pt>
                <c:pt idx="12">
                  <c:v>KW13</c:v>
                </c:pt>
                <c:pt idx="13">
                  <c:v>KW14</c:v>
                </c:pt>
                <c:pt idx="14">
                  <c:v>KW15</c:v>
                </c:pt>
                <c:pt idx="15">
                  <c:v>KW16</c:v>
                </c:pt>
                <c:pt idx="16">
                  <c:v>KW17</c:v>
                </c:pt>
                <c:pt idx="17">
                  <c:v>KW18</c:v>
                </c:pt>
                <c:pt idx="18">
                  <c:v>KW19</c:v>
                </c:pt>
                <c:pt idx="19">
                  <c:v>KW20</c:v>
                </c:pt>
                <c:pt idx="20">
                  <c:v>KW21</c:v>
                </c:pt>
                <c:pt idx="21">
                  <c:v>KW22</c:v>
                </c:pt>
                <c:pt idx="22">
                  <c:v>KW23</c:v>
                </c:pt>
                <c:pt idx="23">
                  <c:v>KW24</c:v>
                </c:pt>
                <c:pt idx="24">
                  <c:v>KW25</c:v>
                </c:pt>
                <c:pt idx="25">
                  <c:v>KW26</c:v>
                </c:pt>
              </c:strCache>
            </c:strRef>
          </c:xVal>
          <c:yVal>
            <c:numRef>
              <c:f>'[covid-19_book.xlsx]Destatis_2020'!$D$2:$D$27</c:f>
              <c:numCache>
                <c:formatCode>General</c:formatCode>
                <c:ptCount val="26"/>
                <c:pt idx="0">
                  <c:v>18862</c:v>
                </c:pt>
                <c:pt idx="1">
                  <c:v>19424</c:v>
                </c:pt>
                <c:pt idx="2">
                  <c:v>19157</c:v>
                </c:pt>
                <c:pt idx="3">
                  <c:v>18927</c:v>
                </c:pt>
                <c:pt idx="4">
                  <c:v>19765</c:v>
                </c:pt>
                <c:pt idx="5">
                  <c:v>18987</c:v>
                </c:pt>
                <c:pt idx="6">
                  <c:v>19589</c:v>
                </c:pt>
                <c:pt idx="7">
                  <c:v>18910</c:v>
                </c:pt>
                <c:pt idx="8">
                  <c:v>19443</c:v>
                </c:pt>
                <c:pt idx="9">
                  <c:v>19596</c:v>
                </c:pt>
                <c:pt idx="10">
                  <c:v>19817</c:v>
                </c:pt>
                <c:pt idx="11">
                  <c:v>19671</c:v>
                </c:pt>
                <c:pt idx="12">
                  <c:v>19655</c:v>
                </c:pt>
                <c:pt idx="13">
                  <c:v>20589</c:v>
                </c:pt>
                <c:pt idx="14">
                  <c:v>20438</c:v>
                </c:pt>
                <c:pt idx="15">
                  <c:v>19199</c:v>
                </c:pt>
                <c:pt idx="16">
                  <c:v>18462</c:v>
                </c:pt>
                <c:pt idx="17">
                  <c:v>17817</c:v>
                </c:pt>
                <c:pt idx="18">
                  <c:v>17527</c:v>
                </c:pt>
                <c:pt idx="19">
                  <c:v>16869</c:v>
                </c:pt>
                <c:pt idx="20">
                  <c:v>17035</c:v>
                </c:pt>
                <c:pt idx="21">
                  <c:v>16615</c:v>
                </c:pt>
                <c:pt idx="22">
                  <c:v>17082</c:v>
                </c:pt>
                <c:pt idx="23">
                  <c:v>16350</c:v>
                </c:pt>
                <c:pt idx="24">
                  <c:v>16099</c:v>
                </c:pt>
                <c:pt idx="25">
                  <c:v>16834</c:v>
                </c:pt>
              </c:numCache>
            </c:numRef>
          </c:yVal>
          <c:smooth val="1"/>
          <c:extLst>
            <c:ext xmlns:c16="http://schemas.microsoft.com/office/drawing/2014/chart" uri="{C3380CC4-5D6E-409C-BE32-E72D297353CC}">
              <c16:uniqueId val="{00000002-E4F5-4BCE-80EE-CC42FA1D048F}"/>
            </c:ext>
          </c:extLst>
        </c:ser>
        <c:ser>
          <c:idx val="3"/>
          <c:order val="3"/>
          <c:spPr>
            <a:ln w="25400" cap="rnd">
              <a:solidFill>
                <a:srgbClr val="C00000"/>
              </a:solidFill>
              <a:round/>
            </a:ln>
            <a:effectLst>
              <a:outerShdw blurRad="57150" dist="19050" dir="5400000" algn="ctr" rotWithShape="0">
                <a:srgbClr val="000000">
                  <a:alpha val="63000"/>
                </a:srgbClr>
              </a:outerShdw>
            </a:effectLst>
          </c:spPr>
          <c:marker>
            <c:symbol val="none"/>
          </c:marker>
          <c:xVal>
            <c:strRef>
              <c:f>'[covid-19_book.xlsx]Destatis_2020'!$A$2:$A$27</c:f>
              <c:strCache>
                <c:ptCount val="26"/>
                <c:pt idx="0">
                  <c:v>KW1</c:v>
                </c:pt>
                <c:pt idx="1">
                  <c:v>KW2</c:v>
                </c:pt>
                <c:pt idx="2">
                  <c:v>KW3</c:v>
                </c:pt>
                <c:pt idx="3">
                  <c:v>KW4</c:v>
                </c:pt>
                <c:pt idx="4">
                  <c:v>KW5</c:v>
                </c:pt>
                <c:pt idx="5">
                  <c:v>KW6</c:v>
                </c:pt>
                <c:pt idx="6">
                  <c:v>KW7</c:v>
                </c:pt>
                <c:pt idx="7">
                  <c:v>KW8</c:v>
                </c:pt>
                <c:pt idx="8">
                  <c:v>KW9</c:v>
                </c:pt>
                <c:pt idx="9">
                  <c:v>KW10</c:v>
                </c:pt>
                <c:pt idx="10">
                  <c:v>KW11</c:v>
                </c:pt>
                <c:pt idx="11">
                  <c:v>KW12</c:v>
                </c:pt>
                <c:pt idx="12">
                  <c:v>KW13</c:v>
                </c:pt>
                <c:pt idx="13">
                  <c:v>KW14</c:v>
                </c:pt>
                <c:pt idx="14">
                  <c:v>KW15</c:v>
                </c:pt>
                <c:pt idx="15">
                  <c:v>KW16</c:v>
                </c:pt>
                <c:pt idx="16">
                  <c:v>KW17</c:v>
                </c:pt>
                <c:pt idx="17">
                  <c:v>KW18</c:v>
                </c:pt>
                <c:pt idx="18">
                  <c:v>KW19</c:v>
                </c:pt>
                <c:pt idx="19">
                  <c:v>KW20</c:v>
                </c:pt>
                <c:pt idx="20">
                  <c:v>KW21</c:v>
                </c:pt>
                <c:pt idx="21">
                  <c:v>KW22</c:v>
                </c:pt>
                <c:pt idx="22">
                  <c:v>KW23</c:v>
                </c:pt>
                <c:pt idx="23">
                  <c:v>KW24</c:v>
                </c:pt>
                <c:pt idx="24">
                  <c:v>KW25</c:v>
                </c:pt>
                <c:pt idx="25">
                  <c:v>KW26</c:v>
                </c:pt>
              </c:strCache>
            </c:strRef>
          </c:xVal>
          <c:yVal>
            <c:numRef>
              <c:f>'[covid-19_book.xlsx]Destatis_2020'!$E$2:$E$27</c:f>
              <c:numCache>
                <c:formatCode>General</c:formatCode>
                <c:ptCount val="26"/>
                <c:pt idx="10">
                  <c:v>17</c:v>
                </c:pt>
                <c:pt idx="11">
                  <c:v>162</c:v>
                </c:pt>
                <c:pt idx="12">
                  <c:v>601</c:v>
                </c:pt>
                <c:pt idx="13">
                  <c:v>1364</c:v>
                </c:pt>
                <c:pt idx="14">
                  <c:v>1734</c:v>
                </c:pt>
                <c:pt idx="15">
                  <c:v>1587</c:v>
                </c:pt>
                <c:pt idx="16">
                  <c:v>1160</c:v>
                </c:pt>
                <c:pt idx="17">
                  <c:v>779</c:v>
                </c:pt>
                <c:pt idx="18">
                  <c:v>504</c:v>
                </c:pt>
                <c:pt idx="19">
                  <c:v>343</c:v>
                </c:pt>
                <c:pt idx="20">
                  <c:v>261</c:v>
                </c:pt>
                <c:pt idx="21">
                  <c:v>149</c:v>
                </c:pt>
                <c:pt idx="22">
                  <c:v>107</c:v>
                </c:pt>
                <c:pt idx="23">
                  <c:v>67</c:v>
                </c:pt>
                <c:pt idx="24">
                  <c:v>45</c:v>
                </c:pt>
                <c:pt idx="25">
                  <c:v>46</c:v>
                </c:pt>
              </c:numCache>
            </c:numRef>
          </c:yVal>
          <c:smooth val="1"/>
          <c:extLst>
            <c:ext xmlns:c16="http://schemas.microsoft.com/office/drawing/2014/chart" uri="{C3380CC4-5D6E-409C-BE32-E72D297353CC}">
              <c16:uniqueId val="{00000003-E4F5-4BCE-80EE-CC42FA1D048F}"/>
            </c:ext>
          </c:extLst>
        </c:ser>
        <c:dLbls>
          <c:showLegendKey val="0"/>
          <c:showVal val="0"/>
          <c:showCatName val="0"/>
          <c:showSerName val="0"/>
          <c:showPercent val="0"/>
          <c:showBubbleSize val="0"/>
        </c:dLbls>
        <c:axId val="469712320"/>
        <c:axId val="470403640"/>
      </c:scatterChart>
      <c:valAx>
        <c:axId val="4697123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Kalenderwoche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0403640"/>
        <c:crosses val="autoZero"/>
        <c:crossBetween val="midCat"/>
      </c:valAx>
      <c:valAx>
        <c:axId val="470403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69712320"/>
        <c:crosses val="autoZero"/>
        <c:crossBetween val="midCat"/>
      </c:valAx>
      <c:spPr>
        <a:noFill/>
        <a:ln>
          <a:noFill/>
        </a:ln>
        <a:effectLst/>
      </c:spPr>
    </c:plotArea>
    <c:legend>
      <c:legendPos val="b"/>
      <c:layout>
        <c:manualLayout>
          <c:xMode val="edge"/>
          <c:yMode val="edge"/>
          <c:x val="0.10944116360454943"/>
          <c:y val="4.2244823563721209E-2"/>
          <c:w val="0.86821784776902899"/>
          <c:h val="9.492381160688247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 id="19">
  <a:schemeClr val="accent6"/>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withinLinear" id="19">
  <a:schemeClr val="accent6"/>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0.13092</cdr:x>
      <cdr:y>0.31901</cdr:y>
    </cdr:from>
    <cdr:to>
      <cdr:x>0.48041</cdr:x>
      <cdr:y>0.40873</cdr:y>
    </cdr:to>
    <cdr:sp macro="" textlink="">
      <cdr:nvSpPr>
        <cdr:cNvPr id="9" name="Textfeld 17">
          <a:extLst xmlns:a="http://schemas.openxmlformats.org/drawingml/2006/main">
            <a:ext uri="{FF2B5EF4-FFF2-40B4-BE49-F238E27FC236}">
              <a16:creationId xmlns:a16="http://schemas.microsoft.com/office/drawing/2014/main" id="{A6469975-C9A5-47CF-89EB-B3E51D9CB075}"/>
            </a:ext>
          </a:extLst>
        </cdr:cNvPr>
        <cdr:cNvSpPr txBox="1"/>
      </cdr:nvSpPr>
      <cdr:spPr>
        <a:xfrm xmlns:a="http://schemas.openxmlformats.org/drawingml/2006/main">
          <a:off x="867197" y="930206"/>
          <a:ext cx="2315057" cy="2616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err="1"/>
            <a:t>Verfügbare</a:t>
          </a:r>
          <a:r>
            <a:rPr lang="en-US" sz="1100" dirty="0"/>
            <a:t> </a:t>
          </a:r>
          <a:r>
            <a:rPr lang="en-US" sz="1100" dirty="0" err="1"/>
            <a:t>Intensivbetten</a:t>
          </a:r>
          <a:r>
            <a:rPr lang="en-US" sz="1100" dirty="0"/>
            <a:t> ca. 40,000</a:t>
          </a:r>
        </a:p>
      </cdr:txBody>
    </cdr:sp>
  </cdr:relSizeAnchor>
  <cdr:relSizeAnchor xmlns:cdr="http://schemas.openxmlformats.org/drawingml/2006/chartDrawing">
    <cdr:from>
      <cdr:x>0.87024</cdr:x>
      <cdr:y>0.27392</cdr:y>
    </cdr:from>
    <cdr:to>
      <cdr:x>0.9223</cdr:x>
      <cdr:y>0.32247</cdr:y>
    </cdr:to>
    <cdr:sp macro="" textlink="">
      <cdr:nvSpPr>
        <cdr:cNvPr id="10" name="Textfeld 14">
          <a:extLst xmlns:a="http://schemas.openxmlformats.org/drawingml/2006/main">
            <a:ext uri="{FF2B5EF4-FFF2-40B4-BE49-F238E27FC236}">
              <a16:creationId xmlns:a16="http://schemas.microsoft.com/office/drawing/2014/main" id="{16AB3029-2C97-4AC8-91AA-F53095AB6546}"/>
            </a:ext>
          </a:extLst>
        </cdr:cNvPr>
        <cdr:cNvSpPr txBox="1"/>
      </cdr:nvSpPr>
      <cdr:spPr>
        <a:xfrm xmlns:a="http://schemas.openxmlformats.org/drawingml/2006/main">
          <a:off x="5764479" y="798723"/>
          <a:ext cx="344845" cy="14156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200,000</a:t>
          </a:r>
        </a:p>
      </cdr:txBody>
    </cdr:sp>
  </cdr:relSizeAnchor>
  <cdr:relSizeAnchor xmlns:cdr="http://schemas.openxmlformats.org/drawingml/2006/chartDrawing">
    <cdr:from>
      <cdr:x>0.85975</cdr:x>
      <cdr:y>0.44142</cdr:y>
    </cdr:from>
    <cdr:to>
      <cdr:x>0.90608</cdr:x>
      <cdr:y>0.48998</cdr:y>
    </cdr:to>
    <cdr:sp macro="" textlink="">
      <cdr:nvSpPr>
        <cdr:cNvPr id="11" name="Textfeld 15">
          <a:extLst xmlns:a="http://schemas.openxmlformats.org/drawingml/2006/main">
            <a:ext uri="{FF2B5EF4-FFF2-40B4-BE49-F238E27FC236}">
              <a16:creationId xmlns:a16="http://schemas.microsoft.com/office/drawing/2014/main" id="{25704377-8881-4933-8E93-4DB79EE200A9}"/>
            </a:ext>
          </a:extLst>
        </cdr:cNvPr>
        <cdr:cNvSpPr txBox="1"/>
      </cdr:nvSpPr>
      <cdr:spPr>
        <a:xfrm xmlns:a="http://schemas.openxmlformats.org/drawingml/2006/main">
          <a:off x="5694972" y="1287152"/>
          <a:ext cx="306891" cy="1415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19,000</a:t>
          </a:r>
        </a:p>
      </cdr:txBody>
    </cdr:sp>
  </cdr:relSizeAnchor>
  <cdr:relSizeAnchor xmlns:cdr="http://schemas.openxmlformats.org/drawingml/2006/chartDrawing">
    <cdr:from>
      <cdr:x>0.84815</cdr:x>
      <cdr:y>0.18317</cdr:y>
    </cdr:from>
    <cdr:to>
      <cdr:x>0.9038</cdr:x>
      <cdr:y>0.23173</cdr:y>
    </cdr:to>
    <cdr:sp macro="" textlink="">
      <cdr:nvSpPr>
        <cdr:cNvPr id="12" name="Textfeld 16">
          <a:extLst xmlns:a="http://schemas.openxmlformats.org/drawingml/2006/main">
            <a:ext uri="{FF2B5EF4-FFF2-40B4-BE49-F238E27FC236}">
              <a16:creationId xmlns:a16="http://schemas.microsoft.com/office/drawing/2014/main" id="{D89CBADD-DDA0-4832-8683-FB90851E5FE0}"/>
            </a:ext>
          </a:extLst>
        </cdr:cNvPr>
        <cdr:cNvSpPr txBox="1"/>
      </cdr:nvSpPr>
      <cdr:spPr>
        <a:xfrm xmlns:a="http://schemas.openxmlformats.org/drawingml/2006/main">
          <a:off x="5618168" y="534114"/>
          <a:ext cx="368626" cy="14159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55,5 Mio</a:t>
          </a:r>
        </a:p>
      </cdr:txBody>
    </cdr:sp>
  </cdr:relSizeAnchor>
  <cdr:relSizeAnchor xmlns:cdr="http://schemas.openxmlformats.org/drawingml/2006/chartDrawing">
    <cdr:from>
      <cdr:x>0.68064</cdr:x>
      <cdr:y>0.37826</cdr:y>
    </cdr:from>
    <cdr:to>
      <cdr:x>0.7327</cdr:x>
      <cdr:y>0.42681</cdr:y>
    </cdr:to>
    <cdr:sp macro="" textlink="">
      <cdr:nvSpPr>
        <cdr:cNvPr id="13" name="Textfeld 15">
          <a:extLst xmlns:a="http://schemas.openxmlformats.org/drawingml/2006/main">
            <a:ext uri="{FF2B5EF4-FFF2-40B4-BE49-F238E27FC236}">
              <a16:creationId xmlns:a16="http://schemas.microsoft.com/office/drawing/2014/main" id="{30BBC780-7021-42BD-B0C7-96B61936616B}"/>
            </a:ext>
          </a:extLst>
        </cdr:cNvPr>
        <cdr:cNvSpPr txBox="1"/>
      </cdr:nvSpPr>
      <cdr:spPr>
        <a:xfrm xmlns:a="http://schemas.openxmlformats.org/drawingml/2006/main">
          <a:off x="4342634" y="1102965"/>
          <a:ext cx="332156" cy="14156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125,000</a:t>
          </a:r>
        </a:p>
      </cdr:txBody>
    </cdr:sp>
  </cdr:relSizeAnchor>
</c:userShapes>
</file>

<file path=ppt/drawings/drawing2.xml><?xml version="1.0" encoding="utf-8"?>
<c:userShapes xmlns:c="http://schemas.openxmlformats.org/drawingml/2006/chart">
  <cdr:relSizeAnchor xmlns:cdr="http://schemas.openxmlformats.org/drawingml/2006/chartDrawing">
    <cdr:from>
      <cdr:x>0.32601</cdr:x>
      <cdr:y>0.15134</cdr:y>
    </cdr:from>
    <cdr:to>
      <cdr:x>0.32745</cdr:x>
      <cdr:y>0.87931</cdr:y>
    </cdr:to>
    <cdr:cxnSp macro="">
      <cdr:nvCxnSpPr>
        <cdr:cNvPr id="2" name="Gerader Verbinder 1">
          <a:extLst xmlns:a="http://schemas.openxmlformats.org/drawingml/2006/main">
            <a:ext uri="{FF2B5EF4-FFF2-40B4-BE49-F238E27FC236}">
              <a16:creationId xmlns:a16="http://schemas.microsoft.com/office/drawing/2014/main" id="{186BC527-9634-4432-BDB2-8984CA5185C1}"/>
            </a:ext>
          </a:extLst>
        </cdr:cNvPr>
        <cdr:cNvCxnSpPr>
          <a:cxnSpLocks xmlns:a="http://schemas.openxmlformats.org/drawingml/2006/main"/>
        </cdr:cNvCxnSpPr>
      </cdr:nvCxnSpPr>
      <cdr:spPr>
        <a:xfrm xmlns:a="http://schemas.openxmlformats.org/drawingml/2006/main" flipH="1" flipV="1">
          <a:off x="1490503" y="415165"/>
          <a:ext cx="6584" cy="1996968"/>
        </a:xfrm>
        <a:prstGeom xmlns:a="http://schemas.openxmlformats.org/drawingml/2006/main" prst="line">
          <a:avLst/>
        </a:prstGeom>
        <a:ln xmlns:a="http://schemas.openxmlformats.org/drawingml/2006/main" w="19050">
          <a:solidFill>
            <a:schemeClr val="tx1"/>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0.29794</cdr:x>
      <cdr:y>0.083</cdr:y>
    </cdr:from>
    <cdr:to>
      <cdr:x>0.57961</cdr:x>
      <cdr:y>0.16642</cdr:y>
    </cdr:to>
    <cdr:sp macro="" textlink="">
      <cdr:nvSpPr>
        <cdr:cNvPr id="3" name="Textfeld 18">
          <a:extLst xmlns:a="http://schemas.openxmlformats.org/drawingml/2006/main">
            <a:ext uri="{FF2B5EF4-FFF2-40B4-BE49-F238E27FC236}">
              <a16:creationId xmlns:a16="http://schemas.microsoft.com/office/drawing/2014/main" id="{6A305ED8-D668-43C2-8E11-6C75D07E113A}"/>
            </a:ext>
          </a:extLst>
        </cdr:cNvPr>
        <cdr:cNvSpPr txBox="1"/>
      </cdr:nvSpPr>
      <cdr:spPr>
        <a:xfrm xmlns:a="http://schemas.openxmlformats.org/drawingml/2006/main">
          <a:off x="1890990" y="306223"/>
          <a:ext cx="1787669" cy="307777"/>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sz="1400" dirty="0"/>
            <a:t>(1)(2)(3)                   (4)</a:t>
          </a:r>
          <a:endParaRPr lang="en-US" sz="1400" dirty="0"/>
        </a:p>
      </cdr:txBody>
    </cdr:sp>
  </cdr:relSizeAnchor>
  <cdr:relSizeAnchor xmlns:cdr="http://schemas.openxmlformats.org/drawingml/2006/chartDrawing">
    <cdr:from>
      <cdr:x>0.3575</cdr:x>
      <cdr:y>0.15022</cdr:y>
    </cdr:from>
    <cdr:to>
      <cdr:x>0.35894</cdr:x>
      <cdr:y>0.87819</cdr:y>
    </cdr:to>
    <cdr:cxnSp macro="">
      <cdr:nvCxnSpPr>
        <cdr:cNvPr id="6" name="Gerader Verbinder 5">
          <a:extLst xmlns:a="http://schemas.openxmlformats.org/drawingml/2006/main">
            <a:ext uri="{FF2B5EF4-FFF2-40B4-BE49-F238E27FC236}">
              <a16:creationId xmlns:a16="http://schemas.microsoft.com/office/drawing/2014/main" id="{186BC527-9634-4432-BDB2-8984CA5185C1}"/>
            </a:ext>
          </a:extLst>
        </cdr:cNvPr>
        <cdr:cNvCxnSpPr>
          <a:cxnSpLocks xmlns:a="http://schemas.openxmlformats.org/drawingml/2006/main"/>
        </cdr:cNvCxnSpPr>
      </cdr:nvCxnSpPr>
      <cdr:spPr>
        <a:xfrm xmlns:a="http://schemas.openxmlformats.org/drawingml/2006/main" flipH="1" flipV="1">
          <a:off x="1634475" y="412093"/>
          <a:ext cx="6584" cy="1996967"/>
        </a:xfrm>
        <a:prstGeom xmlns:a="http://schemas.openxmlformats.org/drawingml/2006/main" prst="line">
          <a:avLst/>
        </a:prstGeom>
        <a:ln xmlns:a="http://schemas.openxmlformats.org/drawingml/2006/main" w="19050">
          <a:solidFill>
            <a:schemeClr val="tx1"/>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0.38468</cdr:x>
      <cdr:y>0.15022</cdr:y>
    </cdr:from>
    <cdr:to>
      <cdr:x>0.38611</cdr:x>
      <cdr:y>0.87819</cdr:y>
    </cdr:to>
    <cdr:cxnSp macro="">
      <cdr:nvCxnSpPr>
        <cdr:cNvPr id="8" name="Gerader Verbinder 7">
          <a:extLst xmlns:a="http://schemas.openxmlformats.org/drawingml/2006/main">
            <a:ext uri="{FF2B5EF4-FFF2-40B4-BE49-F238E27FC236}">
              <a16:creationId xmlns:a16="http://schemas.microsoft.com/office/drawing/2014/main" id="{186BC527-9634-4432-BDB2-8984CA5185C1}"/>
            </a:ext>
          </a:extLst>
        </cdr:cNvPr>
        <cdr:cNvCxnSpPr>
          <a:cxnSpLocks xmlns:a="http://schemas.openxmlformats.org/drawingml/2006/main"/>
        </cdr:cNvCxnSpPr>
      </cdr:nvCxnSpPr>
      <cdr:spPr>
        <a:xfrm xmlns:a="http://schemas.openxmlformats.org/drawingml/2006/main" flipH="1" flipV="1">
          <a:off x="1758742" y="412093"/>
          <a:ext cx="6538" cy="1996967"/>
        </a:xfrm>
        <a:prstGeom xmlns:a="http://schemas.openxmlformats.org/drawingml/2006/main" prst="line">
          <a:avLst/>
        </a:prstGeom>
        <a:ln xmlns:a="http://schemas.openxmlformats.org/drawingml/2006/main" w="19050">
          <a:solidFill>
            <a:schemeClr val="tx1"/>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0.54272</cdr:x>
      <cdr:y>0.14544</cdr:y>
    </cdr:from>
    <cdr:to>
      <cdr:x>0.54416</cdr:x>
      <cdr:y>0.87341</cdr:y>
    </cdr:to>
    <cdr:cxnSp macro="">
      <cdr:nvCxnSpPr>
        <cdr:cNvPr id="9" name="Gerader Verbinder 8">
          <a:extLst xmlns:a="http://schemas.openxmlformats.org/drawingml/2006/main">
            <a:ext uri="{FF2B5EF4-FFF2-40B4-BE49-F238E27FC236}">
              <a16:creationId xmlns:a16="http://schemas.microsoft.com/office/drawing/2014/main" id="{186BC527-9634-4432-BDB2-8984CA5185C1}"/>
            </a:ext>
          </a:extLst>
        </cdr:cNvPr>
        <cdr:cNvCxnSpPr>
          <a:cxnSpLocks xmlns:a="http://schemas.openxmlformats.org/drawingml/2006/main"/>
        </cdr:cNvCxnSpPr>
      </cdr:nvCxnSpPr>
      <cdr:spPr>
        <a:xfrm xmlns:a="http://schemas.openxmlformats.org/drawingml/2006/main" flipH="1" flipV="1">
          <a:off x="2481316" y="398968"/>
          <a:ext cx="6584" cy="1996967"/>
        </a:xfrm>
        <a:prstGeom xmlns:a="http://schemas.openxmlformats.org/drawingml/2006/main" prst="line">
          <a:avLst/>
        </a:prstGeom>
        <a:ln xmlns:a="http://schemas.openxmlformats.org/drawingml/2006/main" w="19050">
          <a:solidFill>
            <a:schemeClr val="tx1"/>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254000" y="509588"/>
            <a:ext cx="3060700" cy="482600"/>
          </a:xfrm>
          <a:prstGeom prst="rect">
            <a:avLst/>
          </a:prstGeom>
          <a:noFill/>
          <a:ln>
            <a:noFill/>
          </a:ln>
        </p:spPr>
        <p:txBody>
          <a:bodyPr vert="horz" wrap="none" lIns="90000" tIns="45000" rIns="90000" bIns="45000" anchorCtr="0" compatLnSpc="0">
            <a:noAutofit/>
          </a:bodyPr>
          <a:lstStyle>
            <a:lvl1pP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3" name="Datumsplatzhalter 2"/>
          <p:cNvSpPr txBox="1">
            <a:spLocks noGrp="1"/>
          </p:cNvSpPr>
          <p:nvPr>
            <p:ph type="dt" sz="quarter" idx="1"/>
          </p:nvPr>
        </p:nvSpPr>
        <p:spPr>
          <a:xfrm>
            <a:off x="4244975" y="509588"/>
            <a:ext cx="3059113" cy="482600"/>
          </a:xfrm>
          <a:prstGeom prst="rect">
            <a:avLst/>
          </a:prstGeom>
          <a:noFill/>
          <a:ln>
            <a:noFill/>
          </a:ln>
        </p:spPr>
        <p:txBody>
          <a:bodyPr vert="horz" wrap="none" lIns="90000" tIns="45000" rIns="90000" bIns="45000" anchorCtr="0" compatLnSpc="0">
            <a:noAutofit/>
          </a:bodyPr>
          <a:lstStyle>
            <a:lvl1pPr algn="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4" name="Fußzeilenplatzhalter 3"/>
          <p:cNvSpPr txBox="1">
            <a:spLocks noGrp="1"/>
          </p:cNvSpPr>
          <p:nvPr>
            <p:ph type="ftr" sz="quarter" idx="2"/>
          </p:nvPr>
        </p:nvSpPr>
        <p:spPr>
          <a:xfrm>
            <a:off x="254000" y="9699625"/>
            <a:ext cx="3060700" cy="482600"/>
          </a:xfrm>
          <a:prstGeom prst="rect">
            <a:avLst/>
          </a:prstGeom>
          <a:noFill/>
          <a:ln>
            <a:noFill/>
          </a:ln>
        </p:spPr>
        <p:txBody>
          <a:bodyPr vert="horz" wrap="none" lIns="90000" tIns="45000" rIns="90000" bIns="45000" anchor="b" anchorCtr="0" compatLnSpc="0">
            <a:noAutofit/>
          </a:bodyPr>
          <a:lstStyle>
            <a:lvl1pP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5" name="Foliennummernplatzhalter 4"/>
          <p:cNvSpPr txBox="1">
            <a:spLocks noGrp="1"/>
          </p:cNvSpPr>
          <p:nvPr>
            <p:ph type="sldNum" sz="quarter" idx="3"/>
          </p:nvPr>
        </p:nvSpPr>
        <p:spPr>
          <a:xfrm>
            <a:off x="4244975" y="9699625"/>
            <a:ext cx="3059113" cy="482600"/>
          </a:xfrm>
          <a:prstGeom prst="rect">
            <a:avLst/>
          </a:prstGeom>
          <a:noFill/>
          <a:ln>
            <a:noFill/>
          </a:ln>
        </p:spPr>
        <p:txBody>
          <a:bodyPr vert="horz" wrap="none" lIns="90000" tIns="45000" rIns="90000" bIns="45000" numCol="1" anchor="b" anchorCtr="0" compatLnSpc="1">
            <a:prstTxWarp prst="textNoShape">
              <a:avLst/>
            </a:prstTxWarp>
            <a:noAutofit/>
          </a:bodyPr>
          <a:lstStyle>
            <a:lvl1pPr algn="r" hangingPunct="0">
              <a:defRPr sz="1400">
                <a:latin typeface="Calibri" panose="020F0502020204030204" pitchFamily="34" charset="0"/>
              </a:defRPr>
            </a:lvl1pPr>
          </a:lstStyle>
          <a:p>
            <a:fld id="{E0B19DAB-5330-430F-BAB9-4C97200A82EE}" type="slidenum">
              <a:rPr lang="en-US" altLang="en-US"/>
              <a:pPr/>
              <a:t>‹Nr.›</a:t>
            </a:fld>
            <a:endParaRPr lang="de-DE" altLang="en-US">
              <a:latin typeface="Arial" panose="020B0604020202020204" pitchFamily="34" charset="0"/>
              <a:ea typeface="Microsoft YaHei" panose="020B0503020204020204" pitchFamily="34" charset="-122"/>
              <a:cs typeface="Mangal"/>
            </a:endParaRPr>
          </a:p>
        </p:txBody>
      </p:sp>
    </p:spTree>
    <p:extLst>
      <p:ext uri="{BB962C8B-B14F-4D97-AF65-F5344CB8AC3E}">
        <p14:creationId xmlns:p14="http://schemas.microsoft.com/office/powerpoint/2010/main" val="4215770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Folienbildplatzhalter 1"/>
          <p:cNvSpPr>
            <a:spLocks noGrp="1" noRot="1" noChangeAspect="1"/>
          </p:cNvSpPr>
          <p:nvPr>
            <p:ph type="sldImg" idx="2"/>
          </p:nvPr>
        </p:nvSpPr>
        <p:spPr bwMode="auto">
          <a:xfrm>
            <a:off x="2189163" y="812800"/>
            <a:ext cx="3179762"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 name="Notizenplatzhalter 2"/>
          <p:cNvSpPr txBox="1">
            <a:spLocks noGrp="1"/>
          </p:cNvSpPr>
          <p:nvPr>
            <p:ph type="body" sz="quarter" idx="3"/>
          </p:nvPr>
        </p:nvSpPr>
        <p:spPr>
          <a:xfrm>
            <a:off x="755650" y="5078413"/>
            <a:ext cx="6048375" cy="4811712"/>
          </a:xfrm>
          <a:prstGeom prst="rect">
            <a:avLst/>
          </a:prstGeom>
          <a:noFill/>
          <a:ln>
            <a:noFill/>
          </a:ln>
        </p:spPr>
        <p:txBody>
          <a:bodyPr lIns="0" tIns="0" rIns="0" bIns="0"/>
          <a:lstStyle/>
          <a:p>
            <a:pPr lvl="0"/>
            <a:endParaRPr lang="de-DE" noProof="0"/>
          </a:p>
        </p:txBody>
      </p:sp>
      <p:sp>
        <p:nvSpPr>
          <p:cNvPr id="4" name="Kopfzeilenplatzhalter 3"/>
          <p:cNvSpPr txBox="1">
            <a:spLocks noGrp="1"/>
          </p:cNvSpPr>
          <p:nvPr>
            <p:ph type="hdr" sz="quarter"/>
          </p:nvPr>
        </p:nvSpPr>
        <p:spPr>
          <a:xfrm>
            <a:off x="0" y="0"/>
            <a:ext cx="3281363" cy="534988"/>
          </a:xfrm>
          <a:prstGeom prst="rect">
            <a:avLst/>
          </a:prstGeom>
          <a:noFill/>
          <a:ln>
            <a:noFill/>
          </a:ln>
        </p:spPr>
        <p:txBody>
          <a:bodyPr lIns="0" tIns="0" rIns="0" bIns="0" anchorCtr="0">
            <a:noAutofit/>
          </a:bodyPr>
          <a:lstStyle>
            <a:lvl1pPr lvl="0"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5" name="Datumsplatzhalter 4"/>
          <p:cNvSpPr txBox="1">
            <a:spLocks noGrp="1"/>
          </p:cNvSpPr>
          <p:nvPr>
            <p:ph type="dt" idx="1"/>
          </p:nvPr>
        </p:nvSpPr>
        <p:spPr>
          <a:xfrm>
            <a:off x="4278313" y="0"/>
            <a:ext cx="3281362" cy="534988"/>
          </a:xfrm>
          <a:prstGeom prst="rect">
            <a:avLst/>
          </a:prstGeom>
          <a:noFill/>
          <a:ln>
            <a:noFill/>
          </a:ln>
        </p:spPr>
        <p:txBody>
          <a:bodyPr lIns="0" tIns="0" rIns="0" bIns="0" anchorCtr="0">
            <a:noAutofit/>
          </a:bodyPr>
          <a:lstStyle>
            <a:lvl1pPr lvl="0" algn="r"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6" name="Fußzeilenplatzhalter 5"/>
          <p:cNvSpPr txBox="1">
            <a:spLocks noGrp="1"/>
          </p:cNvSpPr>
          <p:nvPr>
            <p:ph type="ftr" sz="quarter" idx="4"/>
          </p:nvPr>
        </p:nvSpPr>
        <p:spPr>
          <a:xfrm>
            <a:off x="0" y="10156825"/>
            <a:ext cx="3281363" cy="534988"/>
          </a:xfrm>
          <a:prstGeom prst="rect">
            <a:avLst/>
          </a:prstGeom>
          <a:noFill/>
          <a:ln>
            <a:noFill/>
          </a:ln>
        </p:spPr>
        <p:txBody>
          <a:bodyPr lIns="0" tIns="0" rIns="0" bIns="0" anchor="b" anchorCtr="0">
            <a:noAutofit/>
          </a:bodyPr>
          <a:lstStyle>
            <a:lvl1pPr lvl="0"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7" name="Foliennummernplatzhalter 6"/>
          <p:cNvSpPr txBox="1">
            <a:spLocks noGrp="1"/>
          </p:cNvSpPr>
          <p:nvPr>
            <p:ph type="sldNum" sz="quarter" idx="5"/>
          </p:nvPr>
        </p:nvSpPr>
        <p:spPr>
          <a:xfrm>
            <a:off x="4278313" y="10156825"/>
            <a:ext cx="3281362" cy="534988"/>
          </a:xfrm>
          <a:prstGeom prst="rect">
            <a:avLst/>
          </a:prstGeom>
          <a:noFill/>
          <a:ln>
            <a:noFill/>
          </a:ln>
        </p:spPr>
        <p:txBody>
          <a:bodyPr vert="horz" wrap="square" lIns="0" tIns="0" rIns="0" bIns="0" numCol="1" anchor="b" anchorCtr="0" compatLnSpc="1">
            <a:prstTxWarp prst="textNoShape">
              <a:avLst/>
            </a:prstTxWarp>
            <a:noAutofit/>
          </a:bodyPr>
          <a:lstStyle>
            <a:lvl1pPr algn="r" hangingPunct="0">
              <a:defRPr sz="1400">
                <a:latin typeface="Times New Roman" panose="02020603050405020304" pitchFamily="18" charset="0"/>
                <a:ea typeface="Lucida Sans Unicode" panose="020B0602030504020204" pitchFamily="34" charset="0"/>
                <a:cs typeface="Tahoma" panose="020B0604030504040204" pitchFamily="34" charset="0"/>
              </a:defRPr>
            </a:lvl1pPr>
          </a:lstStyle>
          <a:p>
            <a:fld id="{93A0CB27-C9B3-4209-826C-71261FF626D7}" type="slidenum">
              <a:rPr lang="de-DE" altLang="en-US"/>
              <a:pPr/>
              <a:t>‹Nr.›</a:t>
            </a:fld>
            <a:endParaRPr lang="de-DE" altLang="en-US"/>
          </a:p>
        </p:txBody>
      </p:sp>
    </p:spTree>
    <p:extLst>
      <p:ext uri="{BB962C8B-B14F-4D97-AF65-F5344CB8AC3E}">
        <p14:creationId xmlns:p14="http://schemas.microsoft.com/office/powerpoint/2010/main" val="2136612984"/>
      </p:ext>
    </p:extLst>
  </p:cSld>
  <p:clrMap bg1="lt1" tx1="dk1" bg2="lt2" tx2="dk2" accent1="accent1" accent2="accent2" accent3="accent3" accent4="accent4" accent5="accent5" accent6="accent6" hlink="hlink" folHlink="folHlink"/>
  <p:notesStyle>
    <a:lvl1pPr marL="284876" indent="-284876" algn="l" rtl="0" eaLnBrk="0" fontAlgn="base" hangingPunct="0">
      <a:spcBef>
        <a:spcPct val="30000"/>
      </a:spcBef>
      <a:spcAft>
        <a:spcPct val="0"/>
      </a:spcAft>
      <a:defRPr lang="de-DE" sz="2549" kern="1200">
        <a:solidFill>
          <a:schemeClr val="tx1"/>
        </a:solidFill>
        <a:latin typeface="Arial" pitchFamily="18"/>
        <a:ea typeface="Microsoft YaHei" pitchFamily="2"/>
        <a:cs typeface="Mangal" pitchFamily="2"/>
      </a:defRPr>
    </a:lvl1pPr>
    <a:lvl2pPr marL="757512" indent="-29135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2pPr>
    <a:lvl3pPr marL="1165403"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3pPr>
    <a:lvl4pPr marL="1631564"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4pPr>
    <a:lvl5pPr marL="2097725"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5pPr>
    <a:lvl6pPr marL="3023702" algn="l" defTabSz="1209482" rtl="0" eaLnBrk="1" latinLnBrk="0" hangingPunct="1">
      <a:defRPr sz="1588" kern="1200">
        <a:solidFill>
          <a:schemeClr val="tx1"/>
        </a:solidFill>
        <a:latin typeface="+mn-lt"/>
        <a:ea typeface="+mn-ea"/>
        <a:cs typeface="+mn-cs"/>
      </a:defRPr>
    </a:lvl6pPr>
    <a:lvl7pPr marL="3628444" algn="l" defTabSz="1209482" rtl="0" eaLnBrk="1" latinLnBrk="0" hangingPunct="1">
      <a:defRPr sz="1588" kern="1200">
        <a:solidFill>
          <a:schemeClr val="tx1"/>
        </a:solidFill>
        <a:latin typeface="+mn-lt"/>
        <a:ea typeface="+mn-ea"/>
        <a:cs typeface="+mn-cs"/>
      </a:defRPr>
    </a:lvl7pPr>
    <a:lvl8pPr marL="4233185" algn="l" defTabSz="1209482" rtl="0" eaLnBrk="1" latinLnBrk="0" hangingPunct="1">
      <a:defRPr sz="1588" kern="1200">
        <a:solidFill>
          <a:schemeClr val="tx1"/>
        </a:solidFill>
        <a:latin typeface="+mn-lt"/>
        <a:ea typeface="+mn-ea"/>
        <a:cs typeface="+mn-cs"/>
      </a:defRPr>
    </a:lvl8pPr>
    <a:lvl9pPr marL="4837926" algn="l" defTabSz="1209482" rtl="0" eaLnBrk="1" latinLnBrk="0" hangingPunct="1">
      <a:defRPr sz="15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24323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87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54295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5626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1314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14</a:t>
            </a:fld>
            <a:endParaRPr lang="de-DE" altLang="en-US"/>
          </a:p>
        </p:txBody>
      </p:sp>
    </p:spTree>
    <p:extLst>
      <p:ext uri="{BB962C8B-B14F-4D97-AF65-F5344CB8AC3E}">
        <p14:creationId xmlns:p14="http://schemas.microsoft.com/office/powerpoint/2010/main" val="2868253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001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2467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17</a:t>
            </a:fld>
            <a:endParaRPr lang="de-DE" altLang="en-US"/>
          </a:p>
        </p:txBody>
      </p:sp>
    </p:spTree>
    <p:extLst>
      <p:ext uri="{BB962C8B-B14F-4D97-AF65-F5344CB8AC3E}">
        <p14:creationId xmlns:p14="http://schemas.microsoft.com/office/powerpoint/2010/main" val="153503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33129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19</a:t>
            </a:fld>
            <a:endParaRPr lang="de-DE" altLang="en-US"/>
          </a:p>
        </p:txBody>
      </p:sp>
    </p:spTree>
    <p:extLst>
      <p:ext uri="{BB962C8B-B14F-4D97-AF65-F5344CB8AC3E}">
        <p14:creationId xmlns:p14="http://schemas.microsoft.com/office/powerpoint/2010/main" val="357038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2</a:t>
            </a:fld>
            <a:endParaRPr lang="de-DE" altLang="en-US"/>
          </a:p>
        </p:txBody>
      </p:sp>
    </p:spTree>
    <p:extLst>
      <p:ext uri="{BB962C8B-B14F-4D97-AF65-F5344CB8AC3E}">
        <p14:creationId xmlns:p14="http://schemas.microsoft.com/office/powerpoint/2010/main" val="3739183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67854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21</a:t>
            </a:fld>
            <a:endParaRPr lang="de-DE" altLang="en-US"/>
          </a:p>
        </p:txBody>
      </p:sp>
    </p:spTree>
    <p:extLst>
      <p:ext uri="{BB962C8B-B14F-4D97-AF65-F5344CB8AC3E}">
        <p14:creationId xmlns:p14="http://schemas.microsoft.com/office/powerpoint/2010/main" val="1296878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68247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23</a:t>
            </a:fld>
            <a:endParaRPr lang="de-DE" altLang="en-US"/>
          </a:p>
        </p:txBody>
      </p:sp>
    </p:spTree>
    <p:extLst>
      <p:ext uri="{BB962C8B-B14F-4D97-AF65-F5344CB8AC3E}">
        <p14:creationId xmlns:p14="http://schemas.microsoft.com/office/powerpoint/2010/main" val="286748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10090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25</a:t>
            </a:fld>
            <a:endParaRPr lang="de-DE" altLang="en-US"/>
          </a:p>
        </p:txBody>
      </p:sp>
    </p:spTree>
    <p:extLst>
      <p:ext uri="{BB962C8B-B14F-4D97-AF65-F5344CB8AC3E}">
        <p14:creationId xmlns:p14="http://schemas.microsoft.com/office/powerpoint/2010/main" val="158895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26</a:t>
            </a:fld>
            <a:endParaRPr lang="de-DE" altLang="en-US"/>
          </a:p>
        </p:txBody>
      </p:sp>
    </p:spTree>
    <p:extLst>
      <p:ext uri="{BB962C8B-B14F-4D97-AF65-F5344CB8AC3E}">
        <p14:creationId xmlns:p14="http://schemas.microsoft.com/office/powerpoint/2010/main" val="233279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13947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28</a:t>
            </a:fld>
            <a:endParaRPr lang="de-DE" altLang="en-US"/>
          </a:p>
        </p:txBody>
      </p:sp>
    </p:spTree>
    <p:extLst>
      <p:ext uri="{BB962C8B-B14F-4D97-AF65-F5344CB8AC3E}">
        <p14:creationId xmlns:p14="http://schemas.microsoft.com/office/powerpoint/2010/main" val="1122789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26422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717598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30</a:t>
            </a:fld>
            <a:endParaRPr lang="de-DE" altLang="en-US"/>
          </a:p>
        </p:txBody>
      </p:sp>
    </p:spTree>
    <p:extLst>
      <p:ext uri="{BB962C8B-B14F-4D97-AF65-F5344CB8AC3E}">
        <p14:creationId xmlns:p14="http://schemas.microsoft.com/office/powerpoint/2010/main" val="3483247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31</a:t>
            </a:fld>
            <a:endParaRPr lang="de-DE" altLang="en-US"/>
          </a:p>
        </p:txBody>
      </p:sp>
    </p:spTree>
    <p:extLst>
      <p:ext uri="{BB962C8B-B14F-4D97-AF65-F5344CB8AC3E}">
        <p14:creationId xmlns:p14="http://schemas.microsoft.com/office/powerpoint/2010/main" val="3051279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29320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33</a:t>
            </a:fld>
            <a:endParaRPr lang="de-DE" altLang="en-US"/>
          </a:p>
        </p:txBody>
      </p:sp>
    </p:spTree>
    <p:extLst>
      <p:ext uri="{BB962C8B-B14F-4D97-AF65-F5344CB8AC3E}">
        <p14:creationId xmlns:p14="http://schemas.microsoft.com/office/powerpoint/2010/main" val="1102422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88624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05398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4144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94043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62925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3385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4</a:t>
            </a:fld>
            <a:endParaRPr lang="de-DE" altLang="en-US"/>
          </a:p>
        </p:txBody>
      </p:sp>
    </p:spTree>
    <p:extLst>
      <p:ext uri="{BB962C8B-B14F-4D97-AF65-F5344CB8AC3E}">
        <p14:creationId xmlns:p14="http://schemas.microsoft.com/office/powerpoint/2010/main" val="949602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08757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41</a:t>
            </a:fld>
            <a:endParaRPr lang="de-DE" altLang="en-US"/>
          </a:p>
        </p:txBody>
      </p:sp>
    </p:spTree>
    <p:extLst>
      <p:ext uri="{BB962C8B-B14F-4D97-AF65-F5344CB8AC3E}">
        <p14:creationId xmlns:p14="http://schemas.microsoft.com/office/powerpoint/2010/main" val="3540850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42</a:t>
            </a:fld>
            <a:endParaRPr lang="de-DE" altLang="en-US"/>
          </a:p>
        </p:txBody>
      </p:sp>
    </p:spTree>
    <p:extLst>
      <p:ext uri="{BB962C8B-B14F-4D97-AF65-F5344CB8AC3E}">
        <p14:creationId xmlns:p14="http://schemas.microsoft.com/office/powerpoint/2010/main" val="3376315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43</a:t>
            </a:fld>
            <a:endParaRPr lang="de-DE" altLang="en-US"/>
          </a:p>
        </p:txBody>
      </p:sp>
    </p:spTree>
    <p:extLst>
      <p:ext uri="{BB962C8B-B14F-4D97-AF65-F5344CB8AC3E}">
        <p14:creationId xmlns:p14="http://schemas.microsoft.com/office/powerpoint/2010/main" val="3518663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847615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65019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5299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68252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1363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1947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25170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50</a:t>
            </a:fld>
            <a:endParaRPr lang="de-DE" altLang="en-US"/>
          </a:p>
        </p:txBody>
      </p:sp>
    </p:spTree>
    <p:extLst>
      <p:ext uri="{BB962C8B-B14F-4D97-AF65-F5344CB8AC3E}">
        <p14:creationId xmlns:p14="http://schemas.microsoft.com/office/powerpoint/2010/main" val="3649249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51</a:t>
            </a:fld>
            <a:endParaRPr lang="de-DE" altLang="en-US"/>
          </a:p>
        </p:txBody>
      </p:sp>
    </p:spTree>
    <p:extLst>
      <p:ext uri="{BB962C8B-B14F-4D97-AF65-F5344CB8AC3E}">
        <p14:creationId xmlns:p14="http://schemas.microsoft.com/office/powerpoint/2010/main" val="376326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221845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25119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54</a:t>
            </a:fld>
            <a:endParaRPr lang="de-DE" altLang="en-US"/>
          </a:p>
        </p:txBody>
      </p:sp>
    </p:spTree>
    <p:extLst>
      <p:ext uri="{BB962C8B-B14F-4D97-AF65-F5344CB8AC3E}">
        <p14:creationId xmlns:p14="http://schemas.microsoft.com/office/powerpoint/2010/main" val="2267647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de-DE" b="1"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55</a:t>
            </a:fld>
            <a:endParaRPr lang="de-DE" altLang="en-US"/>
          </a:p>
        </p:txBody>
      </p:sp>
    </p:spTree>
    <p:extLst>
      <p:ext uri="{BB962C8B-B14F-4D97-AF65-F5344CB8AC3E}">
        <p14:creationId xmlns:p14="http://schemas.microsoft.com/office/powerpoint/2010/main" val="33096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56</a:t>
            </a:fld>
            <a:endParaRPr lang="de-DE" altLang="en-US"/>
          </a:p>
        </p:txBody>
      </p:sp>
    </p:spTree>
    <p:extLst>
      <p:ext uri="{BB962C8B-B14F-4D97-AF65-F5344CB8AC3E}">
        <p14:creationId xmlns:p14="http://schemas.microsoft.com/office/powerpoint/2010/main" val="728618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57</a:t>
            </a:fld>
            <a:endParaRPr lang="de-DE" altLang="en-US"/>
          </a:p>
        </p:txBody>
      </p:sp>
    </p:spTree>
    <p:extLst>
      <p:ext uri="{BB962C8B-B14F-4D97-AF65-F5344CB8AC3E}">
        <p14:creationId xmlns:p14="http://schemas.microsoft.com/office/powerpoint/2010/main" val="435362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60907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46807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6</a:t>
            </a:fld>
            <a:endParaRPr lang="de-DE" altLang="en-US"/>
          </a:p>
        </p:txBody>
      </p:sp>
    </p:spTree>
    <p:extLst>
      <p:ext uri="{BB962C8B-B14F-4D97-AF65-F5344CB8AC3E}">
        <p14:creationId xmlns:p14="http://schemas.microsoft.com/office/powerpoint/2010/main" val="3626166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60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1399659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61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709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7</a:t>
            </a:fld>
            <a:endParaRPr lang="de-DE" altLang="en-US"/>
          </a:p>
        </p:txBody>
      </p:sp>
    </p:spTree>
    <p:extLst>
      <p:ext uri="{BB962C8B-B14F-4D97-AF65-F5344CB8AC3E}">
        <p14:creationId xmlns:p14="http://schemas.microsoft.com/office/powerpoint/2010/main" val="1474501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8</a:t>
            </a:fld>
            <a:endParaRPr lang="de-DE" altLang="en-US"/>
          </a:p>
        </p:txBody>
      </p:sp>
    </p:spTree>
    <p:extLst>
      <p:ext uri="{BB962C8B-B14F-4D97-AF65-F5344CB8AC3E}">
        <p14:creationId xmlns:p14="http://schemas.microsoft.com/office/powerpoint/2010/main" val="335730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9</a:t>
            </a:fld>
            <a:endParaRPr lang="de-DE" altLang="en-US"/>
          </a:p>
        </p:txBody>
      </p:sp>
    </p:spTree>
    <p:extLst>
      <p:ext uri="{BB962C8B-B14F-4D97-AF65-F5344CB8AC3E}">
        <p14:creationId xmlns:p14="http://schemas.microsoft.com/office/powerpoint/2010/main" val="364808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56736" y="1531818"/>
            <a:ext cx="6309678" cy="3258632"/>
          </a:xfrm>
        </p:spPr>
        <p:txBody>
          <a:bodyPr anchor="b"/>
          <a:lstStyle>
            <a:lvl1pPr algn="ctr">
              <a:defRPr sz="4871"/>
            </a:lvl1pPr>
          </a:lstStyle>
          <a:p>
            <a:r>
              <a:rPr lang="de-DE"/>
              <a:t>Mastertitelformat bearbeiten</a:t>
            </a:r>
            <a:endParaRPr lang="en-US" dirty="0"/>
          </a:p>
        </p:txBody>
      </p:sp>
      <p:sp>
        <p:nvSpPr>
          <p:cNvPr id="3" name="Subtitle 2"/>
          <p:cNvSpPr>
            <a:spLocks noGrp="1"/>
          </p:cNvSpPr>
          <p:nvPr>
            <p:ph type="subTitle" idx="1"/>
          </p:nvPr>
        </p:nvSpPr>
        <p:spPr>
          <a:xfrm>
            <a:off x="927894" y="4916115"/>
            <a:ext cx="5567363" cy="2259809"/>
          </a:xfrm>
        </p:spPr>
        <p:txBody>
          <a:bodyPr/>
          <a:lstStyle>
            <a:lvl1pPr marL="0" indent="0" algn="ctr">
              <a:buNone/>
              <a:defRPr sz="1948"/>
            </a:lvl1pPr>
            <a:lvl2pPr marL="371155" indent="0" algn="ctr">
              <a:buNone/>
              <a:defRPr sz="1624"/>
            </a:lvl2pPr>
            <a:lvl3pPr marL="742310" indent="0" algn="ctr">
              <a:buNone/>
              <a:defRPr sz="1461"/>
            </a:lvl3pPr>
            <a:lvl4pPr marL="1113465" indent="0" algn="ctr">
              <a:buNone/>
              <a:defRPr sz="1299"/>
            </a:lvl4pPr>
            <a:lvl5pPr marL="1484620" indent="0" algn="ctr">
              <a:buNone/>
              <a:defRPr sz="1299"/>
            </a:lvl5pPr>
            <a:lvl6pPr marL="1855775" indent="0" algn="ctr">
              <a:buNone/>
              <a:defRPr sz="1299"/>
            </a:lvl6pPr>
            <a:lvl7pPr marL="2226930" indent="0" algn="ctr">
              <a:buNone/>
              <a:defRPr sz="1299"/>
            </a:lvl7pPr>
            <a:lvl8pPr marL="2598085" indent="0" algn="ctr">
              <a:buNone/>
              <a:defRPr sz="1299"/>
            </a:lvl8pPr>
            <a:lvl9pPr marL="2969240" indent="0" algn="ctr">
              <a:buNone/>
              <a:defRPr sz="1299"/>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pPr>
              <a:defRPr/>
            </a:pPr>
            <a:fld id="{22FDCA1A-D20A-4AA9-A222-7D127AB6134E}"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12250AD-7653-4D44-95C8-935514EFF956}" type="slidenum">
              <a:rPr lang="en-US" altLang="en-US" smtClean="0"/>
              <a:pPr/>
              <a:t>‹Nr.›</a:t>
            </a:fld>
            <a:endParaRPr lang="en-US" altLang="en-US"/>
          </a:p>
        </p:txBody>
      </p:sp>
    </p:spTree>
    <p:extLst>
      <p:ext uri="{BB962C8B-B14F-4D97-AF65-F5344CB8AC3E}">
        <p14:creationId xmlns:p14="http://schemas.microsoft.com/office/powerpoint/2010/main" val="79220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9A66CC12-2464-4220-ADE5-9ADAA575B4E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36EF5D9-FF37-4CF2-9E9E-C5747B0FCFC5}" type="slidenum">
              <a:rPr lang="en-US" altLang="en-US" smtClean="0"/>
              <a:pPr/>
              <a:t>‹Nr.›</a:t>
            </a:fld>
            <a:endParaRPr lang="en-US" altLang="en-US"/>
          </a:p>
        </p:txBody>
      </p:sp>
    </p:spTree>
    <p:extLst>
      <p:ext uri="{BB962C8B-B14F-4D97-AF65-F5344CB8AC3E}">
        <p14:creationId xmlns:p14="http://schemas.microsoft.com/office/powerpoint/2010/main" val="173332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12192" y="498328"/>
            <a:ext cx="1600617" cy="7932083"/>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510342" y="498328"/>
            <a:ext cx="4709061" cy="7932083"/>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FE4A5438-E3AA-4926-B01E-7F7CAA406D2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5FE8D1B-590E-4FB7-B718-F9AD11FAAF42}" type="slidenum">
              <a:rPr lang="en-US" altLang="en-US" smtClean="0"/>
              <a:pPr/>
              <a:t>‹Nr.›</a:t>
            </a:fld>
            <a:endParaRPr lang="en-US" altLang="en-US"/>
          </a:p>
        </p:txBody>
      </p:sp>
    </p:spTree>
    <p:extLst>
      <p:ext uri="{BB962C8B-B14F-4D97-AF65-F5344CB8AC3E}">
        <p14:creationId xmlns:p14="http://schemas.microsoft.com/office/powerpoint/2010/main" val="396825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2" name="Textfeld 1"/>
          <p:cNvSpPr txBox="1"/>
          <p:nvPr userDrawn="1"/>
        </p:nvSpPr>
        <p:spPr>
          <a:xfrm rot="18354431">
            <a:off x="-19622" y="3234634"/>
            <a:ext cx="7713971" cy="1862048"/>
          </a:xfrm>
          <a:prstGeom prst="rect">
            <a:avLst/>
          </a:prstGeom>
          <a:noFill/>
        </p:spPr>
        <p:txBody>
          <a:bodyPr wrap="none" rtlCol="0">
            <a:spAutoFit/>
          </a:bodyPr>
          <a:lstStyle/>
          <a:p>
            <a:r>
              <a:rPr lang="de-DE" sz="11500" dirty="0">
                <a:solidFill>
                  <a:schemeClr val="bg1">
                    <a:lumMod val="75000"/>
                  </a:schemeClr>
                </a:solidFill>
              </a:rPr>
              <a:t>Arbeitskopie</a:t>
            </a:r>
            <a:endParaRPr lang="en-US" sz="11500" dirty="0">
              <a:solidFill>
                <a:schemeClr val="bg1">
                  <a:lumMod val="75000"/>
                </a:schemeClr>
              </a:solidFill>
            </a:endParaRPr>
          </a:p>
        </p:txBody>
      </p:sp>
    </p:spTree>
    <p:extLst>
      <p:ext uri="{BB962C8B-B14F-4D97-AF65-F5344CB8AC3E}">
        <p14:creationId xmlns:p14="http://schemas.microsoft.com/office/powerpoint/2010/main" val="662940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E3BC9BED-AE36-478C-A4C8-5283D71208CF}"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59AD7A4-6E79-47F9-83F6-3F3747BF17A9}" type="slidenum">
              <a:rPr lang="en-US" altLang="en-US" smtClean="0"/>
              <a:pPr/>
              <a:t>‹Nr.›</a:t>
            </a:fld>
            <a:endParaRPr lang="en-US" altLang="en-US"/>
          </a:p>
        </p:txBody>
      </p:sp>
    </p:spTree>
    <p:extLst>
      <p:ext uri="{BB962C8B-B14F-4D97-AF65-F5344CB8AC3E}">
        <p14:creationId xmlns:p14="http://schemas.microsoft.com/office/powerpoint/2010/main" val="128794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06476" y="2333478"/>
            <a:ext cx="6402467" cy="3893458"/>
          </a:xfrm>
        </p:spPr>
        <p:txBody>
          <a:bodyPr anchor="b"/>
          <a:lstStyle>
            <a:lvl1pPr>
              <a:defRPr sz="4871"/>
            </a:lvl1pPr>
          </a:lstStyle>
          <a:p>
            <a:r>
              <a:rPr lang="de-DE"/>
              <a:t>Mastertitelformat bearbeiten</a:t>
            </a:r>
            <a:endParaRPr lang="en-US" dirty="0"/>
          </a:p>
        </p:txBody>
      </p:sp>
      <p:sp>
        <p:nvSpPr>
          <p:cNvPr id="3" name="Text Placeholder 2"/>
          <p:cNvSpPr>
            <a:spLocks noGrp="1"/>
          </p:cNvSpPr>
          <p:nvPr>
            <p:ph type="body" idx="1"/>
          </p:nvPr>
        </p:nvSpPr>
        <p:spPr>
          <a:xfrm>
            <a:off x="506476" y="6263769"/>
            <a:ext cx="6402467" cy="2047477"/>
          </a:xfrm>
        </p:spPr>
        <p:txBody>
          <a:bodyPr/>
          <a:lstStyle>
            <a:lvl1pPr marL="0" indent="0">
              <a:buNone/>
              <a:defRPr sz="1948">
                <a:solidFill>
                  <a:schemeClr val="tx1"/>
                </a:solidFill>
              </a:defRPr>
            </a:lvl1pPr>
            <a:lvl2pPr marL="371155" indent="0">
              <a:buNone/>
              <a:defRPr sz="1624">
                <a:solidFill>
                  <a:schemeClr val="tx1">
                    <a:tint val="75000"/>
                  </a:schemeClr>
                </a:solidFill>
              </a:defRPr>
            </a:lvl2pPr>
            <a:lvl3pPr marL="742310" indent="0">
              <a:buNone/>
              <a:defRPr sz="1461">
                <a:solidFill>
                  <a:schemeClr val="tx1">
                    <a:tint val="75000"/>
                  </a:schemeClr>
                </a:solidFill>
              </a:defRPr>
            </a:lvl3pPr>
            <a:lvl4pPr marL="1113465" indent="0">
              <a:buNone/>
              <a:defRPr sz="1299">
                <a:solidFill>
                  <a:schemeClr val="tx1">
                    <a:tint val="75000"/>
                  </a:schemeClr>
                </a:solidFill>
              </a:defRPr>
            </a:lvl4pPr>
            <a:lvl5pPr marL="1484620" indent="0">
              <a:buNone/>
              <a:defRPr sz="1299">
                <a:solidFill>
                  <a:schemeClr val="tx1">
                    <a:tint val="75000"/>
                  </a:schemeClr>
                </a:solidFill>
              </a:defRPr>
            </a:lvl5pPr>
            <a:lvl6pPr marL="1855775" indent="0">
              <a:buNone/>
              <a:defRPr sz="1299">
                <a:solidFill>
                  <a:schemeClr val="tx1">
                    <a:tint val="75000"/>
                  </a:schemeClr>
                </a:solidFill>
              </a:defRPr>
            </a:lvl6pPr>
            <a:lvl7pPr marL="2226930" indent="0">
              <a:buNone/>
              <a:defRPr sz="1299">
                <a:solidFill>
                  <a:schemeClr val="tx1">
                    <a:tint val="75000"/>
                  </a:schemeClr>
                </a:solidFill>
              </a:defRPr>
            </a:lvl7pPr>
            <a:lvl8pPr marL="2598085" indent="0">
              <a:buNone/>
              <a:defRPr sz="1299">
                <a:solidFill>
                  <a:schemeClr val="tx1">
                    <a:tint val="75000"/>
                  </a:schemeClr>
                </a:solidFill>
              </a:defRPr>
            </a:lvl8pPr>
            <a:lvl9pPr marL="2969240" indent="0">
              <a:buNone/>
              <a:defRPr sz="1299">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pPr>
              <a:defRPr/>
            </a:pPr>
            <a:fld id="{87ECCF2E-CDC3-4592-A3BC-C53CD51A988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A52F2B-33D2-445B-BFD0-9917D45FAAD5}" type="slidenum">
              <a:rPr lang="en-US" altLang="en-US" smtClean="0"/>
              <a:pPr/>
              <a:t>‹Nr.›</a:t>
            </a:fld>
            <a:endParaRPr lang="en-US" altLang="en-US"/>
          </a:p>
        </p:txBody>
      </p:sp>
    </p:spTree>
    <p:extLst>
      <p:ext uri="{BB962C8B-B14F-4D97-AF65-F5344CB8AC3E}">
        <p14:creationId xmlns:p14="http://schemas.microsoft.com/office/powerpoint/2010/main" val="187113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510341" y="2491640"/>
            <a:ext cx="3154839" cy="59387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757970" y="2491640"/>
            <a:ext cx="3154839" cy="59387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pPr>
              <a:defRPr/>
            </a:pPr>
            <a:fld id="{2A0E76A1-BCAB-4C8B-AB72-5829F52E8E9F}"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AD27024-714F-48CE-9C17-CCB915C48375}" type="slidenum">
              <a:rPr lang="en-US" altLang="en-US" smtClean="0"/>
              <a:pPr/>
              <a:t>‹Nr.›</a:t>
            </a:fld>
            <a:endParaRPr lang="en-US" altLang="en-US"/>
          </a:p>
        </p:txBody>
      </p:sp>
    </p:spTree>
    <p:extLst>
      <p:ext uri="{BB962C8B-B14F-4D97-AF65-F5344CB8AC3E}">
        <p14:creationId xmlns:p14="http://schemas.microsoft.com/office/powerpoint/2010/main" val="55283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511308" y="498330"/>
            <a:ext cx="6402467" cy="1809148"/>
          </a:xfrm>
        </p:spPr>
        <p:txBody>
          <a:bodyPr/>
          <a:lstStyle/>
          <a:p>
            <a:r>
              <a:rPr lang="de-DE"/>
              <a:t>Mastertitelformat bearbeiten</a:t>
            </a:r>
            <a:endParaRPr lang="en-US" dirty="0"/>
          </a:p>
        </p:txBody>
      </p:sp>
      <p:sp>
        <p:nvSpPr>
          <p:cNvPr id="3" name="Text Placeholder 2"/>
          <p:cNvSpPr>
            <a:spLocks noGrp="1"/>
          </p:cNvSpPr>
          <p:nvPr>
            <p:ph type="body" idx="1"/>
          </p:nvPr>
        </p:nvSpPr>
        <p:spPr>
          <a:xfrm>
            <a:off x="511309" y="2294476"/>
            <a:ext cx="3140340" cy="1124487"/>
          </a:xfrm>
        </p:spPr>
        <p:txBody>
          <a:bodyPr anchor="b"/>
          <a:lstStyle>
            <a:lvl1pPr marL="0" indent="0">
              <a:buNone/>
              <a:defRPr sz="1948" b="1"/>
            </a:lvl1pPr>
            <a:lvl2pPr marL="371155" indent="0">
              <a:buNone/>
              <a:defRPr sz="1624" b="1"/>
            </a:lvl2pPr>
            <a:lvl3pPr marL="742310" indent="0">
              <a:buNone/>
              <a:defRPr sz="1461" b="1"/>
            </a:lvl3pPr>
            <a:lvl4pPr marL="1113465" indent="0">
              <a:buNone/>
              <a:defRPr sz="1299" b="1"/>
            </a:lvl4pPr>
            <a:lvl5pPr marL="1484620" indent="0">
              <a:buNone/>
              <a:defRPr sz="1299" b="1"/>
            </a:lvl5pPr>
            <a:lvl6pPr marL="1855775" indent="0">
              <a:buNone/>
              <a:defRPr sz="1299" b="1"/>
            </a:lvl6pPr>
            <a:lvl7pPr marL="2226930" indent="0">
              <a:buNone/>
              <a:defRPr sz="1299" b="1"/>
            </a:lvl7pPr>
            <a:lvl8pPr marL="2598085" indent="0">
              <a:buNone/>
              <a:defRPr sz="1299" b="1"/>
            </a:lvl8pPr>
            <a:lvl9pPr marL="2969240" indent="0">
              <a:buNone/>
              <a:defRPr sz="1299" b="1"/>
            </a:lvl9pPr>
          </a:lstStyle>
          <a:p>
            <a:pPr lvl="0"/>
            <a:r>
              <a:rPr lang="de-DE"/>
              <a:t>Mastertextformat bearbeiten</a:t>
            </a:r>
          </a:p>
        </p:txBody>
      </p:sp>
      <p:sp>
        <p:nvSpPr>
          <p:cNvPr id="4" name="Content Placeholder 3"/>
          <p:cNvSpPr>
            <a:spLocks noGrp="1"/>
          </p:cNvSpPr>
          <p:nvPr>
            <p:ph sz="half" idx="2"/>
          </p:nvPr>
        </p:nvSpPr>
        <p:spPr>
          <a:xfrm>
            <a:off x="511309" y="3418964"/>
            <a:ext cx="3140340" cy="50287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757970" y="2294476"/>
            <a:ext cx="3155806" cy="1124487"/>
          </a:xfrm>
        </p:spPr>
        <p:txBody>
          <a:bodyPr anchor="b"/>
          <a:lstStyle>
            <a:lvl1pPr marL="0" indent="0">
              <a:buNone/>
              <a:defRPr sz="1948" b="1"/>
            </a:lvl1pPr>
            <a:lvl2pPr marL="371155" indent="0">
              <a:buNone/>
              <a:defRPr sz="1624" b="1"/>
            </a:lvl2pPr>
            <a:lvl3pPr marL="742310" indent="0">
              <a:buNone/>
              <a:defRPr sz="1461" b="1"/>
            </a:lvl3pPr>
            <a:lvl4pPr marL="1113465" indent="0">
              <a:buNone/>
              <a:defRPr sz="1299" b="1"/>
            </a:lvl4pPr>
            <a:lvl5pPr marL="1484620" indent="0">
              <a:buNone/>
              <a:defRPr sz="1299" b="1"/>
            </a:lvl5pPr>
            <a:lvl6pPr marL="1855775" indent="0">
              <a:buNone/>
              <a:defRPr sz="1299" b="1"/>
            </a:lvl6pPr>
            <a:lvl7pPr marL="2226930" indent="0">
              <a:buNone/>
              <a:defRPr sz="1299" b="1"/>
            </a:lvl7pPr>
            <a:lvl8pPr marL="2598085" indent="0">
              <a:buNone/>
              <a:defRPr sz="1299" b="1"/>
            </a:lvl8pPr>
            <a:lvl9pPr marL="2969240" indent="0">
              <a:buNone/>
              <a:defRPr sz="1299" b="1"/>
            </a:lvl9pPr>
          </a:lstStyle>
          <a:p>
            <a:pPr lvl="0"/>
            <a:r>
              <a:rPr lang="de-DE"/>
              <a:t>Mastertextformat bearbeiten</a:t>
            </a:r>
          </a:p>
        </p:txBody>
      </p:sp>
      <p:sp>
        <p:nvSpPr>
          <p:cNvPr id="6" name="Content Placeholder 5"/>
          <p:cNvSpPr>
            <a:spLocks noGrp="1"/>
          </p:cNvSpPr>
          <p:nvPr>
            <p:ph sz="quarter" idx="4"/>
          </p:nvPr>
        </p:nvSpPr>
        <p:spPr>
          <a:xfrm>
            <a:off x="3757970" y="3418964"/>
            <a:ext cx="3155806" cy="50287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pPr>
              <a:defRPr/>
            </a:pPr>
            <a:fld id="{47ABFEF3-65C9-40BA-A6CC-B6F1CA3A7348}" type="datetime1">
              <a:rPr lang="de-DE" smtClean="0"/>
              <a:t>31.07.2020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C9B6A4F8-B607-4EA7-BFF2-DBCA55CDBD07}" type="slidenum">
              <a:rPr lang="en-US" altLang="en-US" smtClean="0"/>
              <a:pPr/>
              <a:t>‹Nr.›</a:t>
            </a:fld>
            <a:endParaRPr lang="en-US" altLang="en-US"/>
          </a:p>
        </p:txBody>
      </p:sp>
    </p:spTree>
    <p:extLst>
      <p:ext uri="{BB962C8B-B14F-4D97-AF65-F5344CB8AC3E}">
        <p14:creationId xmlns:p14="http://schemas.microsoft.com/office/powerpoint/2010/main" val="3153342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pPr>
              <a:defRPr/>
            </a:pPr>
            <a:fld id="{9C9B413B-26ED-4BDD-98B4-C6E9B58733BC}" type="datetime1">
              <a:rPr lang="de-DE" smtClean="0"/>
              <a:t>31.07.2020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82235005-4144-401B-89F6-17CA320A2C4C}" type="slidenum">
              <a:rPr lang="en-US" altLang="en-US" smtClean="0"/>
              <a:pPr/>
              <a:t>‹Nr.›</a:t>
            </a:fld>
            <a:endParaRPr lang="en-US" altLang="en-US"/>
          </a:p>
        </p:txBody>
      </p:sp>
    </p:spTree>
    <p:extLst>
      <p:ext uri="{BB962C8B-B14F-4D97-AF65-F5344CB8AC3E}">
        <p14:creationId xmlns:p14="http://schemas.microsoft.com/office/powerpoint/2010/main" val="843035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10B2EB9-544B-42A1-99BD-607A88243D1B}" type="datetime1">
              <a:rPr lang="de-DE" smtClean="0"/>
              <a:t>31.07.2020</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CADC8E57-02DA-4FD3-85A2-79F3D8ABE5A6}" type="slidenum">
              <a:rPr lang="en-US" altLang="en-US" smtClean="0"/>
              <a:pPr/>
              <a:t>‹Nr.›</a:t>
            </a:fld>
            <a:endParaRPr lang="en-US" altLang="en-US"/>
          </a:p>
        </p:txBody>
      </p:sp>
    </p:spTree>
    <p:extLst>
      <p:ext uri="{BB962C8B-B14F-4D97-AF65-F5344CB8AC3E}">
        <p14:creationId xmlns:p14="http://schemas.microsoft.com/office/powerpoint/2010/main" val="11744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11308" y="623993"/>
            <a:ext cx="2394159" cy="2183977"/>
          </a:xfrm>
        </p:spPr>
        <p:txBody>
          <a:bodyPr anchor="b"/>
          <a:lstStyle>
            <a:lvl1pPr>
              <a:defRPr sz="2598"/>
            </a:lvl1pPr>
          </a:lstStyle>
          <a:p>
            <a:r>
              <a:rPr lang="de-DE"/>
              <a:t>Mastertitelformat bearbeiten</a:t>
            </a:r>
            <a:endParaRPr lang="en-US" dirty="0"/>
          </a:p>
        </p:txBody>
      </p:sp>
      <p:sp>
        <p:nvSpPr>
          <p:cNvPr id="3" name="Content Placeholder 2"/>
          <p:cNvSpPr>
            <a:spLocks noGrp="1"/>
          </p:cNvSpPr>
          <p:nvPr>
            <p:ph idx="1"/>
          </p:nvPr>
        </p:nvSpPr>
        <p:spPr>
          <a:xfrm>
            <a:off x="3155805" y="1347654"/>
            <a:ext cx="3757970" cy="6651596"/>
          </a:xfrm>
        </p:spPr>
        <p:txBody>
          <a:bodyPr/>
          <a:lstStyle>
            <a:lvl1pPr>
              <a:defRPr sz="2598"/>
            </a:lvl1pPr>
            <a:lvl2pPr>
              <a:defRPr sz="2273"/>
            </a:lvl2pPr>
            <a:lvl3pPr>
              <a:defRPr sz="1948"/>
            </a:lvl3pPr>
            <a:lvl4pPr>
              <a:defRPr sz="1624"/>
            </a:lvl4pPr>
            <a:lvl5pPr>
              <a:defRPr sz="1624"/>
            </a:lvl5pPr>
            <a:lvl6pPr>
              <a:defRPr sz="1624"/>
            </a:lvl6pPr>
            <a:lvl7pPr>
              <a:defRPr sz="1624"/>
            </a:lvl7pPr>
            <a:lvl8pPr>
              <a:defRPr sz="1624"/>
            </a:lvl8pPr>
            <a:lvl9pPr>
              <a:defRPr sz="16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11308" y="2807970"/>
            <a:ext cx="2394159" cy="5202112"/>
          </a:xfrm>
        </p:spPr>
        <p:txBody>
          <a:bodyPr/>
          <a:lstStyle>
            <a:lvl1pPr marL="0" indent="0">
              <a:buNone/>
              <a:defRPr sz="1299"/>
            </a:lvl1pPr>
            <a:lvl2pPr marL="371155" indent="0">
              <a:buNone/>
              <a:defRPr sz="1137"/>
            </a:lvl2pPr>
            <a:lvl3pPr marL="742310" indent="0">
              <a:buNone/>
              <a:defRPr sz="974"/>
            </a:lvl3pPr>
            <a:lvl4pPr marL="1113465" indent="0">
              <a:buNone/>
              <a:defRPr sz="812"/>
            </a:lvl4pPr>
            <a:lvl5pPr marL="1484620" indent="0">
              <a:buNone/>
              <a:defRPr sz="812"/>
            </a:lvl5pPr>
            <a:lvl6pPr marL="1855775" indent="0">
              <a:buNone/>
              <a:defRPr sz="812"/>
            </a:lvl6pPr>
            <a:lvl7pPr marL="2226930" indent="0">
              <a:buNone/>
              <a:defRPr sz="812"/>
            </a:lvl7pPr>
            <a:lvl8pPr marL="2598085" indent="0">
              <a:buNone/>
              <a:defRPr sz="812"/>
            </a:lvl8pPr>
            <a:lvl9pPr marL="2969240" indent="0">
              <a:buNone/>
              <a:defRPr sz="812"/>
            </a:lvl9pPr>
          </a:lstStyle>
          <a:p>
            <a:pPr lvl="0"/>
            <a:r>
              <a:rPr lang="de-DE"/>
              <a:t>Mastertextformat bearbeiten</a:t>
            </a:r>
          </a:p>
        </p:txBody>
      </p:sp>
      <p:sp>
        <p:nvSpPr>
          <p:cNvPr id="5" name="Date Placeholder 4"/>
          <p:cNvSpPr>
            <a:spLocks noGrp="1"/>
          </p:cNvSpPr>
          <p:nvPr>
            <p:ph type="dt" sz="half" idx="10"/>
          </p:nvPr>
        </p:nvSpPr>
        <p:spPr/>
        <p:txBody>
          <a:bodyPr/>
          <a:lstStyle/>
          <a:p>
            <a:pPr>
              <a:defRPr/>
            </a:pPr>
            <a:fld id="{6448F250-F5A8-48D7-8334-080AC4E690FF}"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84E8931-318E-4181-BC5C-52F6199EAD3D}" type="slidenum">
              <a:rPr lang="en-US" altLang="en-US" smtClean="0"/>
              <a:pPr/>
              <a:t>‹Nr.›</a:t>
            </a:fld>
            <a:endParaRPr lang="en-US" altLang="en-US"/>
          </a:p>
        </p:txBody>
      </p:sp>
    </p:spTree>
    <p:extLst>
      <p:ext uri="{BB962C8B-B14F-4D97-AF65-F5344CB8AC3E}">
        <p14:creationId xmlns:p14="http://schemas.microsoft.com/office/powerpoint/2010/main" val="39827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11308" y="623993"/>
            <a:ext cx="2394159" cy="2183977"/>
          </a:xfrm>
        </p:spPr>
        <p:txBody>
          <a:bodyPr anchor="b"/>
          <a:lstStyle>
            <a:lvl1pPr>
              <a:defRPr sz="2598"/>
            </a:lvl1pPr>
          </a:lstStyle>
          <a:p>
            <a:r>
              <a:rPr lang="de-DE"/>
              <a:t>Mastertitelformat bearbeiten</a:t>
            </a:r>
            <a:endParaRPr lang="en-US" dirty="0"/>
          </a:p>
        </p:txBody>
      </p:sp>
      <p:sp>
        <p:nvSpPr>
          <p:cNvPr id="3" name="Picture Placeholder 2"/>
          <p:cNvSpPr>
            <a:spLocks noGrp="1" noChangeAspect="1"/>
          </p:cNvSpPr>
          <p:nvPr>
            <p:ph type="pic" idx="1"/>
          </p:nvPr>
        </p:nvSpPr>
        <p:spPr>
          <a:xfrm>
            <a:off x="3155805" y="1347654"/>
            <a:ext cx="3757970" cy="6651596"/>
          </a:xfrm>
        </p:spPr>
        <p:txBody>
          <a:bodyPr anchor="t"/>
          <a:lstStyle>
            <a:lvl1pPr marL="0" indent="0">
              <a:buNone/>
              <a:defRPr sz="2598"/>
            </a:lvl1pPr>
            <a:lvl2pPr marL="371155" indent="0">
              <a:buNone/>
              <a:defRPr sz="2273"/>
            </a:lvl2pPr>
            <a:lvl3pPr marL="742310" indent="0">
              <a:buNone/>
              <a:defRPr sz="1948"/>
            </a:lvl3pPr>
            <a:lvl4pPr marL="1113465" indent="0">
              <a:buNone/>
              <a:defRPr sz="1624"/>
            </a:lvl4pPr>
            <a:lvl5pPr marL="1484620" indent="0">
              <a:buNone/>
              <a:defRPr sz="1624"/>
            </a:lvl5pPr>
            <a:lvl6pPr marL="1855775" indent="0">
              <a:buNone/>
              <a:defRPr sz="1624"/>
            </a:lvl6pPr>
            <a:lvl7pPr marL="2226930" indent="0">
              <a:buNone/>
              <a:defRPr sz="1624"/>
            </a:lvl7pPr>
            <a:lvl8pPr marL="2598085" indent="0">
              <a:buNone/>
              <a:defRPr sz="1624"/>
            </a:lvl8pPr>
            <a:lvl9pPr marL="2969240" indent="0">
              <a:buNone/>
              <a:defRPr sz="1624"/>
            </a:lvl9pPr>
          </a:lstStyle>
          <a:p>
            <a:r>
              <a:rPr lang="de-DE"/>
              <a:t>Bild durch Klicken auf Symbol hinzufügen</a:t>
            </a:r>
            <a:endParaRPr lang="en-US" dirty="0"/>
          </a:p>
        </p:txBody>
      </p:sp>
      <p:sp>
        <p:nvSpPr>
          <p:cNvPr id="4" name="Text Placeholder 3"/>
          <p:cNvSpPr>
            <a:spLocks noGrp="1"/>
          </p:cNvSpPr>
          <p:nvPr>
            <p:ph type="body" sz="half" idx="2"/>
          </p:nvPr>
        </p:nvSpPr>
        <p:spPr>
          <a:xfrm>
            <a:off x="511308" y="2807970"/>
            <a:ext cx="2394159" cy="5202112"/>
          </a:xfrm>
        </p:spPr>
        <p:txBody>
          <a:bodyPr/>
          <a:lstStyle>
            <a:lvl1pPr marL="0" indent="0">
              <a:buNone/>
              <a:defRPr sz="1299"/>
            </a:lvl1pPr>
            <a:lvl2pPr marL="371155" indent="0">
              <a:buNone/>
              <a:defRPr sz="1137"/>
            </a:lvl2pPr>
            <a:lvl3pPr marL="742310" indent="0">
              <a:buNone/>
              <a:defRPr sz="974"/>
            </a:lvl3pPr>
            <a:lvl4pPr marL="1113465" indent="0">
              <a:buNone/>
              <a:defRPr sz="812"/>
            </a:lvl4pPr>
            <a:lvl5pPr marL="1484620" indent="0">
              <a:buNone/>
              <a:defRPr sz="812"/>
            </a:lvl5pPr>
            <a:lvl6pPr marL="1855775" indent="0">
              <a:buNone/>
              <a:defRPr sz="812"/>
            </a:lvl6pPr>
            <a:lvl7pPr marL="2226930" indent="0">
              <a:buNone/>
              <a:defRPr sz="812"/>
            </a:lvl7pPr>
            <a:lvl8pPr marL="2598085" indent="0">
              <a:buNone/>
              <a:defRPr sz="812"/>
            </a:lvl8pPr>
            <a:lvl9pPr marL="2969240" indent="0">
              <a:buNone/>
              <a:defRPr sz="812"/>
            </a:lvl9pPr>
          </a:lstStyle>
          <a:p>
            <a:pPr lvl="0"/>
            <a:r>
              <a:rPr lang="de-DE"/>
              <a:t>Mastertextformat bearbeiten</a:t>
            </a:r>
          </a:p>
        </p:txBody>
      </p:sp>
      <p:sp>
        <p:nvSpPr>
          <p:cNvPr id="5" name="Date Placeholder 4"/>
          <p:cNvSpPr>
            <a:spLocks noGrp="1"/>
          </p:cNvSpPr>
          <p:nvPr>
            <p:ph type="dt" sz="half" idx="10"/>
          </p:nvPr>
        </p:nvSpPr>
        <p:spPr/>
        <p:txBody>
          <a:bodyPr/>
          <a:lstStyle/>
          <a:p>
            <a:pPr>
              <a:defRPr/>
            </a:pPr>
            <a:fld id="{71FFAC30-1E9A-487E-B8DC-BE5D4E4C67EE}"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512AA66-DC9A-48E6-B97A-BABCF4F6D5BE}" type="slidenum">
              <a:rPr lang="en-US" altLang="en-US" smtClean="0"/>
              <a:pPr/>
              <a:t>‹Nr.›</a:t>
            </a:fld>
            <a:endParaRPr lang="en-US" altLang="en-US"/>
          </a:p>
        </p:txBody>
      </p:sp>
    </p:spTree>
    <p:extLst>
      <p:ext uri="{BB962C8B-B14F-4D97-AF65-F5344CB8AC3E}">
        <p14:creationId xmlns:p14="http://schemas.microsoft.com/office/powerpoint/2010/main" val="1092188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342" y="498330"/>
            <a:ext cx="6402467" cy="180914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510342" y="2491640"/>
            <a:ext cx="6402467" cy="593877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10341" y="8675243"/>
            <a:ext cx="1670209" cy="498328"/>
          </a:xfrm>
          <a:prstGeom prst="rect">
            <a:avLst/>
          </a:prstGeom>
        </p:spPr>
        <p:txBody>
          <a:bodyPr vert="horz" lIns="91440" tIns="45720" rIns="91440" bIns="45720" rtlCol="0" anchor="ctr"/>
          <a:lstStyle>
            <a:lvl1pPr algn="l">
              <a:defRPr sz="974">
                <a:solidFill>
                  <a:schemeClr val="tx1">
                    <a:tint val="75000"/>
                  </a:schemeClr>
                </a:solidFill>
              </a:defRPr>
            </a:lvl1pPr>
          </a:lstStyle>
          <a:p>
            <a:pPr>
              <a:defRPr/>
            </a:pPr>
            <a:fld id="{BDF85C00-1F80-47BA-B6A9-037D97996368}" type="datetime1">
              <a:rPr lang="de-DE" smtClean="0"/>
              <a:t>31.07.2020</a:t>
            </a:fld>
            <a:endParaRPr lang="en-US"/>
          </a:p>
        </p:txBody>
      </p:sp>
      <p:sp>
        <p:nvSpPr>
          <p:cNvPr id="5" name="Footer Placeholder 4"/>
          <p:cNvSpPr>
            <a:spLocks noGrp="1"/>
          </p:cNvSpPr>
          <p:nvPr>
            <p:ph type="ftr" sz="quarter" idx="3"/>
          </p:nvPr>
        </p:nvSpPr>
        <p:spPr>
          <a:xfrm>
            <a:off x="2458919" y="8675243"/>
            <a:ext cx="2505313" cy="498328"/>
          </a:xfrm>
          <a:prstGeom prst="rect">
            <a:avLst/>
          </a:prstGeom>
        </p:spPr>
        <p:txBody>
          <a:bodyPr vert="horz" lIns="91440" tIns="45720" rIns="91440" bIns="45720" rtlCol="0" anchor="ctr"/>
          <a:lstStyle>
            <a:lvl1pPr algn="ctr">
              <a:defRPr sz="974">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5242600" y="8675243"/>
            <a:ext cx="1670209" cy="498328"/>
          </a:xfrm>
          <a:prstGeom prst="rect">
            <a:avLst/>
          </a:prstGeom>
        </p:spPr>
        <p:txBody>
          <a:bodyPr vert="horz" lIns="91440" tIns="45720" rIns="91440" bIns="45720" rtlCol="0" anchor="ctr"/>
          <a:lstStyle>
            <a:lvl1pPr algn="r">
              <a:defRPr sz="974">
                <a:solidFill>
                  <a:schemeClr val="tx1">
                    <a:tint val="75000"/>
                  </a:schemeClr>
                </a:solidFill>
              </a:defRPr>
            </a:lvl1pPr>
          </a:lstStyle>
          <a:p>
            <a:fld id="{CADC8E57-02DA-4FD3-85A2-79F3D8ABE5A6}" type="slidenum">
              <a:rPr lang="en-US" altLang="en-US" smtClean="0"/>
              <a:pPr/>
              <a:t>‹Nr.›</a:t>
            </a:fld>
            <a:endParaRPr lang="en-US" altLang="en-US"/>
          </a:p>
        </p:txBody>
      </p:sp>
    </p:spTree>
    <p:extLst>
      <p:ext uri="{BB962C8B-B14F-4D97-AF65-F5344CB8AC3E}">
        <p14:creationId xmlns:p14="http://schemas.microsoft.com/office/powerpoint/2010/main" val="400475846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742310" rtl="0" eaLnBrk="1" latinLnBrk="0" hangingPunct="1">
        <a:lnSpc>
          <a:spcPct val="90000"/>
        </a:lnSpc>
        <a:spcBef>
          <a:spcPct val="0"/>
        </a:spcBef>
        <a:buNone/>
        <a:defRPr sz="3572" kern="1200">
          <a:solidFill>
            <a:schemeClr val="tx1"/>
          </a:solidFill>
          <a:latin typeface="+mj-lt"/>
          <a:ea typeface="+mj-ea"/>
          <a:cs typeface="+mj-cs"/>
        </a:defRPr>
      </a:lvl1pPr>
    </p:titleStyle>
    <p:bodyStyle>
      <a:lvl1pPr marL="185577" indent="-185577" algn="l" defTabSz="742310" rtl="0" eaLnBrk="1" latinLnBrk="0" hangingPunct="1">
        <a:lnSpc>
          <a:spcPct val="90000"/>
        </a:lnSpc>
        <a:spcBef>
          <a:spcPts val="812"/>
        </a:spcBef>
        <a:buFont typeface="Arial" panose="020B0604020202020204" pitchFamily="34" charset="0"/>
        <a:buChar char="•"/>
        <a:defRPr sz="2273" kern="1200">
          <a:solidFill>
            <a:schemeClr val="tx1"/>
          </a:solidFill>
          <a:latin typeface="+mn-lt"/>
          <a:ea typeface="+mn-ea"/>
          <a:cs typeface="+mn-cs"/>
        </a:defRPr>
      </a:lvl1pPr>
      <a:lvl2pPr marL="556732" indent="-185577" algn="l" defTabSz="742310" rtl="0" eaLnBrk="1" latinLnBrk="0" hangingPunct="1">
        <a:lnSpc>
          <a:spcPct val="90000"/>
        </a:lnSpc>
        <a:spcBef>
          <a:spcPts val="406"/>
        </a:spcBef>
        <a:buFont typeface="Arial" panose="020B0604020202020204" pitchFamily="34" charset="0"/>
        <a:buChar char="•"/>
        <a:defRPr sz="1948" kern="1200">
          <a:solidFill>
            <a:schemeClr val="tx1"/>
          </a:solidFill>
          <a:latin typeface="+mn-lt"/>
          <a:ea typeface="+mn-ea"/>
          <a:cs typeface="+mn-cs"/>
        </a:defRPr>
      </a:lvl2pPr>
      <a:lvl3pPr marL="927887" indent="-185577" algn="l" defTabSz="742310" rtl="0" eaLnBrk="1" latinLnBrk="0" hangingPunct="1">
        <a:lnSpc>
          <a:spcPct val="90000"/>
        </a:lnSpc>
        <a:spcBef>
          <a:spcPts val="406"/>
        </a:spcBef>
        <a:buFont typeface="Arial" panose="020B0604020202020204" pitchFamily="34" charset="0"/>
        <a:buChar char="•"/>
        <a:defRPr sz="1624" kern="1200">
          <a:solidFill>
            <a:schemeClr val="tx1"/>
          </a:solidFill>
          <a:latin typeface="+mn-lt"/>
          <a:ea typeface="+mn-ea"/>
          <a:cs typeface="+mn-cs"/>
        </a:defRPr>
      </a:lvl3pPr>
      <a:lvl4pPr marL="129904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4pPr>
      <a:lvl5pPr marL="167019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5pPr>
      <a:lvl6pPr marL="204135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6pPr>
      <a:lvl7pPr marL="241250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7pPr>
      <a:lvl8pPr marL="278366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8pPr>
      <a:lvl9pPr marL="315481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9pPr>
    </p:bodyStyle>
    <p:otherStyle>
      <a:defPPr>
        <a:defRPr lang="en-US"/>
      </a:defPPr>
      <a:lvl1pPr marL="0" algn="l" defTabSz="742310" rtl="0" eaLnBrk="1" latinLnBrk="0" hangingPunct="1">
        <a:defRPr sz="1461" kern="1200">
          <a:solidFill>
            <a:schemeClr val="tx1"/>
          </a:solidFill>
          <a:latin typeface="+mn-lt"/>
          <a:ea typeface="+mn-ea"/>
          <a:cs typeface="+mn-cs"/>
        </a:defRPr>
      </a:lvl1pPr>
      <a:lvl2pPr marL="371155" algn="l" defTabSz="742310" rtl="0" eaLnBrk="1" latinLnBrk="0" hangingPunct="1">
        <a:defRPr sz="1461" kern="1200">
          <a:solidFill>
            <a:schemeClr val="tx1"/>
          </a:solidFill>
          <a:latin typeface="+mn-lt"/>
          <a:ea typeface="+mn-ea"/>
          <a:cs typeface="+mn-cs"/>
        </a:defRPr>
      </a:lvl2pPr>
      <a:lvl3pPr marL="742310" algn="l" defTabSz="742310" rtl="0" eaLnBrk="1" latinLnBrk="0" hangingPunct="1">
        <a:defRPr sz="1461" kern="1200">
          <a:solidFill>
            <a:schemeClr val="tx1"/>
          </a:solidFill>
          <a:latin typeface="+mn-lt"/>
          <a:ea typeface="+mn-ea"/>
          <a:cs typeface="+mn-cs"/>
        </a:defRPr>
      </a:lvl3pPr>
      <a:lvl4pPr marL="1113465" algn="l" defTabSz="742310" rtl="0" eaLnBrk="1" latinLnBrk="0" hangingPunct="1">
        <a:defRPr sz="1461" kern="1200">
          <a:solidFill>
            <a:schemeClr val="tx1"/>
          </a:solidFill>
          <a:latin typeface="+mn-lt"/>
          <a:ea typeface="+mn-ea"/>
          <a:cs typeface="+mn-cs"/>
        </a:defRPr>
      </a:lvl4pPr>
      <a:lvl5pPr marL="1484620" algn="l" defTabSz="742310" rtl="0" eaLnBrk="1" latinLnBrk="0" hangingPunct="1">
        <a:defRPr sz="1461" kern="1200">
          <a:solidFill>
            <a:schemeClr val="tx1"/>
          </a:solidFill>
          <a:latin typeface="+mn-lt"/>
          <a:ea typeface="+mn-ea"/>
          <a:cs typeface="+mn-cs"/>
        </a:defRPr>
      </a:lvl5pPr>
      <a:lvl6pPr marL="1855775" algn="l" defTabSz="742310" rtl="0" eaLnBrk="1" latinLnBrk="0" hangingPunct="1">
        <a:defRPr sz="1461" kern="1200">
          <a:solidFill>
            <a:schemeClr val="tx1"/>
          </a:solidFill>
          <a:latin typeface="+mn-lt"/>
          <a:ea typeface="+mn-ea"/>
          <a:cs typeface="+mn-cs"/>
        </a:defRPr>
      </a:lvl6pPr>
      <a:lvl7pPr marL="2226930" algn="l" defTabSz="742310" rtl="0" eaLnBrk="1" latinLnBrk="0" hangingPunct="1">
        <a:defRPr sz="1461" kern="1200">
          <a:solidFill>
            <a:schemeClr val="tx1"/>
          </a:solidFill>
          <a:latin typeface="+mn-lt"/>
          <a:ea typeface="+mn-ea"/>
          <a:cs typeface="+mn-cs"/>
        </a:defRPr>
      </a:lvl7pPr>
      <a:lvl8pPr marL="2598085" algn="l" defTabSz="742310" rtl="0" eaLnBrk="1" latinLnBrk="0" hangingPunct="1">
        <a:defRPr sz="1461" kern="1200">
          <a:solidFill>
            <a:schemeClr val="tx1"/>
          </a:solidFill>
          <a:latin typeface="+mn-lt"/>
          <a:ea typeface="+mn-ea"/>
          <a:cs typeface="+mn-cs"/>
        </a:defRPr>
      </a:lvl8pPr>
      <a:lvl9pPr marL="2969240" algn="l" defTabSz="742310" rtl="0" eaLnBrk="1" latinLnBrk="0" hangingPunct="1">
        <a:defRPr sz="14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www.paypal.com/cgi-bin/webscr?cmd=_s-xclick&amp;hosted_button_id=MLNWHQ27PRBP6&amp;source=ur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hart" Target="../charts/chart8.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chart" Target="../charts/chart12.xml"/><Relationship Id="rId4" Type="http://schemas.openxmlformats.org/officeDocument/2006/relationships/chart" Target="../charts/chart11.xml"/></Relationships>
</file>

<file path=ppt/slides/_rels/slide3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chart" Target="../charts/char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chart" Target="../charts/char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chart" Target="../charts/char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chart" Target="../charts/chart21.xml"/><Relationship Id="rId4" Type="http://schemas.openxmlformats.org/officeDocument/2006/relationships/chart" Target="../charts/chart20.xml"/></Relationships>
</file>

<file path=ppt/slides/_rels/slide5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chart" Target="../charts/chart2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chart" Target="../charts/chart25.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C657714-4FB8-484E-8830-3B41569995EB}"/>
              </a:ext>
            </a:extLst>
          </p:cNvPr>
          <p:cNvSpPr/>
          <p:nvPr/>
        </p:nvSpPr>
        <p:spPr>
          <a:xfrm>
            <a:off x="0" y="0"/>
            <a:ext cx="7423150" cy="9359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C7BD4764-5A55-43D3-A80F-228E1B7546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16733"/>
            <a:ext cx="7423150" cy="7453479"/>
          </a:xfrm>
          <a:prstGeom prst="rect">
            <a:avLst/>
          </a:prstGeom>
        </p:spPr>
      </p:pic>
      <p:sp>
        <p:nvSpPr>
          <p:cNvPr id="3" name="Textfeld 2"/>
          <p:cNvSpPr txBox="1"/>
          <p:nvPr/>
        </p:nvSpPr>
        <p:spPr>
          <a:xfrm>
            <a:off x="678084" y="3612448"/>
            <a:ext cx="6066982" cy="1862048"/>
          </a:xfrm>
          <a:prstGeom prst="rect">
            <a:avLst/>
          </a:prstGeom>
          <a:noFill/>
        </p:spPr>
        <p:txBody>
          <a:bodyPr wrap="none" rtlCol="0">
            <a:spAutoFit/>
          </a:bodyPr>
          <a:lstStyle/>
          <a:p>
            <a:r>
              <a:rPr lang="de-DE" sz="11500" b="1" dirty="0">
                <a:solidFill>
                  <a:schemeClr val="bg1"/>
                </a:solidFill>
                <a:effectLst>
                  <a:outerShdw blurRad="38100" dist="38100" dir="2700000" algn="tl">
                    <a:srgbClr val="000000">
                      <a:alpha val="43137"/>
                    </a:srgbClr>
                  </a:outerShdw>
                </a:effectLst>
              </a:rPr>
              <a:t>COVID-19</a:t>
            </a:r>
            <a:endParaRPr lang="en-US" sz="11500" b="1" dirty="0">
              <a:solidFill>
                <a:schemeClr val="bg1"/>
              </a:solidFill>
              <a:effectLst>
                <a:outerShdw blurRad="38100" dist="38100" dir="2700000" algn="tl">
                  <a:srgbClr val="000000">
                    <a:alpha val="43137"/>
                  </a:srgbClr>
                </a:outerShdw>
              </a:effectLst>
            </a:endParaRPr>
          </a:p>
        </p:txBody>
      </p:sp>
      <p:sp>
        <p:nvSpPr>
          <p:cNvPr id="4" name="Textfeld 3"/>
          <p:cNvSpPr txBox="1"/>
          <p:nvPr/>
        </p:nvSpPr>
        <p:spPr>
          <a:xfrm>
            <a:off x="3219421" y="8445724"/>
            <a:ext cx="984308" cy="369332"/>
          </a:xfrm>
          <a:prstGeom prst="rect">
            <a:avLst/>
          </a:prstGeom>
          <a:noFill/>
        </p:spPr>
        <p:txBody>
          <a:bodyPr wrap="none" rtlCol="0">
            <a:spAutoFit/>
          </a:bodyPr>
          <a:lstStyle/>
          <a:p>
            <a:r>
              <a:rPr lang="en-US" dirty="0">
                <a:solidFill>
                  <a:schemeClr val="bg1"/>
                </a:solidFill>
              </a:rPr>
              <a:t>f5615cfc</a:t>
            </a:r>
          </a:p>
        </p:txBody>
      </p:sp>
      <p:sp>
        <p:nvSpPr>
          <p:cNvPr id="6" name="Textfeld 5">
            <a:extLst>
              <a:ext uri="{FF2B5EF4-FFF2-40B4-BE49-F238E27FC236}">
                <a16:creationId xmlns:a16="http://schemas.microsoft.com/office/drawing/2014/main" id="{621C2D9E-3151-44FC-81AC-6A54153F024E}"/>
              </a:ext>
            </a:extLst>
          </p:cNvPr>
          <p:cNvSpPr txBox="1"/>
          <p:nvPr/>
        </p:nvSpPr>
        <p:spPr>
          <a:xfrm>
            <a:off x="2673983" y="182261"/>
            <a:ext cx="2075183" cy="369332"/>
          </a:xfrm>
          <a:prstGeom prst="rect">
            <a:avLst/>
          </a:prstGeom>
          <a:noFill/>
        </p:spPr>
        <p:txBody>
          <a:bodyPr wrap="none" rtlCol="0">
            <a:spAutoFit/>
          </a:bodyPr>
          <a:lstStyle/>
          <a:p>
            <a:r>
              <a:rPr lang="de-DE" dirty="0">
                <a:solidFill>
                  <a:schemeClr val="bg1"/>
                </a:solidFill>
              </a:rPr>
              <a:t>V</a:t>
            </a:r>
            <a:r>
              <a:rPr lang="en-US" dirty="0" err="1">
                <a:solidFill>
                  <a:schemeClr val="bg1"/>
                </a:solidFill>
              </a:rPr>
              <a:t>ersion</a:t>
            </a:r>
            <a:r>
              <a:rPr lang="en-US" dirty="0">
                <a:solidFill>
                  <a:schemeClr val="bg1"/>
                </a:solidFill>
              </a:rPr>
              <a:t>: 2020-07-31</a:t>
            </a:r>
          </a:p>
        </p:txBody>
      </p:sp>
    </p:spTree>
    <p:extLst>
      <p:ext uri="{BB962C8B-B14F-4D97-AF65-F5344CB8AC3E}">
        <p14:creationId xmlns:p14="http://schemas.microsoft.com/office/powerpoint/2010/main" val="359596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3"/>
          <a:stretch>
            <a:fillRect/>
          </a:stretch>
        </p:blipFill>
        <p:spPr>
          <a:xfrm>
            <a:off x="0" y="0"/>
            <a:ext cx="7417142" cy="9359900"/>
          </a:xfrm>
          <a:prstGeom prst="rect">
            <a:avLst/>
          </a:prstGeom>
        </p:spPr>
      </p:pic>
      <p:sp>
        <p:nvSpPr>
          <p:cNvPr id="12" name="Rechteck 11">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Auf einem </a:t>
            </a:r>
            <a:r>
              <a:rPr lang="de-DE" i="1" dirty="0" err="1">
                <a:ea typeface="Microsoft YaHei" pitchFamily="2"/>
                <a:cs typeface="Mangal" pitchFamily="2"/>
              </a:rPr>
              <a:t>Wet</a:t>
            </a:r>
            <a:r>
              <a:rPr lang="de-DE" i="1" dirty="0">
                <a:ea typeface="Microsoft YaHei" pitchFamily="2"/>
                <a:cs typeface="Mangal" pitchFamily="2"/>
              </a:rPr>
              <a:t> Market,</a:t>
            </a:r>
            <a:r>
              <a:rPr lang="de-DE" dirty="0">
                <a:ea typeface="Microsoft YaHei" pitchFamily="2"/>
                <a:cs typeface="Mangal" pitchFamily="2"/>
              </a:rPr>
              <a:t> im Bild exemplarisch gezeigt, in Wuhan hat die Pandemie begonnen. China hat die gehandelten Tiere dort getestet und bei keinem das Virus nachgewiesen, es vermutet dass hier „nur“ ein Super-</a:t>
            </a:r>
            <a:r>
              <a:rPr lang="de-DE" dirty="0" err="1">
                <a:ea typeface="Microsoft YaHei" pitchFamily="2"/>
                <a:cs typeface="Mangal" pitchFamily="2"/>
              </a:rPr>
              <a:t>Spreading</a:t>
            </a:r>
            <a:r>
              <a:rPr lang="de-DE" dirty="0">
                <a:ea typeface="Microsoft YaHei" pitchFamily="2"/>
                <a:cs typeface="Mangal" pitchFamily="2"/>
              </a:rPr>
              <a:t> </a:t>
            </a:r>
            <a:r>
              <a:rPr lang="de-DE" dirty="0" err="1">
                <a:ea typeface="Microsoft YaHei" pitchFamily="2"/>
                <a:cs typeface="Mangal" pitchFamily="2"/>
              </a:rPr>
              <a:t>event</a:t>
            </a:r>
            <a:r>
              <a:rPr lang="de-DE" dirty="0">
                <a:ea typeface="Microsoft YaHei" pitchFamily="2"/>
                <a:cs typeface="Mangal" pitchFamily="2"/>
              </a:rPr>
              <a:t> statt fand</a:t>
            </a:r>
            <a:r>
              <a:rPr lang="de-DE" baseline="30000" dirty="0"/>
              <a:t>w6</a:t>
            </a:r>
            <a:r>
              <a:rPr lang="de-DE" dirty="0">
                <a:ea typeface="Microsoft YaHei" pitchFamily="2"/>
                <a:cs typeface="Mangal" pitchFamily="2"/>
              </a:rPr>
              <a:t>. Bild: Simon Law</a:t>
            </a:r>
          </a:p>
        </p:txBody>
      </p:sp>
      <p:sp>
        <p:nvSpPr>
          <p:cNvPr id="7" name="Rechteck 6">
            <a:extLst>
              <a:ext uri="{FF2B5EF4-FFF2-40B4-BE49-F238E27FC236}">
                <a16:creationId xmlns:a16="http://schemas.microsoft.com/office/drawing/2014/main" id="{0CE30FA7-5DF9-41A6-961D-F632BA8DE3EB}"/>
              </a:ext>
            </a:extLst>
          </p:cNvPr>
          <p:cNvSpPr/>
          <p:nvPr/>
        </p:nvSpPr>
        <p:spPr>
          <a:xfrm>
            <a:off x="2855260" y="540000"/>
            <a:ext cx="4128740" cy="7093352"/>
          </a:xfrm>
          <a:prstGeom prst="rect">
            <a:avLst/>
          </a:prstGeom>
          <a:solidFill>
            <a:srgbClr val="B8ED0D">
              <a:alpha val="60000"/>
            </a:srgbClr>
          </a:solidFill>
        </p:spPr>
        <p:txBody>
          <a:bodyPr>
            <a:spAutoFit/>
          </a:bodyPr>
          <a:lstStyle/>
          <a:p>
            <a:pPr algn="just" fontAlgn="auto">
              <a:spcBef>
                <a:spcPts val="0"/>
              </a:spcBef>
              <a:spcAft>
                <a:spcPts val="0"/>
              </a:spcAft>
              <a:defRPr/>
            </a:pPr>
            <a:r>
              <a:rPr lang="de-DE" sz="2294" b="1" dirty="0">
                <a:ea typeface="Segoe UI Black" panose="020B0A02040204020203" pitchFamily="34" charset="0"/>
              </a:rPr>
              <a:t>Woher kommt das Virus?</a:t>
            </a:r>
            <a:endParaRPr lang="en-US" sz="2294" dirty="0"/>
          </a:p>
          <a:p>
            <a:pPr algn="just" fontAlgn="auto">
              <a:spcBef>
                <a:spcPts val="0"/>
              </a:spcBef>
              <a:spcAft>
                <a:spcPts val="0"/>
              </a:spcAft>
              <a:defRPr/>
            </a:pPr>
            <a:endParaRPr lang="de-DE" dirty="0"/>
          </a:p>
          <a:p>
            <a:pPr algn="just" fontAlgn="auto">
              <a:spcBef>
                <a:spcPts val="0"/>
              </a:spcBef>
              <a:spcAft>
                <a:spcPts val="0"/>
              </a:spcAft>
              <a:defRPr/>
            </a:pPr>
            <a:r>
              <a:rPr lang="de-DE" dirty="0"/>
              <a:t>Andersen et al. vermuten, dass das Virus aus Yunnan im Süden Chinas stammt, da es zu 96% mit dem Genom </a:t>
            </a:r>
            <a:r>
              <a:rPr lang="de-DE" dirty="0" err="1"/>
              <a:t>BatCoV</a:t>
            </a:r>
            <a:r>
              <a:rPr lang="de-DE" dirty="0"/>
              <a:t> RaTG13 der Viren von Java-Hufeisennasen Fledermäusen überein stimmt</a:t>
            </a:r>
            <a:r>
              <a:rPr lang="de-DE" baseline="30000" dirty="0"/>
              <a:t>w1</a:t>
            </a:r>
            <a:r>
              <a:rPr lang="de-DE" dirty="0"/>
              <a:t>. </a:t>
            </a:r>
          </a:p>
          <a:p>
            <a:pPr algn="just" fontAlgn="auto">
              <a:spcBef>
                <a:spcPts val="0"/>
              </a:spcBef>
              <a:spcAft>
                <a:spcPts val="0"/>
              </a:spcAft>
              <a:defRPr/>
            </a:pPr>
            <a:r>
              <a:rPr lang="de-DE" dirty="0"/>
              <a:t>Huang et al. haben die ersten COVID-19 Fälle in China untersucht und festgestellt, dass 66% davon auf dem Feinkost-Nassmarkt in Wuhan (</a:t>
            </a:r>
            <a:r>
              <a:rPr lang="de-DE" dirty="0" err="1"/>
              <a:t>Huanan</a:t>
            </a:r>
            <a:r>
              <a:rPr lang="de-DE" dirty="0"/>
              <a:t> </a:t>
            </a:r>
            <a:r>
              <a:rPr lang="de-DE" dirty="0" err="1"/>
              <a:t>seafood</a:t>
            </a:r>
            <a:r>
              <a:rPr lang="de-DE" dirty="0"/>
              <a:t> </a:t>
            </a:r>
            <a:r>
              <a:rPr lang="de-DE" dirty="0" err="1"/>
              <a:t>market</a:t>
            </a:r>
            <a:r>
              <a:rPr lang="de-DE" dirty="0"/>
              <a:t>) waren, wo routinemäßig Wildtiere gehandelt werden</a:t>
            </a:r>
            <a:r>
              <a:rPr lang="de-DE" baseline="30000" dirty="0"/>
              <a:t>w2</a:t>
            </a:r>
            <a:r>
              <a:rPr lang="de-DE" dirty="0"/>
              <a:t>. </a:t>
            </a:r>
          </a:p>
          <a:p>
            <a:pPr algn="just" fontAlgn="auto">
              <a:spcBef>
                <a:spcPts val="0"/>
              </a:spcBef>
              <a:spcAft>
                <a:spcPts val="0"/>
              </a:spcAft>
              <a:defRPr/>
            </a:pPr>
            <a:r>
              <a:rPr lang="de-DE" dirty="0"/>
              <a:t>Wie das Virus auf den Markt gelangt ist, ist noch nicht abschließend geklärt. Ins Zentrum der Debatte rückt immer wieder das Institut für Virologie, wo </a:t>
            </a:r>
            <a:r>
              <a:rPr lang="de-DE" dirty="0" err="1"/>
              <a:t>Zhen</a:t>
            </a:r>
            <a:r>
              <a:rPr lang="de-DE" dirty="0"/>
              <a:t>-Li et al. schon 2018 erfolgreich Corona Viren von Fledermäusen auf Schweine übertragen haben</a:t>
            </a:r>
            <a:r>
              <a:rPr lang="de-DE" baseline="30000" dirty="0"/>
              <a:t>w3</a:t>
            </a:r>
            <a:r>
              <a:rPr lang="de-DE" dirty="0"/>
              <a:t>. US Experten haben bezüglich der Sicherheit im Labor schon seit 2018 Bedenken</a:t>
            </a:r>
            <a:r>
              <a:rPr lang="de-DE" baseline="30000" dirty="0"/>
              <a:t>w4</a:t>
            </a:r>
            <a:r>
              <a:rPr lang="de-DE" dirty="0"/>
              <a:t>. Das Labor selbst streitet jegliche Involvierung ab</a:t>
            </a:r>
            <a:r>
              <a:rPr lang="de-DE" baseline="30000" dirty="0"/>
              <a:t>w5</a:t>
            </a:r>
            <a:r>
              <a:rPr lang="de-DE" dirty="0"/>
              <a:t>. </a:t>
            </a:r>
          </a:p>
          <a:p>
            <a:pPr algn="just" fontAlgn="auto">
              <a:spcBef>
                <a:spcPts val="0"/>
              </a:spcBef>
              <a:spcAft>
                <a:spcPts val="0"/>
              </a:spcAft>
              <a:defRPr/>
            </a:pPr>
            <a:r>
              <a:rPr lang="de-DE" dirty="0"/>
              <a:t>Zur Wahrheitsfindung fordert u. a. Australien eine Untersuchung</a:t>
            </a:r>
            <a:r>
              <a:rPr lang="de-DE" baseline="30000" dirty="0"/>
              <a:t>w4</a:t>
            </a:r>
            <a:r>
              <a:rPr lang="de-DE" dirty="0"/>
              <a:t>.</a:t>
            </a:r>
          </a:p>
        </p:txBody>
      </p:sp>
    </p:spTree>
    <p:extLst>
      <p:ext uri="{BB962C8B-B14F-4D97-AF65-F5344CB8AC3E}">
        <p14:creationId xmlns:p14="http://schemas.microsoft.com/office/powerpoint/2010/main" val="428372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0" y="0"/>
            <a:ext cx="7423150" cy="9361878"/>
          </a:xfrm>
          <a:prstGeom prst="rect">
            <a:avLst/>
          </a:prstGeom>
        </p:spPr>
      </p:pic>
      <p:sp>
        <p:nvSpPr>
          <p:cNvPr id="10" name="Rechteck 9">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Die Nähe des Feinkost-Nassmarkt in Wuhan (blau) zum Institut für Virologie (rot) das Asiens größte Sammlung an Viruskulturen enthält. Von dort warnte </a:t>
            </a:r>
            <a:r>
              <a:rPr lang="en-US" dirty="0"/>
              <a:t>Zhen-Li</a:t>
            </a:r>
            <a:r>
              <a:rPr lang="de-DE" dirty="0">
                <a:ea typeface="Microsoft YaHei" pitchFamily="2"/>
                <a:cs typeface="Mangal" pitchFamily="2"/>
              </a:rPr>
              <a:t> bereits im März 2019 vor einem neuen Corona Virus beim Menschen</a:t>
            </a:r>
            <a:r>
              <a:rPr lang="de-DE" baseline="30000" dirty="0"/>
              <a:t>w4</a:t>
            </a:r>
            <a:r>
              <a:rPr lang="de-DE" dirty="0">
                <a:ea typeface="Microsoft YaHei" pitchFamily="2"/>
                <a:cs typeface="Mangal" pitchFamily="2"/>
              </a:rPr>
              <a:t>. Bild: Open Street </a:t>
            </a:r>
            <a:r>
              <a:rPr lang="de-DE" dirty="0" err="1">
                <a:ea typeface="Microsoft YaHei" pitchFamily="2"/>
                <a:cs typeface="Mangal" pitchFamily="2"/>
              </a:rPr>
              <a:t>Maps</a:t>
            </a:r>
            <a:endParaRPr lang="de-DE" dirty="0">
              <a:ea typeface="Microsoft YaHei" pitchFamily="2"/>
              <a:cs typeface="Mangal" pitchFamily="2"/>
            </a:endParaRPr>
          </a:p>
        </p:txBody>
      </p:sp>
      <p:pic>
        <p:nvPicPr>
          <p:cNvPr id="4" name="Grafik 3"/>
          <p:cNvPicPr>
            <a:picLocks noChangeAspect="1"/>
          </p:cNvPicPr>
          <p:nvPr/>
        </p:nvPicPr>
        <p:blipFill>
          <a:blip r:embed="rId4"/>
          <a:stretch>
            <a:fillRect/>
          </a:stretch>
        </p:blipFill>
        <p:spPr>
          <a:xfrm>
            <a:off x="-79150" y="9048966"/>
            <a:ext cx="800100" cy="333375"/>
          </a:xfrm>
          <a:prstGeom prst="rect">
            <a:avLst/>
          </a:prstGeom>
        </p:spPr>
      </p:pic>
      <p:sp>
        <p:nvSpPr>
          <p:cNvPr id="8" name="Rechteck 7">
            <a:extLst>
              <a:ext uri="{FF2B5EF4-FFF2-40B4-BE49-F238E27FC236}">
                <a16:creationId xmlns:a16="http://schemas.microsoft.com/office/drawing/2014/main" id="{0CE30FA7-5DF9-41A6-961D-F632BA8DE3EB}"/>
              </a:ext>
            </a:extLst>
          </p:cNvPr>
          <p:cNvSpPr/>
          <p:nvPr/>
        </p:nvSpPr>
        <p:spPr>
          <a:xfrm>
            <a:off x="2855260" y="540000"/>
            <a:ext cx="4128740" cy="7093352"/>
          </a:xfrm>
          <a:prstGeom prst="rect">
            <a:avLst/>
          </a:prstGeom>
          <a:solidFill>
            <a:srgbClr val="B8ED0D">
              <a:alpha val="60000"/>
            </a:srgbClr>
          </a:solidFill>
        </p:spPr>
        <p:txBody>
          <a:bodyPr>
            <a:spAutoFit/>
          </a:bodyPr>
          <a:lstStyle/>
          <a:p>
            <a:pPr algn="just" fontAlgn="auto">
              <a:spcBef>
                <a:spcPts val="0"/>
              </a:spcBef>
              <a:spcAft>
                <a:spcPts val="0"/>
              </a:spcAft>
              <a:defRPr/>
            </a:pPr>
            <a:r>
              <a:rPr lang="de-DE" sz="2294" b="1" dirty="0">
                <a:ea typeface="Segoe UI Black" panose="020B0A02040204020203" pitchFamily="34" charset="0"/>
              </a:rPr>
              <a:t>Von Menschen gemacht?</a:t>
            </a:r>
            <a:endParaRPr lang="en-US" sz="2294" dirty="0"/>
          </a:p>
          <a:p>
            <a:pPr algn="just" fontAlgn="auto">
              <a:spcBef>
                <a:spcPts val="0"/>
              </a:spcBef>
              <a:spcAft>
                <a:spcPts val="0"/>
              </a:spcAft>
              <a:defRPr/>
            </a:pPr>
            <a:endParaRPr lang="de-DE" dirty="0"/>
          </a:p>
          <a:p>
            <a:pPr algn="just" fontAlgn="auto">
              <a:spcBef>
                <a:spcPts val="0"/>
              </a:spcBef>
              <a:spcAft>
                <a:spcPts val="0"/>
              </a:spcAft>
              <a:defRPr/>
            </a:pPr>
            <a:r>
              <a:rPr lang="de-DE" dirty="0"/>
              <a:t>Andersen et al. diskutieren auch die Möglichkeit, dass das Virus von Menschen gemacht wurde, kommen aber zu dem Ergebnis, dass dies unwahrscheinlich ist</a:t>
            </a:r>
            <a:r>
              <a:rPr lang="de-DE" baseline="30000" dirty="0"/>
              <a:t>w1</a:t>
            </a:r>
            <a:r>
              <a:rPr lang="de-DE" dirty="0"/>
              <a:t>. </a:t>
            </a:r>
          </a:p>
          <a:p>
            <a:pPr algn="just" fontAlgn="auto">
              <a:spcBef>
                <a:spcPts val="0"/>
              </a:spcBef>
              <a:spcAft>
                <a:spcPts val="0"/>
              </a:spcAft>
              <a:defRPr/>
            </a:pPr>
            <a:r>
              <a:rPr lang="de-DE" dirty="0"/>
              <a:t>Der französische Virologe Luc </a:t>
            </a:r>
            <a:r>
              <a:rPr lang="de-DE" dirty="0" err="1"/>
              <a:t>Montagnier</a:t>
            </a:r>
            <a:r>
              <a:rPr lang="de-DE" dirty="0"/>
              <a:t>, 88, der 2008 den Nobelpreis für die Erforschung von HIV erhalten hat ist überzeugt in der SARS-CoV-2 RNA Teile der HIV RNA entdeckt zu haben. Die nur vom Menschen dorthin gebracht werden konnten</a:t>
            </a:r>
            <a:r>
              <a:rPr lang="de-DE" baseline="30000" dirty="0"/>
              <a:t>V1</a:t>
            </a:r>
            <a:r>
              <a:rPr lang="de-DE" dirty="0"/>
              <a:t>. In der Tat haben Ren et al. vom Institut für Virologie in Wuhan bereits 2008 von Verwendung von HIV im </a:t>
            </a:r>
            <a:r>
              <a:rPr lang="de-DE" dirty="0" err="1"/>
              <a:t>Zusam-menhang</a:t>
            </a:r>
            <a:r>
              <a:rPr lang="de-DE" dirty="0"/>
              <a:t> mit Corona Viren berichtet</a:t>
            </a:r>
            <a:r>
              <a:rPr lang="de-DE" baseline="30000" dirty="0"/>
              <a:t>V2</a:t>
            </a:r>
            <a:r>
              <a:rPr lang="de-DE" dirty="0"/>
              <a:t>. </a:t>
            </a:r>
          </a:p>
          <a:p>
            <a:pPr algn="just" fontAlgn="auto">
              <a:spcBef>
                <a:spcPts val="0"/>
              </a:spcBef>
              <a:spcAft>
                <a:spcPts val="0"/>
              </a:spcAft>
              <a:defRPr/>
            </a:pPr>
            <a:r>
              <a:rPr lang="de-DE" dirty="0"/>
              <a:t>Die indische Studie auf die </a:t>
            </a:r>
            <a:r>
              <a:rPr lang="de-DE" dirty="0" err="1"/>
              <a:t>Montagnier</a:t>
            </a:r>
            <a:r>
              <a:rPr lang="de-DE" dirty="0"/>
              <a:t> sich stützt ist mittlerer Weile zurückgezogen</a:t>
            </a:r>
            <a:r>
              <a:rPr lang="de-DE" baseline="30000" dirty="0"/>
              <a:t>V3</a:t>
            </a:r>
            <a:r>
              <a:rPr lang="de-DE" dirty="0"/>
              <a:t>. Bei einer detaillierteren Betrachtung zeigt sich, dass die gefundenen Gensequenzen nicht typisch für HIV sind sondern auch in Corona Viren vorkommen</a:t>
            </a:r>
            <a:r>
              <a:rPr lang="de-DE" baseline="30000" dirty="0"/>
              <a:t>V4</a:t>
            </a:r>
            <a:r>
              <a:rPr lang="de-DE" dirty="0"/>
              <a:t>. </a:t>
            </a:r>
          </a:p>
          <a:p>
            <a:pPr algn="just" fontAlgn="auto">
              <a:spcBef>
                <a:spcPts val="0"/>
              </a:spcBef>
              <a:spcAft>
                <a:spcPts val="0"/>
              </a:spcAft>
              <a:defRPr/>
            </a:pPr>
            <a:r>
              <a:rPr lang="de-DE" dirty="0"/>
              <a:t>Für menschliche Einmischung gibt es daher keine Hinweise.</a:t>
            </a:r>
          </a:p>
        </p:txBody>
      </p:sp>
    </p:spTree>
    <p:extLst>
      <p:ext uri="{BB962C8B-B14F-4D97-AF65-F5344CB8AC3E}">
        <p14:creationId xmlns:p14="http://schemas.microsoft.com/office/powerpoint/2010/main" val="4070096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4" y="0"/>
            <a:ext cx="7417721" cy="9359900"/>
          </a:xfrm>
          <a:prstGeom prst="rect">
            <a:avLst/>
          </a:prstGeom>
        </p:spPr>
      </p:pic>
      <p:sp>
        <p:nvSpPr>
          <p:cNvPr id="10" name="Rechteck 9">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Seid dem die WHO die relativ mild verlaufene Schweinegrippe zur Pandemie erklärte gibt es verstärkt Kritik an Einfluss durch nicht-staatliche Akteure, die 80% des Budgets der WHO stellen, und die damit Verbundenen Interessenskonflikte</a:t>
            </a:r>
            <a:r>
              <a:rPr lang="de-DE" baseline="30000" dirty="0"/>
              <a:t>a3,a4</a:t>
            </a:r>
            <a:r>
              <a:rPr lang="de-DE" dirty="0">
                <a:ea typeface="Microsoft YaHei" pitchFamily="2"/>
                <a:cs typeface="Mangal" pitchFamily="2"/>
              </a:rPr>
              <a:t>.  Bild: Guido Gering</a:t>
            </a:r>
          </a:p>
        </p:txBody>
      </p:sp>
      <p:sp>
        <p:nvSpPr>
          <p:cNvPr id="7" name="Rechteck 6">
            <a:extLst>
              <a:ext uri="{FF2B5EF4-FFF2-40B4-BE49-F238E27FC236}">
                <a16:creationId xmlns:a16="http://schemas.microsoft.com/office/drawing/2014/main" id="{0CE30FA7-5DF9-41A6-961D-F632BA8DE3EB}"/>
              </a:ext>
            </a:extLst>
          </p:cNvPr>
          <p:cNvSpPr/>
          <p:nvPr/>
        </p:nvSpPr>
        <p:spPr>
          <a:xfrm>
            <a:off x="360000" y="540000"/>
            <a:ext cx="4128740" cy="7093352"/>
          </a:xfrm>
          <a:prstGeom prst="rect">
            <a:avLst/>
          </a:prstGeom>
          <a:solidFill>
            <a:srgbClr val="B8ED0D">
              <a:alpha val="60000"/>
            </a:srgbClr>
          </a:solidFill>
        </p:spPr>
        <p:txBody>
          <a:bodyPr>
            <a:spAutoFit/>
          </a:bodyPr>
          <a:lstStyle/>
          <a:p>
            <a:pPr algn="just" fontAlgn="auto">
              <a:spcBef>
                <a:spcPts val="0"/>
              </a:spcBef>
              <a:spcAft>
                <a:spcPts val="0"/>
              </a:spcAft>
              <a:defRPr/>
            </a:pPr>
            <a:r>
              <a:rPr lang="de-DE" sz="2294" b="1" dirty="0">
                <a:ea typeface="Segoe UI Black" panose="020B0A02040204020203" pitchFamily="34" charset="0"/>
              </a:rPr>
              <a:t>Varianten</a:t>
            </a:r>
            <a:endParaRPr lang="en-US" sz="2294" dirty="0"/>
          </a:p>
          <a:p>
            <a:pPr algn="just" fontAlgn="auto">
              <a:spcBef>
                <a:spcPts val="0"/>
              </a:spcBef>
              <a:spcAft>
                <a:spcPts val="0"/>
              </a:spcAft>
              <a:defRPr/>
            </a:pPr>
            <a:endParaRPr lang="en-US" dirty="0"/>
          </a:p>
          <a:p>
            <a:pPr algn="just" fontAlgn="auto">
              <a:spcBef>
                <a:spcPts val="0"/>
              </a:spcBef>
              <a:spcAft>
                <a:spcPts val="0"/>
              </a:spcAft>
              <a:defRPr/>
            </a:pPr>
            <a:r>
              <a:rPr lang="de-DE" dirty="0"/>
              <a:t>Bei SARS-CoV-2 haben sich zwei zentrale Varianten herausgebildet. Die erste, originäre Variante D614 stammt aus Wuhan und hat sich von dort nach Asian und Europa verbreitet. Am 20.2.2020 wurde in Italien zum ersten mal die Variante G614 entdeckt die durch eine Mutation des Spike Proteins gekennzeichnet ist</a:t>
            </a:r>
            <a:r>
              <a:rPr lang="de-DE" baseline="30000" dirty="0"/>
              <a:t>a1,a2</a:t>
            </a:r>
            <a:r>
              <a:rPr lang="de-DE" dirty="0"/>
              <a:t>. </a:t>
            </a:r>
          </a:p>
          <a:p>
            <a:pPr algn="just" fontAlgn="auto">
              <a:spcBef>
                <a:spcPts val="0"/>
              </a:spcBef>
              <a:spcAft>
                <a:spcPts val="0"/>
              </a:spcAft>
              <a:defRPr/>
            </a:pPr>
            <a:r>
              <a:rPr lang="de-DE" dirty="0"/>
              <a:t>G614 breitete sich fortan weltweit aus, und verdrängte die ursprüngliche Wuhan Variante. Die Grafik zeigt den ungefähren zeitlichen Verlauf der Ausbreitung</a:t>
            </a:r>
            <a:r>
              <a:rPr lang="de-DE" baseline="30000" dirty="0"/>
              <a:t>a1,a2</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Erfolg von G614 kann auf Glück oder höhere Ansteckungsfähigkeit zurück gehen</a:t>
            </a:r>
            <a:r>
              <a:rPr lang="de-DE" baseline="30000" dirty="0"/>
              <a:t>a1,a2</a:t>
            </a:r>
            <a:r>
              <a:rPr lang="de-DE" dirty="0"/>
              <a:t>. </a:t>
            </a:r>
          </a:p>
          <a:p>
            <a:pPr algn="just" fontAlgn="auto">
              <a:spcBef>
                <a:spcPts val="0"/>
              </a:spcBef>
              <a:spcAft>
                <a:spcPts val="0"/>
              </a:spcAft>
              <a:defRPr/>
            </a:pPr>
            <a:r>
              <a:rPr lang="de-DE" dirty="0"/>
              <a:t>Pathogenität scheint unverändert</a:t>
            </a:r>
            <a:r>
              <a:rPr lang="de-DE" baseline="30000" dirty="0"/>
              <a:t>a1,a2</a:t>
            </a:r>
            <a:r>
              <a:rPr lang="de-DE" dirty="0"/>
              <a:t>.</a:t>
            </a:r>
          </a:p>
        </p:txBody>
      </p:sp>
      <p:graphicFrame>
        <p:nvGraphicFramePr>
          <p:cNvPr id="6" name="Diagramm 5"/>
          <p:cNvGraphicFramePr>
            <a:graphicFrameLocks/>
          </p:cNvGraphicFramePr>
          <p:nvPr>
            <p:extLst>
              <p:ext uri="{D42A27DB-BD31-4B8C-83A1-F6EECF244321}">
                <p14:modId xmlns:p14="http://schemas.microsoft.com/office/powerpoint/2010/main" val="3899251821"/>
              </p:ext>
            </p:extLst>
          </p:nvPr>
        </p:nvGraphicFramePr>
        <p:xfrm>
          <a:off x="476507" y="4768850"/>
          <a:ext cx="3895725" cy="16065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315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Pandemie</a:t>
            </a:r>
          </a:p>
          <a:p>
            <a:pPr algn="just" fontAlgn="auto">
              <a:spcBef>
                <a:spcPts val="0"/>
              </a:spcBef>
              <a:spcAft>
                <a:spcPts val="0"/>
              </a:spcAft>
              <a:defRPr/>
            </a:pPr>
            <a:endParaRPr lang="de-DE" dirty="0"/>
          </a:p>
          <a:p>
            <a:pPr algn="just" fontAlgn="auto">
              <a:spcBef>
                <a:spcPts val="0"/>
              </a:spcBef>
              <a:spcAft>
                <a:spcPts val="0"/>
              </a:spcAft>
              <a:defRPr/>
            </a:pPr>
            <a:r>
              <a:rPr lang="de-DE" dirty="0"/>
              <a:t>Pandemie bezeichnet die Länder- und </a:t>
            </a:r>
            <a:r>
              <a:rPr lang="de-DE" dirty="0" err="1"/>
              <a:t>Kontinentübergreifende</a:t>
            </a:r>
            <a:r>
              <a:rPr lang="de-DE" dirty="0"/>
              <a:t> Ausbreitung einer Krankheit insbesondere von Infektionskrankheiten. </a:t>
            </a:r>
          </a:p>
          <a:p>
            <a:pPr algn="just" fontAlgn="auto">
              <a:spcBef>
                <a:spcPts val="0"/>
              </a:spcBef>
              <a:spcAft>
                <a:spcPts val="0"/>
              </a:spcAft>
              <a:defRPr/>
            </a:pPr>
            <a:r>
              <a:rPr lang="de-DE" dirty="0"/>
              <a:t>Die Frage ob die WHO eine Begriffsdefinition für Pandemie pflegt und diesen im Vorfeld der Schweinegrippe so geändert hat, das auch eine banale Pandemie die höchste Stufe erreichen kann ist komplex  und wird von </a:t>
            </a:r>
            <a:r>
              <a:rPr lang="de-DE" dirty="0" err="1"/>
              <a:t>Doshi</a:t>
            </a:r>
            <a:r>
              <a:rPr lang="de-DE" dirty="0"/>
              <a:t> detailliert erläutert</a:t>
            </a:r>
            <a:r>
              <a:rPr lang="de-DE" baseline="30000" dirty="0"/>
              <a:t>p1</a:t>
            </a: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Für viele, inklusive den Europarat, war dies eine Änderung der Definition, für die WHO eine Änderung der Beschreibung</a:t>
            </a:r>
            <a:r>
              <a:rPr lang="de-DE" baseline="30000" dirty="0"/>
              <a:t>p1</a:t>
            </a:r>
            <a:r>
              <a:rPr lang="de-DE" dirty="0"/>
              <a:t>. </a:t>
            </a:r>
          </a:p>
          <a:p>
            <a:pPr algn="just" fontAlgn="auto">
              <a:spcBef>
                <a:spcPts val="0"/>
              </a:spcBef>
              <a:spcAft>
                <a:spcPts val="0"/>
              </a:spcAft>
              <a:defRPr/>
            </a:pPr>
            <a:r>
              <a:rPr lang="de-DE" dirty="0"/>
              <a:t>Im Rahmen des WHO Guideline Dokuments für Influenza Pandemien gibt es ein Phasenmodel. Im Model von 2005</a:t>
            </a:r>
            <a:r>
              <a:rPr lang="de-DE" baseline="30000" dirty="0"/>
              <a:t>p3</a:t>
            </a:r>
            <a:r>
              <a:rPr lang="de-DE" dirty="0"/>
              <a:t> gibt es 2 Interpandemische Phasen, 3 Phasen der Alarmbereitschaft und die Pandemiephase. Eine Fußnote regelt, das für die Einordnung der Phasen 3 – 5 die schwere der Erkrankung berücksichtigt werden kann. Die Fußnote ist auch mit Phase 6 assoziiert</a:t>
            </a:r>
            <a:r>
              <a:rPr lang="de-DE" baseline="30000" dirty="0"/>
              <a:t>p3</a:t>
            </a:r>
            <a:r>
              <a:rPr lang="de-DE" dirty="0"/>
              <a:t>.</a:t>
            </a:r>
          </a:p>
          <a:p>
            <a:pPr algn="just" fontAlgn="auto">
              <a:spcBef>
                <a:spcPts val="0"/>
              </a:spcBef>
              <a:spcAft>
                <a:spcPts val="0"/>
              </a:spcAft>
              <a:defRPr/>
            </a:pPr>
            <a:r>
              <a:rPr lang="de-DE" dirty="0"/>
              <a:t>In der 2009er Variante</a:t>
            </a:r>
            <a:r>
              <a:rPr lang="de-DE" baseline="30000" dirty="0"/>
              <a:t>p4</a:t>
            </a:r>
            <a:r>
              <a:rPr lang="de-DE" dirty="0"/>
              <a:t> entfällt die Fußnote, die Phasendefinitionen werden etwas angepasst, so dass jetzt sehr klar ist, dass für die Einordnung lediglich die Verbreitung eine Rolle spielt. Phase 6 bleibt weiter die Pandemische Phase. Ergänzt wird das Model um eine „Post-Peak </a:t>
            </a:r>
            <a:r>
              <a:rPr lang="de-DE" dirty="0" err="1"/>
              <a:t>Period</a:t>
            </a:r>
            <a:r>
              <a:rPr lang="de-DE" dirty="0"/>
              <a:t>“ die Phase nach maximaler Infektionsrate, die „</a:t>
            </a:r>
            <a:r>
              <a:rPr lang="de-DE" dirty="0" err="1"/>
              <a:t>possible</a:t>
            </a:r>
            <a:r>
              <a:rPr lang="de-DE" dirty="0"/>
              <a:t> </a:t>
            </a:r>
            <a:r>
              <a:rPr lang="de-DE" dirty="0" err="1"/>
              <a:t>new</a:t>
            </a:r>
            <a:r>
              <a:rPr lang="de-DE" dirty="0"/>
              <a:t> </a:t>
            </a:r>
            <a:r>
              <a:rPr lang="de-DE" dirty="0" err="1"/>
              <a:t>wave</a:t>
            </a:r>
            <a:r>
              <a:rPr lang="de-DE" dirty="0"/>
              <a:t>“ Phase, in der die Infektionszahlen wieder steigen und die „Post-</a:t>
            </a:r>
            <a:r>
              <a:rPr lang="de-DE" dirty="0" err="1"/>
              <a:t>Pandemic</a:t>
            </a:r>
            <a:r>
              <a:rPr lang="de-DE" dirty="0"/>
              <a:t> </a:t>
            </a:r>
            <a:r>
              <a:rPr lang="de-DE" dirty="0" err="1"/>
              <a:t>Period</a:t>
            </a:r>
            <a:r>
              <a:rPr lang="de-DE" dirty="0"/>
              <a:t>“, die Phase in der alles vorbei ist, erweitert. Sektion 3.2.5 regelt die Festlegung der Schwere der Pandemie, wobei CFR explizit als Indikator genannt wird</a:t>
            </a:r>
            <a:r>
              <a:rPr lang="de-DE" baseline="30000" dirty="0"/>
              <a:t>p4</a:t>
            </a:r>
            <a:r>
              <a:rPr lang="de-DE" dirty="0"/>
              <a:t>.</a:t>
            </a:r>
          </a:p>
          <a:p>
            <a:pPr algn="just" fontAlgn="auto">
              <a:spcBef>
                <a:spcPts val="0"/>
              </a:spcBef>
              <a:spcAft>
                <a:spcPts val="0"/>
              </a:spcAft>
              <a:defRPr/>
            </a:pPr>
            <a:r>
              <a:rPr lang="de-DE" dirty="0"/>
              <a:t>Am 11.3.2020 wurde COVID-19 von der WHO zur Pandemie (Phase 6) erklärt</a:t>
            </a:r>
            <a:r>
              <a:rPr lang="de-DE" baseline="30000" dirty="0"/>
              <a:t>p5</a:t>
            </a:r>
            <a:r>
              <a:rPr lang="de-DE" dirty="0"/>
              <a:t>. Dies wäre sowohl nach 2005 als auch nach 2009 der Fall</a:t>
            </a:r>
            <a:r>
              <a:rPr lang="de-DE" baseline="30000" dirty="0"/>
              <a:t>p6</a:t>
            </a:r>
            <a:r>
              <a:rPr lang="de-DE" dirty="0"/>
              <a:t>.</a:t>
            </a:r>
          </a:p>
        </p:txBody>
      </p:sp>
      <p:sp>
        <p:nvSpPr>
          <p:cNvPr id="3" name="Rechteck 2"/>
          <p:cNvSpPr/>
          <p:nvPr/>
        </p:nvSpPr>
        <p:spPr>
          <a:xfrm>
            <a:off x="457200" y="3324669"/>
            <a:ext cx="6413500" cy="396000"/>
          </a:xfrm>
          <a:prstGeom prst="rect">
            <a:avLst/>
          </a:prstGeom>
          <a:solidFill>
            <a:schemeClr val="bg1">
              <a:alpha val="50000"/>
            </a:schemeClr>
          </a:solidFill>
        </p:spPr>
        <p:txBody>
          <a:bodyPr wrap="square">
            <a:spAutoFit/>
          </a:bodyPr>
          <a:lstStyle/>
          <a:p>
            <a:pPr algn="just"/>
            <a:r>
              <a:rPr lang="en-US" sz="1050" dirty="0"/>
              <a:t>An influenza pandemic occurs when a new influenza virus appears against which the human population has no immunity, resulting in several, simultaneous epidemics worldwide </a:t>
            </a:r>
            <a:r>
              <a:rPr lang="en-US" sz="1050" i="1" strike="sngStrike" dirty="0"/>
              <a:t>with enormous numbers of deaths and illness</a:t>
            </a:r>
          </a:p>
        </p:txBody>
      </p:sp>
      <p:sp>
        <p:nvSpPr>
          <p:cNvPr id="10" name="Rechteck 9"/>
          <p:cNvSpPr/>
          <p:nvPr/>
        </p:nvSpPr>
        <p:spPr>
          <a:xfrm>
            <a:off x="356477" y="2792638"/>
            <a:ext cx="6627523" cy="646331"/>
          </a:xfrm>
          <a:prstGeom prst="rect">
            <a:avLst/>
          </a:prstGeom>
        </p:spPr>
        <p:txBody>
          <a:bodyPr wrap="square">
            <a:spAutoFit/>
          </a:bodyPr>
          <a:lstStyle/>
          <a:p>
            <a:pPr algn="just" fontAlgn="auto">
              <a:spcBef>
                <a:spcPts val="0"/>
              </a:spcBef>
              <a:spcAft>
                <a:spcPts val="0"/>
              </a:spcAft>
              <a:defRPr/>
            </a:pPr>
            <a:r>
              <a:rPr lang="de-DE" dirty="0"/>
              <a:t>Unstrittig ist, dass die WHO 2009 auf ihrer „</a:t>
            </a:r>
            <a:r>
              <a:rPr lang="de-DE" dirty="0" err="1"/>
              <a:t>Pandemic</a:t>
            </a:r>
            <a:r>
              <a:rPr lang="de-DE" dirty="0"/>
              <a:t>  </a:t>
            </a:r>
            <a:r>
              <a:rPr lang="de-DE" dirty="0" err="1"/>
              <a:t>Prepardness</a:t>
            </a:r>
            <a:r>
              <a:rPr lang="de-DE" dirty="0"/>
              <a:t>“ Webseite folgendes Statement modifiziert hat</a:t>
            </a:r>
            <a:r>
              <a:rPr lang="de-DE" baseline="30000" dirty="0"/>
              <a:t>p1,p2</a:t>
            </a:r>
            <a:r>
              <a:rPr lang="de-DE" dirty="0"/>
              <a:t>:</a:t>
            </a:r>
          </a:p>
        </p:txBody>
      </p:sp>
    </p:spTree>
    <p:extLst>
      <p:ext uri="{BB962C8B-B14F-4D97-AF65-F5344CB8AC3E}">
        <p14:creationId xmlns:p14="http://schemas.microsoft.com/office/powerpoint/2010/main" val="216370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0" y="0"/>
            <a:ext cx="7423150" cy="9370840"/>
          </a:xfrm>
          <a:prstGeom prst="rect">
            <a:avLst/>
          </a:prstGeom>
        </p:spPr>
      </p:pic>
      <p:sp>
        <p:nvSpPr>
          <p:cNvPr id="2" name="Textfeld 1"/>
          <p:cNvSpPr txBox="1"/>
          <p:nvPr/>
        </p:nvSpPr>
        <p:spPr>
          <a:xfrm>
            <a:off x="1467376" y="3537574"/>
            <a:ext cx="4688784" cy="2000548"/>
          </a:xfrm>
          <a:prstGeom prst="rect">
            <a:avLst/>
          </a:prstGeom>
          <a:noFill/>
        </p:spPr>
        <p:txBody>
          <a:bodyPr wrap="none" rtlCol="0">
            <a:spAutoFit/>
          </a:bodyPr>
          <a:lstStyle/>
          <a:p>
            <a:r>
              <a:rPr lang="de-DE" sz="8800" b="1" dirty="0">
                <a:solidFill>
                  <a:schemeClr val="bg1"/>
                </a:solidFill>
                <a:effectLst>
                  <a:outerShdw blurRad="38100" dist="38100" dir="2700000" algn="tl">
                    <a:srgbClr val="000000">
                      <a:alpha val="43137"/>
                    </a:srgbClr>
                  </a:outerShdw>
                </a:effectLst>
              </a:rPr>
              <a:t>COVID-19</a:t>
            </a:r>
          </a:p>
          <a:p>
            <a:r>
              <a:rPr lang="de-DE" sz="3600" b="1" dirty="0">
                <a:solidFill>
                  <a:schemeClr val="bg1"/>
                </a:solidFill>
                <a:effectLst>
                  <a:outerShdw blurRad="38100" dist="38100" dir="2700000" algn="tl">
                    <a:srgbClr val="000000">
                      <a:alpha val="43137"/>
                    </a:srgbClr>
                  </a:outerShdw>
                </a:effectLst>
              </a:rPr>
              <a:t>ÜBER DIE KRANKHEIT</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330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669C8C7-47C2-4523-A1F9-25AAAAF3FB86}"/>
              </a:ext>
            </a:extLst>
          </p:cNvPr>
          <p:cNvSpPr/>
          <p:nvPr/>
        </p:nvSpPr>
        <p:spPr>
          <a:xfrm>
            <a:off x="0" y="0"/>
            <a:ext cx="7423150" cy="9359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en-US" sz="2294" b="1" dirty="0" err="1">
                <a:ea typeface="Segoe UI Black" panose="020B0A02040204020203" pitchFamily="34" charset="0"/>
              </a:rPr>
              <a:t>Akute</a:t>
            </a:r>
            <a:r>
              <a:rPr lang="en-US" sz="2294" b="1" dirty="0">
                <a:ea typeface="Segoe UI Black" panose="020B0A02040204020203" pitchFamily="34" charset="0"/>
              </a:rPr>
              <a:t> </a:t>
            </a:r>
            <a:r>
              <a:rPr lang="en-US" sz="2294" b="1" dirty="0" err="1">
                <a:ea typeface="Segoe UI Black" panose="020B0A02040204020203" pitchFamily="34" charset="0"/>
              </a:rPr>
              <a:t>Respiratorische</a:t>
            </a:r>
            <a:r>
              <a:rPr lang="en-US" sz="2294" b="1" dirty="0">
                <a:ea typeface="Segoe UI Black" panose="020B0A02040204020203" pitchFamily="34" charset="0"/>
              </a:rPr>
              <a:t> </a:t>
            </a:r>
            <a:r>
              <a:rPr lang="en-US" sz="2294" b="1" dirty="0" err="1">
                <a:ea typeface="Segoe UI Black" panose="020B0A02040204020203" pitchFamily="34" charset="0"/>
              </a:rPr>
              <a:t>Erkrankungen</a:t>
            </a:r>
            <a:r>
              <a:rPr lang="en-US" sz="2294" b="1" dirty="0">
                <a:ea typeface="Segoe UI Black" panose="020B0A02040204020203" pitchFamily="34" charset="0"/>
              </a:rPr>
              <a:t> (ARE)</a:t>
            </a:r>
            <a:endParaRPr lang="en-US" sz="2294" dirty="0"/>
          </a:p>
          <a:p>
            <a:pPr algn="just" fontAlgn="auto">
              <a:spcBef>
                <a:spcPts val="0"/>
              </a:spcBef>
              <a:spcAft>
                <a:spcPts val="0"/>
              </a:spcAft>
              <a:defRPr/>
            </a:pPr>
            <a:endParaRPr lang="de-DE" dirty="0"/>
          </a:p>
          <a:p>
            <a:pPr algn="just" fontAlgn="auto">
              <a:spcBef>
                <a:spcPts val="0"/>
              </a:spcBef>
              <a:spcAft>
                <a:spcPts val="0"/>
              </a:spcAft>
              <a:defRPr/>
            </a:pPr>
            <a:r>
              <a:rPr lang="de-DE" dirty="0"/>
              <a:t>COVID-19 ist eine ARE. Es sind etwa 200 Viren bekannt die beim Menschen ARE auslösen können. ARE Erreger sind zumeist </a:t>
            </a:r>
            <a:r>
              <a:rPr lang="en-US" dirty="0"/>
              <a:t>40 % </a:t>
            </a:r>
            <a:r>
              <a:rPr lang="en-US" dirty="0" err="1"/>
              <a:t>Rhinoviren</a:t>
            </a:r>
            <a:r>
              <a:rPr lang="en-US" dirty="0"/>
              <a:t>, 10–15 % RS-</a:t>
            </a:r>
            <a:r>
              <a:rPr lang="en-US" dirty="0" err="1"/>
              <a:t>Viren</a:t>
            </a:r>
            <a:r>
              <a:rPr lang="en-US" dirty="0"/>
              <a:t> und 10–25 % </a:t>
            </a:r>
            <a:r>
              <a:rPr lang="en-US" dirty="0" err="1"/>
              <a:t>Coronaviren</a:t>
            </a:r>
            <a:r>
              <a:rPr lang="en-US" dirty="0"/>
              <a:t>. Bei </a:t>
            </a:r>
            <a:r>
              <a:rPr lang="en-US" dirty="0" err="1"/>
              <a:t>Kindern</a:t>
            </a:r>
            <a:r>
              <a:rPr lang="en-US" dirty="0"/>
              <a:t> </a:t>
            </a:r>
            <a:r>
              <a:rPr lang="en-US" dirty="0" err="1"/>
              <a:t>sind</a:t>
            </a:r>
            <a:r>
              <a:rPr lang="en-US" dirty="0"/>
              <a:t> </a:t>
            </a:r>
            <a:r>
              <a:rPr lang="en-US" dirty="0" err="1"/>
              <a:t>auch</a:t>
            </a:r>
            <a:r>
              <a:rPr lang="en-US" dirty="0"/>
              <a:t> </a:t>
            </a:r>
            <a:r>
              <a:rPr lang="en-US" dirty="0" err="1"/>
              <a:t>hMP-Viren</a:t>
            </a:r>
            <a:r>
              <a:rPr lang="en-US" dirty="0"/>
              <a:t> </a:t>
            </a:r>
            <a:r>
              <a:rPr lang="en-US" dirty="0" err="1"/>
              <a:t>weit</a:t>
            </a:r>
            <a:r>
              <a:rPr lang="en-US" dirty="0"/>
              <a:t> verbreitet</a:t>
            </a:r>
            <a:r>
              <a:rPr lang="en-US" baseline="30000" dirty="0"/>
              <a:t>A1</a:t>
            </a:r>
            <a:r>
              <a:rPr lang="en-US" dirty="0"/>
              <a:t>. </a:t>
            </a:r>
            <a:r>
              <a:rPr lang="de-DE" dirty="0"/>
              <a:t>In Deutschland beobachtet das RKI durch die Arbeitsgemeinschaft Influenza (AGI) routinemäßig das Infektionsgeschehen.  Zwischen KW40 2019 und KW19 2020 haben 4,7 Millionen Menschen wegen einer ARE einen Arzt aufgesucht darunter 186.626 labor-diagnostisch bestätigte Influenzafälle, von denen  16% hospitalisiert waren und 509 starben</a:t>
            </a:r>
            <a:r>
              <a:rPr lang="en-US" baseline="30000" dirty="0"/>
              <a:t>A2</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Grafik</a:t>
            </a:r>
            <a:r>
              <a:rPr lang="en-US" baseline="30000" dirty="0"/>
              <a:t>A3</a:t>
            </a:r>
            <a:r>
              <a:rPr lang="de-DE" dirty="0"/>
              <a:t> zeigt die von der AGI veröffentlichten Häufigkeiten der Verschiedenen ARE Erreger pro Woche. Es dominiert Influenza (rot) mit bis zu 42%, SARS-CoV-2 (rosa) erreichte in Tests der AGI einen Spitzenwert von 3,1% und liegt seit dem 13.4.2020 bei Null. Insgesamt wurden über die AGI 1342 der 3791 eingesandten Proben zusätzlich auf SARS-CoV-2 untersucht und 13 Fälle identifiziert</a:t>
            </a:r>
            <a:r>
              <a:rPr lang="en-US" baseline="30000" dirty="0"/>
              <a:t> A2</a:t>
            </a:r>
            <a:r>
              <a:rPr lang="de-DE" dirty="0"/>
              <a:t>.</a:t>
            </a:r>
          </a:p>
          <a:p>
            <a:pPr algn="just" fontAlgn="auto">
              <a:spcBef>
                <a:spcPts val="0"/>
              </a:spcBef>
              <a:spcAft>
                <a:spcPts val="0"/>
              </a:spcAft>
              <a:defRPr/>
            </a:pPr>
            <a:r>
              <a:rPr lang="de-DE" dirty="0"/>
              <a:t>Die Grippesaison 19/20 endete nach RKI mit der 12. Woche. Andere Coronaviren spielten in den aktuellen  Daten der AGI keine Rolle</a:t>
            </a:r>
            <a:r>
              <a:rPr lang="en-US" baseline="30000" dirty="0"/>
              <a:t>A2</a:t>
            </a:r>
            <a:r>
              <a:rPr lang="de-DE" dirty="0"/>
              <a:t>.</a:t>
            </a:r>
          </a:p>
        </p:txBody>
      </p:sp>
      <p:pic>
        <p:nvPicPr>
          <p:cNvPr id="3" name="Grafik 2">
            <a:extLst>
              <a:ext uri="{FF2B5EF4-FFF2-40B4-BE49-F238E27FC236}">
                <a16:creationId xmlns:a16="http://schemas.microsoft.com/office/drawing/2014/main" id="{4CD6A507-1F42-48DD-A2E4-6EB02D4371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8484" y="3969218"/>
            <a:ext cx="6307032" cy="2992902"/>
          </a:xfrm>
          <a:prstGeom prst="rect">
            <a:avLst/>
          </a:prstGeom>
          <a:solidFill>
            <a:schemeClr val="bg1">
              <a:alpha val="50000"/>
            </a:schemeClr>
          </a:solidFill>
        </p:spPr>
      </p:pic>
    </p:spTree>
    <p:extLst>
      <p:ext uri="{BB962C8B-B14F-4D97-AF65-F5344CB8AC3E}">
        <p14:creationId xmlns:p14="http://schemas.microsoft.com/office/powerpoint/2010/main" val="17097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COVID-19 Erkrankung</a:t>
            </a:r>
          </a:p>
          <a:p>
            <a:pPr algn="just" fontAlgn="auto">
              <a:spcBef>
                <a:spcPts val="0"/>
              </a:spcBef>
              <a:spcAft>
                <a:spcPts val="0"/>
              </a:spcAft>
              <a:defRPr/>
            </a:pPr>
            <a:endParaRPr lang="de-DE" dirty="0"/>
          </a:p>
          <a:p>
            <a:pPr algn="just" fontAlgn="auto">
              <a:spcBef>
                <a:spcPts val="0"/>
              </a:spcBef>
              <a:spcAft>
                <a:spcPts val="0"/>
              </a:spcAft>
              <a:defRPr/>
            </a:pPr>
            <a:r>
              <a:rPr lang="de-DE" dirty="0"/>
              <a:t>Die Mehrheit der COVID-19 Infektionen verläuft ohne Symptome</a:t>
            </a:r>
            <a:r>
              <a:rPr lang="de-DE" baseline="30000" dirty="0"/>
              <a:t>C1,C5</a:t>
            </a: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Erkrankte leiden unter einem oder mehreren dieser Symptome</a:t>
            </a:r>
            <a:r>
              <a:rPr lang="de-DE" baseline="30000" dirty="0"/>
              <a:t>C2</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Grafik zeigt die Krankheitsdauer relativ zum Symptombeginn</a:t>
            </a:r>
            <a:r>
              <a:rPr lang="de-DE" baseline="30000" dirty="0"/>
              <a:t>C3,C4</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Verlegung auf die Intensivstation am 10 Tag nach Hospitalisierung, wo der Patient weitere 10, bzw. 18 Tage (bei Beatmung) verbleibt</a:t>
            </a:r>
            <a:r>
              <a:rPr lang="de-DE" baseline="30000" dirty="0"/>
              <a:t>C4</a:t>
            </a:r>
            <a:r>
              <a:rPr lang="de-DE" dirty="0"/>
              <a:t>.</a:t>
            </a:r>
          </a:p>
        </p:txBody>
      </p:sp>
      <p:sp>
        <p:nvSpPr>
          <p:cNvPr id="2" name="Rechteck 1"/>
          <p:cNvSpPr/>
          <p:nvPr/>
        </p:nvSpPr>
        <p:spPr>
          <a:xfrm>
            <a:off x="465249" y="6400800"/>
            <a:ext cx="6433710" cy="195502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m 5"/>
          <p:cNvGraphicFramePr>
            <a:graphicFrameLocks/>
          </p:cNvGraphicFramePr>
          <p:nvPr>
            <p:extLst>
              <p:ext uri="{D42A27DB-BD31-4B8C-83A1-F6EECF244321}">
                <p14:modId xmlns:p14="http://schemas.microsoft.com/office/powerpoint/2010/main" val="541401939"/>
              </p:ext>
            </p:extLst>
          </p:nvPr>
        </p:nvGraphicFramePr>
        <p:xfrm>
          <a:off x="465249" y="3112117"/>
          <a:ext cx="6413500" cy="2933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Diagramm 12"/>
          <p:cNvGraphicFramePr>
            <a:graphicFrameLocks/>
          </p:cNvGraphicFramePr>
          <p:nvPr>
            <p:extLst>
              <p:ext uri="{D42A27DB-BD31-4B8C-83A1-F6EECF244321}">
                <p14:modId xmlns:p14="http://schemas.microsoft.com/office/powerpoint/2010/main" val="163542623"/>
              </p:ext>
            </p:extLst>
          </p:nvPr>
        </p:nvGraphicFramePr>
        <p:xfrm>
          <a:off x="465249" y="1500145"/>
          <a:ext cx="6413500" cy="1357313"/>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hteck 13"/>
          <p:cNvSpPr/>
          <p:nvPr/>
        </p:nvSpPr>
        <p:spPr>
          <a:xfrm>
            <a:off x="465250" y="6706302"/>
            <a:ext cx="36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825250" y="6706302"/>
            <a:ext cx="1440000" cy="360000"/>
          </a:xfrm>
          <a:prstGeom prst="rect">
            <a:avLst/>
          </a:prstGeom>
          <a:pattFill prst="wdDn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2265250" y="6706302"/>
            <a:ext cx="3240000" cy="360000"/>
          </a:xfrm>
          <a:prstGeom prst="rect">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1905250" y="7133835"/>
            <a:ext cx="36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1545250" y="7133835"/>
            <a:ext cx="360000" cy="360000"/>
          </a:xfrm>
          <a:prstGeom prst="rect">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825250" y="7133835"/>
            <a:ext cx="720000" cy="360000"/>
          </a:xfrm>
          <a:prstGeom prst="rect">
            <a:avLst/>
          </a:prstGeom>
          <a:pattFill prst="wdDn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2265250" y="7133835"/>
            <a:ext cx="180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4065250" y="7133968"/>
            <a:ext cx="720000" cy="360000"/>
          </a:xfrm>
          <a:prstGeom prst="rect">
            <a:avLst/>
          </a:prstGeom>
          <a:pattFill prst="wd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2265250" y="7545020"/>
            <a:ext cx="144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hteck 33"/>
          <p:cNvSpPr/>
          <p:nvPr/>
        </p:nvSpPr>
        <p:spPr>
          <a:xfrm>
            <a:off x="3705250" y="7545020"/>
            <a:ext cx="2520000" cy="360000"/>
          </a:xfrm>
          <a:prstGeom prst="rect">
            <a:avLst/>
          </a:prstGeom>
          <a:pattFill prst="wdDn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31"/>
          <p:cNvSpPr txBox="1"/>
          <p:nvPr/>
        </p:nvSpPr>
        <p:spPr>
          <a:xfrm>
            <a:off x="3725810" y="7523188"/>
            <a:ext cx="2494978" cy="369332"/>
          </a:xfrm>
          <a:prstGeom prst="rect">
            <a:avLst/>
          </a:prstGeom>
          <a:noFill/>
        </p:spPr>
        <p:txBody>
          <a:bodyPr wrap="none" rtlCol="0">
            <a:spAutoFit/>
          </a:bodyPr>
          <a:lstStyle/>
          <a:p>
            <a:r>
              <a:rPr lang="de-DE" b="1" dirty="0"/>
              <a:t>Entlassung nach 7 Tagen</a:t>
            </a:r>
            <a:endParaRPr lang="en-US" b="1" dirty="0"/>
          </a:p>
        </p:txBody>
      </p:sp>
      <p:sp>
        <p:nvSpPr>
          <p:cNvPr id="38" name="Rechteck 37"/>
          <p:cNvSpPr/>
          <p:nvPr/>
        </p:nvSpPr>
        <p:spPr>
          <a:xfrm>
            <a:off x="2268377" y="7995823"/>
            <a:ext cx="1440000"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p:cNvSpPr/>
          <p:nvPr/>
        </p:nvSpPr>
        <p:spPr>
          <a:xfrm>
            <a:off x="3708376" y="7977904"/>
            <a:ext cx="1440000" cy="360000"/>
          </a:xfrm>
          <a:prstGeom prst="rect">
            <a:avLst/>
          </a:prstGeom>
          <a:pattFill prst="wdDn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feld 40"/>
          <p:cNvSpPr txBox="1"/>
          <p:nvPr/>
        </p:nvSpPr>
        <p:spPr>
          <a:xfrm>
            <a:off x="3766467" y="7954472"/>
            <a:ext cx="2701893" cy="369332"/>
          </a:xfrm>
          <a:prstGeom prst="rect">
            <a:avLst/>
          </a:prstGeom>
          <a:noFill/>
        </p:spPr>
        <p:txBody>
          <a:bodyPr wrap="none" rtlCol="0">
            <a:spAutoFit/>
          </a:bodyPr>
          <a:lstStyle/>
          <a:p>
            <a:r>
              <a:rPr lang="de-DE" b="1" dirty="0"/>
              <a:t>4 Tage bis Lungenversagen</a:t>
            </a:r>
            <a:endParaRPr lang="en-US" b="1" dirty="0"/>
          </a:p>
        </p:txBody>
      </p:sp>
      <p:cxnSp>
        <p:nvCxnSpPr>
          <p:cNvPr id="18" name="Gerader Verbinder 17"/>
          <p:cNvCxnSpPr/>
          <p:nvPr/>
        </p:nvCxnSpPr>
        <p:spPr>
          <a:xfrm>
            <a:off x="2265250" y="6604702"/>
            <a:ext cx="0" cy="1751121"/>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65249" y="6688962"/>
            <a:ext cx="4686411" cy="369332"/>
          </a:xfrm>
          <a:prstGeom prst="rect">
            <a:avLst/>
          </a:prstGeom>
          <a:noFill/>
        </p:spPr>
        <p:txBody>
          <a:bodyPr wrap="none" rtlCol="0">
            <a:spAutoFit/>
          </a:bodyPr>
          <a:lstStyle/>
          <a:p>
            <a:r>
              <a:rPr lang="de-DE" b="1" dirty="0"/>
              <a:t>Inkubationszeit 1 bis 14 Tage (Median 5-6 Tage)</a:t>
            </a:r>
            <a:endParaRPr lang="en-US" b="1" dirty="0"/>
          </a:p>
        </p:txBody>
      </p:sp>
      <p:sp>
        <p:nvSpPr>
          <p:cNvPr id="27" name="Textfeld 26"/>
          <p:cNvSpPr txBox="1"/>
          <p:nvPr/>
        </p:nvSpPr>
        <p:spPr>
          <a:xfrm>
            <a:off x="379546" y="7102804"/>
            <a:ext cx="6519413" cy="369332"/>
          </a:xfrm>
          <a:prstGeom prst="rect">
            <a:avLst/>
          </a:prstGeom>
          <a:noFill/>
        </p:spPr>
        <p:txBody>
          <a:bodyPr wrap="none" rtlCol="0">
            <a:spAutoFit/>
          </a:bodyPr>
          <a:lstStyle/>
          <a:p>
            <a:r>
              <a:rPr lang="de-DE" b="1" dirty="0"/>
              <a:t>Infektiöse Phase: 1-4 Tage vor und 5-7 Tage nach Symptombeginn</a:t>
            </a:r>
            <a:endParaRPr lang="en-US" b="1" dirty="0"/>
          </a:p>
        </p:txBody>
      </p:sp>
      <p:sp>
        <p:nvSpPr>
          <p:cNvPr id="31" name="Textfeld 30"/>
          <p:cNvSpPr txBox="1"/>
          <p:nvPr/>
        </p:nvSpPr>
        <p:spPr>
          <a:xfrm>
            <a:off x="997201" y="7511175"/>
            <a:ext cx="2708049" cy="369332"/>
          </a:xfrm>
          <a:prstGeom prst="rect">
            <a:avLst/>
          </a:prstGeom>
          <a:noFill/>
        </p:spPr>
        <p:txBody>
          <a:bodyPr wrap="none" rtlCol="0">
            <a:spAutoFit/>
          </a:bodyPr>
          <a:lstStyle/>
          <a:p>
            <a:r>
              <a:rPr lang="de-DE" b="1" dirty="0"/>
              <a:t>4 Tage bis Hospitalisierung</a:t>
            </a:r>
            <a:endParaRPr lang="en-US" b="1" dirty="0"/>
          </a:p>
        </p:txBody>
      </p:sp>
      <p:sp>
        <p:nvSpPr>
          <p:cNvPr id="39" name="Textfeld 38"/>
          <p:cNvSpPr txBox="1"/>
          <p:nvPr/>
        </p:nvSpPr>
        <p:spPr>
          <a:xfrm>
            <a:off x="1000328" y="7961978"/>
            <a:ext cx="2255041" cy="369332"/>
          </a:xfrm>
          <a:prstGeom prst="rect">
            <a:avLst/>
          </a:prstGeom>
          <a:noFill/>
        </p:spPr>
        <p:txBody>
          <a:bodyPr wrap="none" rtlCol="0">
            <a:spAutoFit/>
          </a:bodyPr>
          <a:lstStyle/>
          <a:p>
            <a:r>
              <a:rPr lang="de-DE" b="1" dirty="0"/>
              <a:t>4 Tage bis Pneumonie</a:t>
            </a:r>
            <a:endParaRPr lang="en-US" b="1" dirty="0"/>
          </a:p>
        </p:txBody>
      </p:sp>
      <p:sp>
        <p:nvSpPr>
          <p:cNvPr id="44" name="Textfeld 43"/>
          <p:cNvSpPr txBox="1"/>
          <p:nvPr/>
        </p:nvSpPr>
        <p:spPr>
          <a:xfrm>
            <a:off x="2095230" y="6311622"/>
            <a:ext cx="1720664" cy="369332"/>
          </a:xfrm>
          <a:prstGeom prst="rect">
            <a:avLst/>
          </a:prstGeom>
          <a:noFill/>
        </p:spPr>
        <p:txBody>
          <a:bodyPr wrap="none" rtlCol="0">
            <a:spAutoFit/>
          </a:bodyPr>
          <a:lstStyle/>
          <a:p>
            <a:r>
              <a:rPr lang="de-DE" dirty="0">
                <a:solidFill>
                  <a:srgbClr val="C00000"/>
                </a:solidFill>
              </a:rPr>
              <a:t>Symptombeginn</a:t>
            </a:r>
            <a:endParaRPr lang="en-US" dirty="0">
              <a:solidFill>
                <a:srgbClr val="C00000"/>
              </a:solidFill>
            </a:endParaRPr>
          </a:p>
        </p:txBody>
      </p:sp>
    </p:spTree>
    <p:extLst>
      <p:ext uri="{BB962C8B-B14F-4D97-AF65-F5344CB8AC3E}">
        <p14:creationId xmlns:p14="http://schemas.microsoft.com/office/powerpoint/2010/main" val="262273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Risikofaktoren</a:t>
            </a:r>
          </a:p>
          <a:p>
            <a:pPr algn="just" fontAlgn="auto">
              <a:spcBef>
                <a:spcPts val="0"/>
              </a:spcBef>
              <a:spcAft>
                <a:spcPts val="0"/>
              </a:spcAft>
              <a:defRPr/>
            </a:pPr>
            <a:endParaRPr lang="de-DE" dirty="0"/>
          </a:p>
          <a:p>
            <a:pPr algn="just" fontAlgn="auto">
              <a:spcBef>
                <a:spcPts val="0"/>
              </a:spcBef>
              <a:spcAft>
                <a:spcPts val="0"/>
              </a:spcAft>
              <a:defRPr/>
            </a:pPr>
            <a:r>
              <a:rPr lang="en-US" dirty="0"/>
              <a:t>Williamson et al.</a:t>
            </a:r>
            <a:r>
              <a:rPr lang="en-US" baseline="30000" dirty="0"/>
              <a:t>r1</a:t>
            </a:r>
            <a:r>
              <a:rPr lang="en-US" dirty="0"/>
              <a:t> </a:t>
            </a:r>
            <a:r>
              <a:rPr lang="en-US" dirty="0" err="1"/>
              <a:t>aus</a:t>
            </a:r>
            <a:r>
              <a:rPr lang="de-DE" dirty="0"/>
              <a:t> Großbritannien haben die Risikofaktoren die einen COVID-19 Tot begünstigen näher angeschaut Und u. a. folgende Risikofaktoren ermittelt. Beispielsweise hat ein 18-40 jährige Person 6% des Risikos der 50-60 jährigen Referenzperson.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Balken gibt an in welchem Bereich 95% der Fälle liegen, die Zahl gibt den Mittelwert.</a:t>
            </a:r>
          </a:p>
          <a:p>
            <a:pPr algn="just" fontAlgn="auto">
              <a:spcBef>
                <a:spcPts val="0"/>
              </a:spcBef>
              <a:spcAft>
                <a:spcPts val="0"/>
              </a:spcAft>
              <a:defRPr/>
            </a:pPr>
            <a:r>
              <a:rPr lang="de-DE" dirty="0"/>
              <a:t>Interessant ist das die Studie ermittelt hat das Bluthochdruck und Rauchen das Risiko senkt. Beim Rauchen kann es sich um eine statistische Abweichung handeln. Beim Bluthochdruck liegt für Patienten ab 70 Jahren eine Risikominderung vor die weiter untersucht werden sollte</a:t>
            </a:r>
            <a:r>
              <a:rPr lang="en-US" baseline="30000" dirty="0"/>
              <a:t>r1</a:t>
            </a:r>
            <a:r>
              <a:rPr lang="de-DE" dirty="0"/>
              <a:t>.</a:t>
            </a:r>
          </a:p>
        </p:txBody>
      </p:sp>
      <p:graphicFrame>
        <p:nvGraphicFramePr>
          <p:cNvPr id="5" name="Diagramm 4"/>
          <p:cNvGraphicFramePr>
            <a:graphicFrameLocks/>
          </p:cNvGraphicFramePr>
          <p:nvPr>
            <p:extLst>
              <p:ext uri="{D42A27DB-BD31-4B8C-83A1-F6EECF244321}">
                <p14:modId xmlns:p14="http://schemas.microsoft.com/office/powerpoint/2010/main" val="1650697480"/>
              </p:ext>
            </p:extLst>
          </p:nvPr>
        </p:nvGraphicFramePr>
        <p:xfrm>
          <a:off x="495300" y="2400301"/>
          <a:ext cx="6375400" cy="45592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7684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7423150" cy="9368493"/>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59999" y="526353"/>
            <a:ext cx="412873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Rolle der Blutgruppe</a:t>
            </a:r>
          </a:p>
          <a:p>
            <a:pPr algn="just" fontAlgn="auto">
              <a:spcBef>
                <a:spcPts val="0"/>
              </a:spcBef>
              <a:spcAft>
                <a:spcPts val="0"/>
              </a:spcAft>
              <a:defRPr/>
            </a:pPr>
            <a:endParaRPr lang="de-DE" dirty="0"/>
          </a:p>
          <a:p>
            <a:pPr algn="just" fontAlgn="auto">
              <a:spcBef>
                <a:spcPts val="0"/>
              </a:spcBef>
              <a:spcAft>
                <a:spcPts val="0"/>
              </a:spcAft>
              <a:defRPr/>
            </a:pPr>
            <a:r>
              <a:rPr lang="de-DE" dirty="0"/>
              <a:t>Abhängigkeit von Krankheits-verläufen von der Blutgruppe sind nicht ungewöhnlich und wurden auch bei SARS-CoV-1 beobachtet. </a:t>
            </a:r>
          </a:p>
          <a:p>
            <a:pPr algn="just" fontAlgn="auto">
              <a:spcBef>
                <a:spcPts val="0"/>
              </a:spcBef>
              <a:spcAft>
                <a:spcPts val="0"/>
              </a:spcAft>
              <a:defRPr/>
            </a:pPr>
            <a:r>
              <a:rPr lang="de-DE" dirty="0"/>
              <a:t>Schon früh haben Studien Hinweise in diese Richtung auch für SARS-CoV-2 gezeigt. Mittlerer Weile gilt der Einfluss der Blutgruppe als Gesichert. Basierend auf Untersuchungen an Personen in Spanien und Italien  wird davon ausgegangen, dass Menschen mit Blutgruppe 0 verglichen mit Menschen der Blutgruppe A+ eine um 55% reduzierte Wahrscheinlichkeit auf einen schweren COVID-19 Krankheitsverlauf haben</a:t>
            </a:r>
            <a:r>
              <a:rPr lang="de-DE" baseline="30000" dirty="0"/>
              <a:t>r5</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ea typeface="Microsoft YaHei" pitchFamily="2"/>
              </a:rPr>
              <a:t>Die unterschiedliche Verteilung der Blutgruppen wird die Sterberaten in diesen Ländern beeinflussen. Die Ungünstigere Blutgruppenverteilung begünstigt Beispielsweise in Schweden 10% mehr schwere Verläufe als in Deutschland. </a:t>
            </a:r>
            <a:endParaRPr lang="de-DE" dirty="0"/>
          </a:p>
        </p:txBody>
      </p:sp>
      <p:graphicFrame>
        <p:nvGraphicFramePr>
          <p:cNvPr id="2" name="Tabelle 1"/>
          <p:cNvGraphicFramePr>
            <a:graphicFrameLocks noGrp="1"/>
          </p:cNvGraphicFramePr>
          <p:nvPr>
            <p:extLst>
              <p:ext uri="{D42A27DB-BD31-4B8C-83A1-F6EECF244321}">
                <p14:modId xmlns:p14="http://schemas.microsoft.com/office/powerpoint/2010/main" val="378529615"/>
              </p:ext>
            </p:extLst>
          </p:nvPr>
        </p:nvGraphicFramePr>
        <p:xfrm>
          <a:off x="475191" y="5659261"/>
          <a:ext cx="3893610" cy="1278382"/>
        </p:xfrm>
        <a:graphic>
          <a:graphicData uri="http://schemas.openxmlformats.org/drawingml/2006/table">
            <a:tbl>
              <a:tblPr firstRow="1" bandRow="1">
                <a:tableStyleId>{2D5ABB26-0587-4C30-8999-92F81FD0307C}</a:tableStyleId>
              </a:tblPr>
              <a:tblGrid>
                <a:gridCol w="439209">
                  <a:extLst>
                    <a:ext uri="{9D8B030D-6E8A-4147-A177-3AD203B41FA5}">
                      <a16:colId xmlns:a16="http://schemas.microsoft.com/office/drawing/2014/main" val="20000"/>
                    </a:ext>
                  </a:extLst>
                </a:gridCol>
                <a:gridCol w="515155">
                  <a:extLst>
                    <a:ext uri="{9D8B030D-6E8A-4147-A177-3AD203B41FA5}">
                      <a16:colId xmlns:a16="http://schemas.microsoft.com/office/drawing/2014/main" val="20001"/>
                    </a:ext>
                  </a:extLst>
                </a:gridCol>
                <a:gridCol w="502276">
                  <a:extLst>
                    <a:ext uri="{9D8B030D-6E8A-4147-A177-3AD203B41FA5}">
                      <a16:colId xmlns:a16="http://schemas.microsoft.com/office/drawing/2014/main" val="20002"/>
                    </a:ext>
                  </a:extLst>
                </a:gridCol>
                <a:gridCol w="531969">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701071">
                  <a:extLst>
                    <a:ext uri="{9D8B030D-6E8A-4147-A177-3AD203B41FA5}">
                      <a16:colId xmlns:a16="http://schemas.microsoft.com/office/drawing/2014/main" val="20005"/>
                    </a:ext>
                  </a:extLst>
                </a:gridCol>
                <a:gridCol w="556230">
                  <a:extLst>
                    <a:ext uri="{9D8B030D-6E8A-4147-A177-3AD203B41FA5}">
                      <a16:colId xmlns:a16="http://schemas.microsoft.com/office/drawing/2014/main" val="20006"/>
                    </a:ext>
                  </a:extLst>
                </a:gridCol>
              </a:tblGrid>
              <a:tr h="370840">
                <a:tc>
                  <a:txBody>
                    <a:bodyPr/>
                    <a:lstStyle/>
                    <a:p>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SWE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USA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CHN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BRA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JPN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370840">
                <a:tc>
                  <a:txBody>
                    <a:bodyPr/>
                    <a:lstStyle/>
                    <a:p>
                      <a:r>
                        <a:rPr lang="de-DE" dirty="0"/>
                        <a:t>0</a:t>
                      </a:r>
                      <a:r>
                        <a:rPr lang="de-DE" baseline="30000" dirty="0"/>
                        <a:t>r6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38%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36%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30%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370840">
                <a:tc>
                  <a:txBody>
                    <a:bodyPr/>
                    <a:lstStyle/>
                    <a:p>
                      <a:r>
                        <a:rPr lang="de-DE" dirty="0"/>
                        <a:t>A</a:t>
                      </a:r>
                      <a:r>
                        <a:rPr lang="de-DE" baseline="30000" dirty="0"/>
                        <a:t>r6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bl>
          </a:graphicData>
        </a:graphic>
      </p:graphicFrame>
      <p:sp>
        <p:nvSpPr>
          <p:cNvPr id="10" name="Rechteck 9">
            <a:extLst>
              <a:ext uri="{FF2B5EF4-FFF2-40B4-BE49-F238E27FC236}">
                <a16:creationId xmlns:a16="http://schemas.microsoft.com/office/drawing/2014/main" id="{6E83115B-F179-4C44-9914-8AEC5425F7F7}"/>
              </a:ext>
            </a:extLst>
          </p:cNvPr>
          <p:cNvSpPr/>
          <p:nvPr/>
        </p:nvSpPr>
        <p:spPr>
          <a:xfrm>
            <a:off x="4597400" y="7804371"/>
            <a:ext cx="2386600" cy="1200329"/>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dirty="0"/>
              <a:t>George Floyd, Opfer von Polizeigewalt, zählt in die Statistik der COVID-19 Toten</a:t>
            </a:r>
            <a:r>
              <a:rPr lang="de-DE" baseline="30000" dirty="0"/>
              <a:t>r7</a:t>
            </a:r>
            <a:r>
              <a:rPr lang="de-DE" dirty="0"/>
              <a:t>.</a:t>
            </a:r>
          </a:p>
        </p:txBody>
      </p:sp>
    </p:spTree>
    <p:extLst>
      <p:ext uri="{BB962C8B-B14F-4D97-AF65-F5344CB8AC3E}">
        <p14:creationId xmlns:p14="http://schemas.microsoft.com/office/powerpoint/2010/main" val="2366164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Vorerkrankungen</a:t>
            </a:r>
          </a:p>
          <a:p>
            <a:pPr algn="just" fontAlgn="auto">
              <a:spcBef>
                <a:spcPts val="0"/>
              </a:spcBef>
              <a:spcAft>
                <a:spcPts val="0"/>
              </a:spcAft>
              <a:defRPr/>
            </a:pPr>
            <a:endParaRPr lang="de-DE" dirty="0"/>
          </a:p>
          <a:p>
            <a:pPr algn="just" fontAlgn="auto">
              <a:spcBef>
                <a:spcPts val="0"/>
              </a:spcBef>
              <a:spcAft>
                <a:spcPts val="0"/>
              </a:spcAft>
              <a:defRPr/>
            </a:pPr>
            <a:r>
              <a:rPr lang="de-DE" dirty="0"/>
              <a:t>Vorerkrankungen spielen im Zusammenhang mit COVID-19 Toten eine große Rolle. Für Deutschland liegen nur wenige Autopsien vor. In 26 von der Charité veröffentlichen Autopsien an SARS-CoV-2 positiven Toten, war COVID-19 nie die unmittelbare Todesursache, in 23% war COVID-19 mittelbar beteiligt und in 12% gar nicht</a:t>
            </a:r>
            <a:r>
              <a:rPr lang="de-DE" baseline="30000" dirty="0"/>
              <a:t>v5</a:t>
            </a: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Vorerkrankungen haben großen Einfluss auf die Heilungschancen. Bei einer Vorerkrankung steigt das Sterberisiko um Faktor </a:t>
            </a:r>
            <a:r>
              <a:rPr lang="en-US" dirty="0"/>
              <a:t>1.16–2.77 </a:t>
            </a:r>
            <a:r>
              <a:rPr lang="en-US" dirty="0" err="1"/>
              <a:t>bei</a:t>
            </a:r>
            <a:r>
              <a:rPr lang="en-US" dirty="0"/>
              <a:t> </a:t>
            </a:r>
            <a:r>
              <a:rPr lang="en-US" dirty="0" err="1"/>
              <a:t>zwei</a:t>
            </a:r>
            <a:r>
              <a:rPr lang="en-US" dirty="0"/>
              <a:t> </a:t>
            </a:r>
            <a:r>
              <a:rPr lang="en-US" dirty="0" err="1"/>
              <a:t>oder</a:t>
            </a:r>
            <a:r>
              <a:rPr lang="en-US" dirty="0"/>
              <a:t> </a:t>
            </a:r>
            <a:r>
              <a:rPr lang="en-US" dirty="0" err="1"/>
              <a:t>mehr</a:t>
            </a:r>
            <a:r>
              <a:rPr lang="en-US" dirty="0"/>
              <a:t> </a:t>
            </a:r>
            <a:r>
              <a:rPr lang="en-US" dirty="0" err="1"/>
              <a:t>Vorerkranungen</a:t>
            </a:r>
            <a:r>
              <a:rPr lang="en-US" dirty="0"/>
              <a:t> </a:t>
            </a:r>
            <a:r>
              <a:rPr lang="en-US" dirty="0" err="1"/>
              <a:t>sogar</a:t>
            </a:r>
            <a:r>
              <a:rPr lang="en-US" dirty="0"/>
              <a:t> um 1.61–4.17</a:t>
            </a:r>
            <a:r>
              <a:rPr lang="en-US" baseline="30000" dirty="0"/>
              <a:t>v7</a:t>
            </a:r>
            <a:r>
              <a:rPr lang="en-US" dirty="0"/>
              <a:t>. </a:t>
            </a:r>
            <a:r>
              <a:rPr lang="en-US" dirty="0" err="1"/>
              <a:t>Italien</a:t>
            </a:r>
            <a:r>
              <a:rPr lang="en-US" dirty="0"/>
              <a:t> hat </a:t>
            </a:r>
            <a:r>
              <a:rPr lang="en-US" dirty="0" err="1"/>
              <a:t>tausende</a:t>
            </a:r>
            <a:r>
              <a:rPr lang="en-US" dirty="0"/>
              <a:t> Tote </a:t>
            </a:r>
            <a:r>
              <a:rPr lang="en-US" dirty="0" err="1"/>
              <a:t>näher</a:t>
            </a:r>
            <a:r>
              <a:rPr lang="en-US" dirty="0"/>
              <a:t> </a:t>
            </a:r>
            <a:r>
              <a:rPr lang="en-US" dirty="0" err="1"/>
              <a:t>untersucht</a:t>
            </a:r>
            <a:r>
              <a:rPr lang="en-US" dirty="0"/>
              <a:t>, 3,3% </a:t>
            </a:r>
            <a:r>
              <a:rPr lang="en-US" dirty="0" err="1"/>
              <a:t>waren</a:t>
            </a:r>
            <a:r>
              <a:rPr lang="en-US" dirty="0"/>
              <a:t> </a:t>
            </a:r>
            <a:r>
              <a:rPr lang="en-US" dirty="0" err="1"/>
              <a:t>ohne</a:t>
            </a:r>
            <a:r>
              <a:rPr lang="en-US" dirty="0"/>
              <a:t> Vorerkrankung</a:t>
            </a:r>
            <a:r>
              <a:rPr lang="en-US" baseline="30000" dirty="0"/>
              <a:t>v9</a:t>
            </a:r>
            <a:r>
              <a:rPr lang="en-US" dirty="0"/>
              <a:t>.</a:t>
            </a:r>
            <a:endParaRPr lang="de-DE" dirty="0"/>
          </a:p>
        </p:txBody>
      </p:sp>
      <p:graphicFrame>
        <p:nvGraphicFramePr>
          <p:cNvPr id="3" name="Diagramm 2"/>
          <p:cNvGraphicFramePr>
            <a:graphicFrameLocks/>
          </p:cNvGraphicFramePr>
          <p:nvPr>
            <p:extLst>
              <p:ext uri="{D42A27DB-BD31-4B8C-83A1-F6EECF244321}">
                <p14:modId xmlns:p14="http://schemas.microsoft.com/office/powerpoint/2010/main" val="3091468520"/>
              </p:ext>
            </p:extLst>
          </p:nvPr>
        </p:nvGraphicFramePr>
        <p:xfrm>
          <a:off x="490650" y="2597757"/>
          <a:ext cx="6362700" cy="511114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5857565" y="7431901"/>
            <a:ext cx="995785" cy="276999"/>
          </a:xfrm>
          <a:prstGeom prst="rect">
            <a:avLst/>
          </a:prstGeom>
          <a:noFill/>
        </p:spPr>
        <p:txBody>
          <a:bodyPr wrap="none" rtlCol="0">
            <a:spAutoFit/>
          </a:bodyPr>
          <a:lstStyle/>
          <a:p>
            <a:r>
              <a:rPr lang="de-DE" sz="1200" dirty="0"/>
              <a:t>v5, v6, v7, v8</a:t>
            </a:r>
            <a:endParaRPr lang="en-US" sz="1200" dirty="0"/>
          </a:p>
        </p:txBody>
      </p:sp>
    </p:spTree>
    <p:extLst>
      <p:ext uri="{BB962C8B-B14F-4D97-AF65-F5344CB8AC3E}">
        <p14:creationId xmlns:p14="http://schemas.microsoft.com/office/powerpoint/2010/main" val="273763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Vorwort</a:t>
            </a:r>
            <a:endParaRPr lang="de-DE" sz="2294" dirty="0"/>
          </a:p>
          <a:p>
            <a:pPr algn="just" fontAlgn="auto">
              <a:spcBef>
                <a:spcPts val="0"/>
              </a:spcBef>
              <a:spcAft>
                <a:spcPts val="0"/>
              </a:spcAft>
              <a:defRPr/>
            </a:pPr>
            <a:endParaRPr lang="de-DE" dirty="0"/>
          </a:p>
          <a:p>
            <a:pPr algn="just" fontAlgn="auto">
              <a:spcBef>
                <a:spcPts val="0"/>
              </a:spcBef>
              <a:spcAft>
                <a:spcPts val="0"/>
              </a:spcAft>
              <a:defRPr/>
            </a:pPr>
            <a:r>
              <a:rPr lang="de-DE" dirty="0"/>
              <a:t>Die COVID-19 Pandemie ist aktiv. Neue Forschungsergebnisse werden mit extrem hoher Schlagzahl veröffentlicht. Es ist daher nicht möglich ein wirklich aktuelles Buch zu COVID-19 zu schreiben. </a:t>
            </a:r>
          </a:p>
          <a:p>
            <a:pPr algn="just" fontAlgn="auto">
              <a:spcBef>
                <a:spcPts val="0"/>
              </a:spcBef>
              <a:spcAft>
                <a:spcPts val="0"/>
              </a:spcAft>
              <a:defRPr/>
            </a:pPr>
            <a:r>
              <a:rPr lang="de-DE" dirty="0"/>
              <a:t>Ziel dieses Buches ist es daher nicht die aktuellste Datenlage zu präsentieren sondern einen Blick auf die Fakten und Daten zu werfen und so dem Leser die Möglichkeit zu geben sich selbst ein Bild von der Situation machen zu können, sein persönliches COVID-19 Risiko besser beurteilen zu können und entsprechend zu handeln. </a:t>
            </a:r>
          </a:p>
          <a:p>
            <a:pPr algn="just" fontAlgn="auto">
              <a:spcBef>
                <a:spcPts val="0"/>
              </a:spcBef>
              <a:spcAft>
                <a:spcPts val="0"/>
              </a:spcAft>
              <a:defRPr/>
            </a:pPr>
            <a:r>
              <a:rPr lang="de-DE" dirty="0"/>
              <a:t>Das Buch wurde mit diesen Leitlinien erstellt: </a:t>
            </a:r>
          </a:p>
          <a:p>
            <a:pPr marL="285750" indent="-285750" algn="just" fontAlgn="auto">
              <a:spcBef>
                <a:spcPts val="0"/>
              </a:spcBef>
              <a:spcAft>
                <a:spcPts val="0"/>
              </a:spcAft>
              <a:buFont typeface="Arial" panose="020B0604020202020204" pitchFamily="34" charset="0"/>
              <a:buChar char="•"/>
              <a:defRPr/>
            </a:pPr>
            <a:r>
              <a:rPr lang="de-DE" dirty="0"/>
              <a:t>Es soll keine Angst oder Panik geschürt werden, </a:t>
            </a:r>
          </a:p>
          <a:p>
            <a:pPr marL="285750" indent="-285750" algn="just" fontAlgn="auto">
              <a:spcBef>
                <a:spcPts val="0"/>
              </a:spcBef>
              <a:spcAft>
                <a:spcPts val="0"/>
              </a:spcAft>
              <a:buFont typeface="Arial" panose="020B0604020202020204" pitchFamily="34" charset="0"/>
              <a:buChar char="•"/>
              <a:defRPr/>
            </a:pPr>
            <a:r>
              <a:rPr lang="de-DE" dirty="0"/>
              <a:t>Umstrittene Sachverhalte sollen so herausgearbeitet werden, </a:t>
            </a:r>
          </a:p>
          <a:p>
            <a:pPr marL="285750" indent="-285750" algn="just" fontAlgn="auto">
              <a:spcBef>
                <a:spcPts val="0"/>
              </a:spcBef>
              <a:spcAft>
                <a:spcPts val="0"/>
              </a:spcAft>
              <a:buFont typeface="Arial" panose="020B0604020202020204" pitchFamily="34" charset="0"/>
              <a:buChar char="•"/>
              <a:defRPr/>
            </a:pPr>
            <a:r>
              <a:rPr lang="de-DE" dirty="0"/>
              <a:t>Aussagen sollen mit Referenzen hinterlegt sein</a:t>
            </a:r>
          </a:p>
          <a:p>
            <a:pPr marL="285750" indent="-285750" algn="just" fontAlgn="auto">
              <a:spcBef>
                <a:spcPts val="0"/>
              </a:spcBef>
              <a:spcAft>
                <a:spcPts val="0"/>
              </a:spcAft>
              <a:buFont typeface="Arial" panose="020B0604020202020204" pitchFamily="34" charset="0"/>
              <a:buChar char="•"/>
              <a:defRPr/>
            </a:pPr>
            <a:r>
              <a:rPr lang="de-DE" dirty="0"/>
              <a:t>Inhalte sollen so neutral und sachlich aufbereitet werden</a:t>
            </a:r>
          </a:p>
          <a:p>
            <a:pPr marL="285750" indent="-285750" algn="just" fontAlgn="auto">
              <a:spcBef>
                <a:spcPts val="0"/>
              </a:spcBef>
              <a:spcAft>
                <a:spcPts val="0"/>
              </a:spcAft>
              <a:buFont typeface="Arial" panose="020B0604020202020204" pitchFamily="34" charset="0"/>
              <a:buChar char="•"/>
              <a:defRPr/>
            </a:pPr>
            <a:r>
              <a:rPr lang="de-DE" dirty="0"/>
              <a:t>Die Präsentation soll kurz, knapp und prägnant sein.</a:t>
            </a:r>
          </a:p>
          <a:p>
            <a:pPr marL="285750" indent="-285750" algn="just" fontAlgn="auto">
              <a:spcBef>
                <a:spcPts val="0"/>
              </a:spcBef>
              <a:spcAft>
                <a:spcPts val="0"/>
              </a:spcAft>
              <a:buFont typeface="Arial" panose="020B0604020202020204" pitchFamily="34" charset="0"/>
              <a:buChar char="•"/>
              <a:defRPr/>
            </a:pPr>
            <a:r>
              <a:rPr lang="de-DE" dirty="0"/>
              <a:t>Die Texte sollen allgemeinverständlich sein</a:t>
            </a:r>
          </a:p>
          <a:p>
            <a:pPr algn="just" fontAlgn="auto">
              <a:spcBef>
                <a:spcPts val="0"/>
              </a:spcBef>
              <a:spcAft>
                <a:spcPts val="0"/>
              </a:spcAft>
              <a:defRPr/>
            </a:pPr>
            <a:r>
              <a:rPr lang="de-DE" dirty="0"/>
              <a:t>Als Ergebnis der COVID-19 Pandemie ist eine Spaltung der Gesellschaft entlang völlig neuer Bruchlinien erkennbar. Auf der einen Seite stehen Menschen sich um ihre Gesundheit sorgen, sich vom Virus bedroht fühlen, alles tun wollen um ihn zu Vernichten und Maßnahmen in diese Richtung gut finden. </a:t>
            </a:r>
          </a:p>
          <a:p>
            <a:pPr algn="just" fontAlgn="auto">
              <a:spcBef>
                <a:spcPts val="0"/>
              </a:spcBef>
              <a:spcAft>
                <a:spcPts val="0"/>
              </a:spcAft>
              <a:defRPr/>
            </a:pPr>
            <a:r>
              <a:rPr lang="de-DE" dirty="0"/>
              <a:t>Auf der anderen Seite stehen Leute die den Fokus weiter haben, die sich verhältnismäßige Maßnahmen wünschen, transparente, offene und wahre Kommunikation und sich um ihre Freiheiten sorgen.</a:t>
            </a:r>
          </a:p>
          <a:p>
            <a:pPr algn="just" fontAlgn="auto">
              <a:spcBef>
                <a:spcPts val="0"/>
              </a:spcBef>
              <a:spcAft>
                <a:spcPts val="0"/>
              </a:spcAft>
              <a:defRPr/>
            </a:pPr>
            <a:r>
              <a:rPr lang="de-DE" dirty="0"/>
              <a:t>Beide Seiten sind geeint im Wunsch das Beste für alle zu wollen. Konsens über den Weg dorthin kann nur im Gespräch erfolgen. Leider fehlt es daran. Möge dieses Buch eine Grundlage schaffen.</a:t>
            </a:r>
          </a:p>
          <a:p>
            <a:pPr algn="just" fontAlgn="auto">
              <a:spcBef>
                <a:spcPts val="0"/>
              </a:spcBef>
              <a:spcAft>
                <a:spcPts val="0"/>
              </a:spcAft>
              <a:defRPr/>
            </a:pPr>
            <a:endParaRPr lang="de-DE" dirty="0"/>
          </a:p>
          <a:p>
            <a:pPr algn="ctr" fontAlgn="auto">
              <a:spcBef>
                <a:spcPts val="0"/>
              </a:spcBef>
              <a:spcAft>
                <a:spcPts val="0"/>
              </a:spcAft>
              <a:defRPr/>
            </a:pPr>
            <a:r>
              <a:rPr lang="de-DE" b="1" dirty="0"/>
              <a:t>Teilt das Buch so viel ihr könnt – wenn es euch gefällt freu ich mich auch über eine </a:t>
            </a:r>
            <a:r>
              <a:rPr lang="de-DE" b="1" dirty="0">
                <a:hlinkClick r:id="rId3"/>
              </a:rPr>
              <a:t>Spende</a:t>
            </a:r>
            <a:r>
              <a:rPr lang="de-DE" b="1" dirty="0"/>
              <a:t>.</a:t>
            </a:r>
            <a:endParaRPr lang="en-US" b="1" dirty="0"/>
          </a:p>
        </p:txBody>
      </p:sp>
    </p:spTree>
    <p:extLst>
      <p:ext uri="{BB962C8B-B14F-4D97-AF65-F5344CB8AC3E}">
        <p14:creationId xmlns:p14="http://schemas.microsoft.com/office/powerpoint/2010/main" val="2198802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Infektionswege</a:t>
            </a:r>
          </a:p>
          <a:p>
            <a:pPr algn="just" fontAlgn="auto">
              <a:spcBef>
                <a:spcPts val="0"/>
              </a:spcBef>
              <a:spcAft>
                <a:spcPts val="0"/>
              </a:spcAft>
              <a:defRPr/>
            </a:pPr>
            <a:endParaRPr lang="de-DE" dirty="0"/>
          </a:p>
          <a:p>
            <a:pPr algn="just" fontAlgn="auto">
              <a:spcBef>
                <a:spcPts val="0"/>
              </a:spcBef>
              <a:spcAft>
                <a:spcPts val="0"/>
              </a:spcAft>
              <a:defRPr/>
            </a:pPr>
            <a:r>
              <a:rPr lang="de-DE" dirty="0"/>
              <a:t>Drei Infektionswege sind im Zusammen-hang mit SARS-CoV-2 interessant. Kontaktinfektion (auch als Schmierinfektion bezeichnet), Tröpfcheninfektion und Infektion über Aerosole.</a:t>
            </a:r>
          </a:p>
          <a:p>
            <a:pPr algn="just" fontAlgn="auto">
              <a:spcBef>
                <a:spcPts val="0"/>
              </a:spcBef>
              <a:spcAft>
                <a:spcPts val="0"/>
              </a:spcAft>
              <a:defRPr/>
            </a:pPr>
            <a:r>
              <a:rPr lang="de-DE" dirty="0"/>
              <a:t>KONTAKTINFEKTION: Erreger die diesen Infektionsweg verwenden können an Oberflächen eine relevante Zeitspanne überleben. Berührt man die Oberfläche und führt anschließend die Hand zu einer Schleimhaut kann es zur Infektion kommen. Ob man dabei Handschuhe trägt ist irrelevant. Händewaschen erschwert Infektionen auf diesem Wege</a:t>
            </a:r>
            <a:r>
              <a:rPr lang="de-DE" baseline="30000" dirty="0"/>
              <a:t>i1</a:t>
            </a:r>
            <a:r>
              <a:rPr lang="de-DE" dirty="0"/>
              <a:t>. Für SARS-CoV-2 spielt dieser Infektionsweg eine geringe Rolle. In Heinsberg konnte gezeigt werden, dass selbst in den Häusern von Infizierten keine vermehrungsfähigen Viren von Oberflächen entnommen werden konnten</a:t>
            </a:r>
            <a:r>
              <a:rPr lang="de-DE" baseline="30000" dirty="0"/>
              <a:t>i2</a:t>
            </a:r>
            <a:r>
              <a:rPr lang="de-DE" dirty="0"/>
              <a:t>. Vereinzelt gibt es Hinweise das durch Austausch von Gegenständen eine Infektion mit SARS-CoV-2 übertragen wurde</a:t>
            </a:r>
            <a:r>
              <a:rPr lang="de-DE" baseline="30000" dirty="0"/>
              <a:t>i3</a:t>
            </a:r>
            <a:r>
              <a:rPr lang="de-DE" dirty="0"/>
              <a:t>.</a:t>
            </a:r>
          </a:p>
          <a:p>
            <a:pPr algn="just" fontAlgn="auto">
              <a:spcBef>
                <a:spcPts val="0"/>
              </a:spcBef>
              <a:spcAft>
                <a:spcPts val="0"/>
              </a:spcAft>
              <a:defRPr/>
            </a:pPr>
            <a:r>
              <a:rPr lang="de-DE" dirty="0"/>
              <a:t>TRÖPFCHENINFEKTION: Von einem Tropfen spricht man bei Durchmessern über 5 µm. </a:t>
            </a:r>
            <a:r>
              <a:rPr lang="de-DE" dirty="0" err="1"/>
              <a:t>Speicheltröpfchen</a:t>
            </a:r>
            <a:r>
              <a:rPr lang="de-DE" dirty="0"/>
              <a:t> können beim </a:t>
            </a:r>
            <a:r>
              <a:rPr lang="en-US" dirty="0" err="1"/>
              <a:t>Niesen</a:t>
            </a:r>
            <a:r>
              <a:rPr lang="en-US" dirty="0"/>
              <a:t>, </a:t>
            </a:r>
            <a:r>
              <a:rPr lang="en-US" dirty="0" err="1"/>
              <a:t>Husten</a:t>
            </a:r>
            <a:r>
              <a:rPr lang="en-US" dirty="0"/>
              <a:t>, </a:t>
            </a:r>
            <a:r>
              <a:rPr lang="en-US" dirty="0" err="1"/>
              <a:t>oder</a:t>
            </a:r>
            <a:r>
              <a:rPr lang="en-US" dirty="0"/>
              <a:t> </a:t>
            </a:r>
            <a:r>
              <a:rPr lang="en-US" dirty="0" err="1"/>
              <a:t>Sprechen</a:t>
            </a:r>
            <a:r>
              <a:rPr lang="en-US" dirty="0"/>
              <a:t> an die </a:t>
            </a:r>
            <a:r>
              <a:rPr lang="en-US" dirty="0" err="1"/>
              <a:t>Luft</a:t>
            </a:r>
            <a:r>
              <a:rPr lang="en-US" dirty="0"/>
              <a:t> </a:t>
            </a:r>
            <a:r>
              <a:rPr lang="de-DE" dirty="0"/>
              <a:t>gelangen und anschließend von einem anderen Menschen durch die Schleimhäute der oberen Atemwege absorbiert werden. Beim Küssen ist auch ein direkter Austausch möglich</a:t>
            </a:r>
            <a:r>
              <a:rPr lang="de-DE" baseline="30000" dirty="0"/>
              <a:t>i4</a:t>
            </a:r>
            <a:r>
              <a:rPr lang="de-DE" dirty="0"/>
              <a:t>. Tröpfchen haben eine Reichweite von etwa 1 m. Die Reichweite hängt dabei von der Größe der Person ab. Ein Kind mit 1 m Körperhöhe hat etwa 75% der Reichweite einer Person mit 1,8 m. Geringeres Lungenvolumen und damit reduzierte Startgeschwindigkeit von ausgestoßenen Tröpfchen kann die Reichweichte weiter Reduzieren. </a:t>
            </a:r>
          </a:p>
          <a:p>
            <a:pPr algn="just" fontAlgn="auto">
              <a:spcBef>
                <a:spcPts val="0"/>
              </a:spcBef>
              <a:spcAft>
                <a:spcPts val="0"/>
              </a:spcAft>
              <a:defRPr/>
            </a:pPr>
            <a:r>
              <a:rPr lang="de-DE" dirty="0"/>
              <a:t>Abstand schützt nachweislich vor Tröpfcheninfektionen</a:t>
            </a:r>
            <a:r>
              <a:rPr lang="de-DE" baseline="30000" dirty="0"/>
              <a:t>i4</a:t>
            </a:r>
            <a:r>
              <a:rPr lang="de-DE" dirty="0"/>
              <a:t>.</a:t>
            </a:r>
          </a:p>
          <a:p>
            <a:pPr algn="just" fontAlgn="auto">
              <a:spcBef>
                <a:spcPts val="0"/>
              </a:spcBef>
              <a:spcAft>
                <a:spcPts val="0"/>
              </a:spcAft>
              <a:defRPr/>
            </a:pPr>
            <a:r>
              <a:rPr lang="de-DE" dirty="0"/>
              <a:t>AEROSOLE: Sind Tröpfchen kleiner als 5 µm und werden im Folgenden näher betrachtet.</a:t>
            </a:r>
          </a:p>
        </p:txBody>
      </p:sp>
    </p:spTree>
    <p:extLst>
      <p:ext uri="{BB962C8B-B14F-4D97-AF65-F5344CB8AC3E}">
        <p14:creationId xmlns:p14="http://schemas.microsoft.com/office/powerpoint/2010/main" val="79241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Aerosole</a:t>
            </a:r>
          </a:p>
          <a:p>
            <a:pPr algn="just" fontAlgn="auto">
              <a:spcBef>
                <a:spcPts val="0"/>
              </a:spcBef>
              <a:spcAft>
                <a:spcPts val="0"/>
              </a:spcAft>
              <a:defRPr/>
            </a:pPr>
            <a:endParaRPr lang="de-DE" dirty="0"/>
          </a:p>
          <a:p>
            <a:pPr algn="just" fontAlgn="auto">
              <a:spcBef>
                <a:spcPts val="0"/>
              </a:spcBef>
              <a:spcAft>
                <a:spcPts val="0"/>
              </a:spcAft>
              <a:defRPr/>
            </a:pPr>
            <a:r>
              <a:rPr lang="de-DE" dirty="0"/>
              <a:t>Ein Aerosol ist ein in der Luft schwebendes Feststoffteilchen oder Flüssigkeitstropfen. Für COVID-19 relevant sind Aerosole aus Flüssigkeitstropfen die als Nebel bezeichnet werden. Abhängig von der </a:t>
            </a:r>
            <a:r>
              <a:rPr lang="de-DE" dirty="0" err="1"/>
              <a:t>Tröpfchengröße</a:t>
            </a:r>
            <a:r>
              <a:rPr lang="de-DE" dirty="0"/>
              <a:t> wird Nebel ab Konzentrationen von 10,000 bis 100,000 pro cm³ sichtbar. </a:t>
            </a:r>
          </a:p>
          <a:p>
            <a:pPr algn="just" fontAlgn="auto">
              <a:spcBef>
                <a:spcPts val="0"/>
              </a:spcBef>
              <a:spcAft>
                <a:spcPts val="0"/>
              </a:spcAft>
              <a:defRPr/>
            </a:pPr>
            <a:r>
              <a:rPr lang="de-DE" dirty="0"/>
              <a:t>Aufgrund von </a:t>
            </a:r>
            <a:r>
              <a:rPr lang="de-DE" dirty="0" err="1"/>
              <a:t>Stokscher</a:t>
            </a:r>
            <a:r>
              <a:rPr lang="de-DE" dirty="0"/>
              <a:t> Reibung mit der Luft fallen Aerosole langsamer zu Boden als dies schwerere Teilchen tun. Kommen Luftströmungen hinzu können die Aerosole über Distanzen &gt; 1 m getragen werden. Mit zunehmender Distanz nimmt die Aerosolkonzentration stark ab.</a:t>
            </a:r>
          </a:p>
          <a:p>
            <a:pPr algn="just">
              <a:defRPr/>
            </a:pPr>
            <a:r>
              <a:rPr lang="de-DE" dirty="0"/>
              <a:t>Einen ähnlichen Effekt gibt es beim ausatmen von Zigarettenrauch. In unmittelbarer Nähe ist der Rauch noch sichtbar, kann noch eine Weile gerochen werden und ist schließlich unbemerkbar. </a:t>
            </a:r>
          </a:p>
          <a:p>
            <a:pPr algn="just">
              <a:defRPr/>
            </a:pPr>
            <a:r>
              <a:rPr lang="de-DE" dirty="0"/>
              <a:t>Ab einer gewissen Aerosolgröße die von den Umgebungsbedingungen wie Temperatur, Sonneneinstrahlung, Windgeschwindigkeit, Luftdruck und Feuchtigkeit abhängt verdunsten </a:t>
            </a:r>
            <a:r>
              <a:rPr lang="de-DE" dirty="0" err="1"/>
              <a:t>Aersole</a:t>
            </a:r>
            <a:r>
              <a:rPr lang="de-DE" dirty="0"/>
              <a:t> bevor sie größere Distanzen zurück legen. </a:t>
            </a:r>
          </a:p>
          <a:p>
            <a:pPr algn="just" fontAlgn="auto">
              <a:spcBef>
                <a:spcPts val="0"/>
              </a:spcBef>
              <a:spcAft>
                <a:spcPts val="0"/>
              </a:spcAft>
              <a:defRPr/>
            </a:pPr>
            <a:endParaRPr lang="de-DE" dirty="0"/>
          </a:p>
          <a:p>
            <a:pPr algn="just" fontAlgn="auto">
              <a:spcBef>
                <a:spcPts val="0"/>
              </a:spcBef>
              <a:spcAft>
                <a:spcPts val="0"/>
              </a:spcAft>
              <a:defRPr/>
            </a:pPr>
            <a:r>
              <a:rPr lang="de-DE" dirty="0"/>
              <a:t>In wie weit Aerosole zur Übertragung von SARS-CoV-2 beitragen ist Gegenstand aktueller wissenschaftlicher Studien und Diskussion</a:t>
            </a:r>
            <a:r>
              <a:rPr lang="de-DE" baseline="30000" dirty="0"/>
              <a:t>e1</a:t>
            </a:r>
            <a:r>
              <a:rPr lang="de-DE" dirty="0"/>
              <a:t>.  </a:t>
            </a:r>
          </a:p>
          <a:p>
            <a:pPr algn="just" fontAlgn="auto">
              <a:spcBef>
                <a:spcPts val="0"/>
              </a:spcBef>
              <a:spcAft>
                <a:spcPts val="0"/>
              </a:spcAft>
              <a:defRPr/>
            </a:pPr>
            <a:endParaRPr lang="de-DE" dirty="0"/>
          </a:p>
          <a:p>
            <a:pPr algn="just" fontAlgn="auto">
              <a:spcBef>
                <a:spcPts val="0"/>
              </a:spcBef>
              <a:spcAft>
                <a:spcPts val="0"/>
              </a:spcAft>
              <a:defRPr/>
            </a:pPr>
            <a:r>
              <a:rPr lang="de-DE" dirty="0"/>
              <a:t>Da es einen Zusammenhang zwischen Veranstaltungen mit vielen Teilnehmern, Geschlossenen Räumen ohne ausreichende Belüftung und </a:t>
            </a:r>
            <a:r>
              <a:rPr lang="de-DE" dirty="0" err="1"/>
              <a:t>Superspreading</a:t>
            </a:r>
            <a:r>
              <a:rPr lang="de-DE" dirty="0"/>
              <a:t> gibt liegt sehr nahe das Aerosole bei der Übertragung unter diesen Umständen eine Rolle spielen. </a:t>
            </a:r>
          </a:p>
          <a:p>
            <a:pPr algn="just" fontAlgn="auto">
              <a:spcBef>
                <a:spcPts val="0"/>
              </a:spcBef>
              <a:spcAft>
                <a:spcPts val="0"/>
              </a:spcAft>
              <a:defRPr/>
            </a:pPr>
            <a:r>
              <a:rPr lang="de-DE" dirty="0"/>
              <a:t>Die Folgerung, das </a:t>
            </a:r>
            <a:r>
              <a:rPr lang="de-DE" dirty="0" err="1"/>
              <a:t>Aearosole</a:t>
            </a:r>
            <a:r>
              <a:rPr lang="de-DE" dirty="0"/>
              <a:t> unter allen Umständen eine dominante Rolle bei der Übertragung spielen ist allerdings nicht ohne weitere Überprüfung zulässig. </a:t>
            </a:r>
          </a:p>
        </p:txBody>
      </p:sp>
    </p:spTree>
    <p:extLst>
      <p:ext uri="{BB962C8B-B14F-4D97-AF65-F5344CB8AC3E}">
        <p14:creationId xmlns:p14="http://schemas.microsoft.com/office/powerpoint/2010/main" val="122791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1934" y="0"/>
            <a:ext cx="7419281"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285526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Asymptomatische Übertragung</a:t>
            </a:r>
          </a:p>
          <a:p>
            <a:pPr algn="just" fontAlgn="auto">
              <a:spcBef>
                <a:spcPts val="0"/>
              </a:spcBef>
              <a:spcAft>
                <a:spcPts val="0"/>
              </a:spcAft>
              <a:defRPr/>
            </a:pPr>
            <a:endParaRPr lang="de-DE" dirty="0"/>
          </a:p>
          <a:p>
            <a:pPr algn="just" fontAlgn="auto">
              <a:spcBef>
                <a:spcPts val="0"/>
              </a:spcBef>
              <a:spcAft>
                <a:spcPts val="0"/>
              </a:spcAft>
              <a:defRPr/>
            </a:pPr>
            <a:r>
              <a:rPr lang="de-DE" dirty="0"/>
              <a:t>Asymptomatische (ohne Symptome), prä-symptomatische (bevor Symptome auftreten oder </a:t>
            </a:r>
            <a:r>
              <a:rPr lang="de-DE" dirty="0" err="1"/>
              <a:t>oligo</a:t>
            </a:r>
            <a:r>
              <a:rPr lang="de-DE" dirty="0"/>
              <a:t>-symptomatische (mit kaum merkbaren Symptomen) Übertragung wurden bei SARS-CoV-2 schon früh vermutet</a:t>
            </a:r>
            <a:r>
              <a:rPr lang="de-DE" baseline="30000" dirty="0"/>
              <a:t>A5</a:t>
            </a:r>
            <a:r>
              <a:rPr lang="de-DE" dirty="0"/>
              <a:t> und macht den Hauptunterschied zu SARS-</a:t>
            </a:r>
            <a:r>
              <a:rPr lang="de-DE" dirty="0" err="1"/>
              <a:t>CoV</a:t>
            </a:r>
            <a:r>
              <a:rPr lang="de-DE" dirty="0"/>
              <a:t> aus. Dieser übertrug sich nur symptomatisch und konnte nach etwa 8000 Infizierten gestoppt werden. </a:t>
            </a:r>
          </a:p>
          <a:p>
            <a:pPr algn="just" fontAlgn="auto">
              <a:spcBef>
                <a:spcPts val="0"/>
              </a:spcBef>
              <a:spcAft>
                <a:spcPts val="0"/>
              </a:spcAft>
              <a:defRPr/>
            </a:pPr>
            <a:r>
              <a:rPr lang="de-DE" dirty="0"/>
              <a:t>Aus Untersuchungen zur Inkubationszeit (Zeit von Infektion zu Symptombeginn) und dem Seriellen Intervall (Zeit vom Symptombeginn von Patient 1 zu Symptombeginn von Patient 2, der von 1 angesteckt wurde) weiß man, dass bis 71% aller Übertragungen asymptomatisch sein könnten</a:t>
            </a:r>
            <a:r>
              <a:rPr lang="de-DE" baseline="30000" dirty="0"/>
              <a:t>A6</a:t>
            </a:r>
            <a:r>
              <a:rPr lang="de-DE" dirty="0"/>
              <a:t>. Fälle in denen diese Form der Übertragung erfolgreich Nachgewiesen wurden, sind selten</a:t>
            </a:r>
            <a:r>
              <a:rPr lang="de-DE" baseline="30000" dirty="0"/>
              <a:t>A5, A7</a:t>
            </a:r>
            <a:r>
              <a:rPr lang="de-DE" dirty="0"/>
              <a:t>. </a:t>
            </a:r>
          </a:p>
          <a:p>
            <a:pPr algn="just" fontAlgn="auto">
              <a:spcBef>
                <a:spcPts val="0"/>
              </a:spcBef>
              <a:spcAft>
                <a:spcPts val="0"/>
              </a:spcAft>
              <a:defRPr/>
            </a:pPr>
            <a:r>
              <a:rPr lang="de-DE" dirty="0"/>
              <a:t>Man hofft das eine allgemeine Maskenpflicht besonders hilft diese Übertragung zu reduzieren.</a:t>
            </a:r>
          </a:p>
        </p:txBody>
      </p:sp>
      <p:sp>
        <p:nvSpPr>
          <p:cNvPr id="4" name="Rechteck 3">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Nach Wiedereröffnung der Gastronomie in Bier- und Schinkenstraße auf Mallorca wurden diese wieder geschlossen nachdem Bilder von exzessiven Partys die Runde machten. Teile davon seien aus den Vorjahren, sagen die Wirte und wollen Klagen</a:t>
            </a:r>
            <a:r>
              <a:rPr lang="de-DE" baseline="30000" dirty="0">
                <a:ea typeface="Microsoft YaHei" pitchFamily="2"/>
                <a:cs typeface="Mangal" pitchFamily="2"/>
              </a:rPr>
              <a:t>A8</a:t>
            </a:r>
            <a:r>
              <a:rPr lang="de-DE" dirty="0">
                <a:ea typeface="Microsoft YaHei" pitchFamily="2"/>
                <a:cs typeface="Mangal" pitchFamily="2"/>
              </a:rPr>
              <a:t>. Bild: Cobra112016</a:t>
            </a:r>
          </a:p>
        </p:txBody>
      </p:sp>
    </p:spTree>
    <p:extLst>
      <p:ext uri="{BB962C8B-B14F-4D97-AF65-F5344CB8AC3E}">
        <p14:creationId xmlns:p14="http://schemas.microsoft.com/office/powerpoint/2010/main" val="528937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err="1"/>
              <a:t>Superspreading</a:t>
            </a:r>
            <a:endParaRPr lang="de-DE" sz="2400" b="1" dirty="0"/>
          </a:p>
          <a:p>
            <a:pPr algn="just" fontAlgn="auto">
              <a:spcBef>
                <a:spcPts val="0"/>
              </a:spcBef>
              <a:spcAft>
                <a:spcPts val="0"/>
              </a:spcAft>
              <a:defRPr/>
            </a:pPr>
            <a:endParaRPr lang="de-DE" dirty="0"/>
          </a:p>
          <a:p>
            <a:pPr algn="just" fontAlgn="auto">
              <a:spcBef>
                <a:spcPts val="0"/>
              </a:spcBef>
              <a:spcAft>
                <a:spcPts val="0"/>
              </a:spcAft>
              <a:defRPr/>
            </a:pPr>
            <a:r>
              <a:rPr lang="de-DE" dirty="0"/>
              <a:t>Die Bedeutung von </a:t>
            </a:r>
            <a:r>
              <a:rPr lang="de-DE" dirty="0" err="1"/>
              <a:t>Superspreading</a:t>
            </a:r>
            <a:r>
              <a:rPr lang="de-DE" dirty="0"/>
              <a:t> für die Ausbreitung einer Infektionskrankheit wird über den Dispersionsfaktor k beschrieben. Ist k groß, steckt jeder ungefähr gleich viele an. Ist k klein stecken wenige Menschen viele an. Die Tabelle gibt einen Überblick.</a:t>
            </a:r>
          </a:p>
          <a:p>
            <a:pPr algn="just" fontAlgn="auto">
              <a:spcBef>
                <a:spcPts val="0"/>
              </a:spcBef>
              <a:spcAft>
                <a:spcPts val="0"/>
              </a:spcAft>
              <a:defRPr/>
            </a:pPr>
            <a:endParaRPr lang="de-DE" dirty="0"/>
          </a:p>
          <a:p>
            <a:pPr algn="just" fontAlgn="auto">
              <a:spcBef>
                <a:spcPts val="0"/>
              </a:spcBef>
              <a:spcAft>
                <a:spcPts val="0"/>
              </a:spcAft>
              <a:defRPr/>
            </a:pP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ohne ausreichenden Abstand zu vermeiden</a:t>
            </a:r>
            <a:r>
              <a:rPr lang="de-DE" baseline="30000" dirty="0"/>
              <a:t>s2</a:t>
            </a:r>
            <a:r>
              <a:rPr lang="de-DE" dirty="0"/>
              <a:t>. </a:t>
            </a:r>
          </a:p>
          <a:p>
            <a:pPr algn="just">
              <a:defRPr/>
            </a:pPr>
            <a:r>
              <a:rPr lang="de-DE" dirty="0"/>
              <a:t>Leclerc et al. sammeln Daten zu </a:t>
            </a:r>
            <a:r>
              <a:rPr lang="de-DE" dirty="0" err="1"/>
              <a:t>superspreading</a:t>
            </a:r>
            <a:r>
              <a:rPr lang="de-DE" dirty="0"/>
              <a:t> Events weltweit</a:t>
            </a:r>
            <a:r>
              <a:rPr lang="de-DE" baseline="30000" dirty="0"/>
              <a:t>s5,s6</a:t>
            </a:r>
            <a:r>
              <a:rPr lang="de-DE" dirty="0"/>
              <a:t>. Die</a:t>
            </a:r>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p:txBody>
      </p:sp>
      <p:graphicFrame>
        <p:nvGraphicFramePr>
          <p:cNvPr id="2" name="Tabelle 1"/>
          <p:cNvGraphicFramePr>
            <a:graphicFrameLocks noGrp="1"/>
          </p:cNvGraphicFramePr>
          <p:nvPr>
            <p:extLst>
              <p:ext uri="{D42A27DB-BD31-4B8C-83A1-F6EECF244321}">
                <p14:modId xmlns:p14="http://schemas.microsoft.com/office/powerpoint/2010/main" val="2275845235"/>
              </p:ext>
            </p:extLst>
          </p:nvPr>
        </p:nvGraphicFramePr>
        <p:xfrm>
          <a:off x="457200" y="2350470"/>
          <a:ext cx="1879600" cy="2743200"/>
        </p:xfrm>
        <a:graphic>
          <a:graphicData uri="http://schemas.openxmlformats.org/drawingml/2006/table">
            <a:tbl>
              <a:tblPr firstRow="1" bandRow="1">
                <a:tableStyleId>{2D5ABB26-0587-4C30-8999-92F81FD0307C}</a:tableStyleId>
              </a:tblPr>
              <a:tblGrid>
                <a:gridCol w="11557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0">
                <a:tc>
                  <a:txBody>
                    <a:bodyPr/>
                    <a:lstStyle/>
                    <a:p>
                      <a:r>
                        <a:rPr lang="de-DE" sz="1400" dirty="0"/>
                        <a:t>Krankheit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k</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0">
                <a:tc>
                  <a:txBody>
                    <a:bodyPr/>
                    <a:lstStyle/>
                    <a:p>
                      <a:r>
                        <a:rPr lang="de-DE" sz="1400" dirty="0"/>
                        <a:t>COVID-19</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242198">
                <a:tc>
                  <a:txBody>
                    <a:bodyPr/>
                    <a:lstStyle/>
                    <a:p>
                      <a:r>
                        <a:rPr lang="de-DE" sz="1400" dirty="0"/>
                        <a:t>SARS</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0,16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242198">
                <a:tc>
                  <a:txBody>
                    <a:bodyPr/>
                    <a:lstStyle/>
                    <a:p>
                      <a:r>
                        <a:rPr lang="de-DE" sz="1400" dirty="0"/>
                        <a:t>Masern</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242198">
                <a:tc>
                  <a:txBody>
                    <a:bodyPr/>
                    <a:lstStyle/>
                    <a:p>
                      <a:r>
                        <a:rPr lang="de-DE" sz="1400" dirty="0"/>
                        <a:t>MERS</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0,25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242198">
                <a:tc>
                  <a:txBody>
                    <a:bodyPr/>
                    <a:lstStyle/>
                    <a:p>
                      <a:r>
                        <a:rPr lang="de-DE" sz="1400" dirty="0"/>
                        <a:t>Pocken</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0,37</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242198">
                <a:tc>
                  <a:txBody>
                    <a:bodyPr/>
                    <a:lstStyle/>
                    <a:p>
                      <a:r>
                        <a:rPr lang="de-DE" sz="1400" dirty="0"/>
                        <a:t>Lungenpest</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1,37</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242198">
                <a:tc>
                  <a:txBody>
                    <a:bodyPr/>
                    <a:lstStyle/>
                    <a:p>
                      <a:r>
                        <a:rPr lang="de-DE" sz="1400" dirty="0"/>
                        <a:t>Hantavirus</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1,66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r h="0">
                <a:tc>
                  <a:txBody>
                    <a:bodyPr/>
                    <a:lstStyle/>
                    <a:p>
                      <a:r>
                        <a:rPr lang="de-DE" sz="1400" dirty="0"/>
                        <a:t>Ebola</a:t>
                      </a:r>
                      <a:r>
                        <a:rPr lang="de-DE" sz="1400" baseline="30000" dirty="0"/>
                        <a:t>s4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5,1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8"/>
                  </a:ext>
                </a:extLst>
              </a:tr>
            </a:tbl>
          </a:graphicData>
        </a:graphic>
      </p:graphicFrame>
      <p:sp>
        <p:nvSpPr>
          <p:cNvPr id="3" name="Textfeld 2"/>
          <p:cNvSpPr txBox="1"/>
          <p:nvPr/>
        </p:nvSpPr>
        <p:spPr>
          <a:xfrm>
            <a:off x="2362200" y="2261630"/>
            <a:ext cx="4621800" cy="2862322"/>
          </a:xfrm>
          <a:prstGeom prst="rect">
            <a:avLst/>
          </a:prstGeom>
          <a:noFill/>
        </p:spPr>
        <p:txBody>
          <a:bodyPr wrap="square" rtlCol="0">
            <a:spAutoFit/>
          </a:bodyPr>
          <a:lstStyle/>
          <a:p>
            <a:pPr algn="just"/>
            <a:r>
              <a:rPr lang="de-DE" dirty="0"/>
              <a:t>Beim MERS Ausbruch in Korea beispielsweise hat Patient-0 29 infiziert. 27 davon infizierten niemanden, Patient-14 23 und Patient-16 82</a:t>
            </a:r>
            <a:r>
              <a:rPr lang="de-DE" baseline="30000" dirty="0"/>
              <a:t>s1</a:t>
            </a:r>
            <a:r>
              <a:rPr lang="de-DE" dirty="0"/>
              <a:t>. </a:t>
            </a:r>
          </a:p>
          <a:p>
            <a:pPr algn="just"/>
            <a:r>
              <a:rPr lang="de-DE" dirty="0"/>
              <a:t>In Japan wurde festgestellt, das 80% niemanden anstecken</a:t>
            </a:r>
            <a:r>
              <a:rPr lang="de-DE" baseline="30000" dirty="0"/>
              <a:t>s1</a:t>
            </a:r>
            <a:r>
              <a:rPr lang="de-DE" dirty="0"/>
              <a:t>. Es wird vermutet das weniger als 10% für mehr als 80% der Infektionen verantwortlich sind</a:t>
            </a:r>
            <a:r>
              <a:rPr lang="de-DE" baseline="30000" dirty="0"/>
              <a:t>s1,s4</a:t>
            </a:r>
            <a:r>
              <a:rPr lang="de-DE" dirty="0"/>
              <a:t>. Die sehr erfolgreiche japanische Eindämmungsstrategie zielt daher drauf ab, Menschenansammlungen in geschlossenen, schlecht belüfteten Räumen </a:t>
            </a:r>
            <a:endParaRPr lang="en-US" dirty="0"/>
          </a:p>
        </p:txBody>
      </p:sp>
      <p:graphicFrame>
        <p:nvGraphicFramePr>
          <p:cNvPr id="9" name="Tabelle 8"/>
          <p:cNvGraphicFramePr>
            <a:graphicFrameLocks noGrp="1"/>
          </p:cNvGraphicFramePr>
          <p:nvPr/>
        </p:nvGraphicFramePr>
        <p:xfrm>
          <a:off x="457200" y="5661113"/>
          <a:ext cx="1625600" cy="2372868"/>
        </p:xfrm>
        <a:graphic>
          <a:graphicData uri="http://schemas.openxmlformats.org/drawingml/2006/table">
            <a:tbl>
              <a:tblPr/>
              <a:tblGrid>
                <a:gridCol w="1079750">
                  <a:extLst>
                    <a:ext uri="{9D8B030D-6E8A-4147-A177-3AD203B41FA5}">
                      <a16:colId xmlns:a16="http://schemas.microsoft.com/office/drawing/2014/main" val="20000"/>
                    </a:ext>
                  </a:extLst>
                </a:gridCol>
                <a:gridCol w="545850">
                  <a:extLst>
                    <a:ext uri="{9D8B030D-6E8A-4147-A177-3AD203B41FA5}">
                      <a16:colId xmlns:a16="http://schemas.microsoft.com/office/drawing/2014/main" val="20001"/>
                    </a:ext>
                  </a:extLst>
                </a:gridCol>
              </a:tblGrid>
              <a:tr h="28487">
                <a:tc>
                  <a:txBody>
                    <a:bodyPr/>
                    <a:lstStyle/>
                    <a:p>
                      <a:pPr lvl="0" algn="l" fontAlgn="b">
                        <a:lnSpc>
                          <a:spcPct val="150000"/>
                        </a:lnSpc>
                      </a:pPr>
                      <a:r>
                        <a:rPr lang="de-DE" sz="1400" kern="1200" noProof="0" dirty="0">
                          <a:solidFill>
                            <a:schemeClr val="tx1"/>
                          </a:solidFill>
                          <a:latin typeface="+mn-lt"/>
                          <a:ea typeface="+mn-ea"/>
                          <a:cs typeface="+mn-cs"/>
                        </a:rPr>
                        <a:t> Fabriken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0"/>
                  </a:ext>
                </a:extLst>
              </a:tr>
              <a:tr h="0">
                <a:tc>
                  <a:txBody>
                    <a:bodyPr/>
                    <a:lstStyle/>
                    <a:p>
                      <a:pPr lvl="0" algn="l" fontAlgn="b">
                        <a:lnSpc>
                          <a:spcPct val="150000"/>
                        </a:lnSpc>
                      </a:pPr>
                      <a:r>
                        <a:rPr lang="de-DE" sz="1400" kern="1200" noProof="0" dirty="0">
                          <a:solidFill>
                            <a:schemeClr val="tx1"/>
                          </a:solidFill>
                          <a:latin typeface="+mn-lt"/>
                          <a:ea typeface="+mn-ea"/>
                          <a:cs typeface="+mn-cs"/>
                        </a:rPr>
                        <a:t> Schiffe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1"/>
                  </a:ext>
                </a:extLst>
              </a:tr>
              <a:tr h="0">
                <a:tc>
                  <a:txBody>
                    <a:bodyPr/>
                    <a:lstStyle/>
                    <a:p>
                      <a:pPr lvl="0" algn="l" fontAlgn="b">
                        <a:lnSpc>
                          <a:spcPct val="150000"/>
                        </a:lnSpc>
                      </a:pPr>
                      <a:r>
                        <a:rPr lang="de-DE" sz="1400" kern="1200" noProof="0" dirty="0">
                          <a:solidFill>
                            <a:schemeClr val="tx1"/>
                          </a:solidFill>
                          <a:latin typeface="+mn-lt"/>
                          <a:ea typeface="+mn-ea"/>
                          <a:cs typeface="+mn-cs"/>
                        </a:rPr>
                        <a:t> Unterkünfte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2"/>
                  </a:ext>
                </a:extLst>
              </a:tr>
              <a:tr h="0">
                <a:tc>
                  <a:txBody>
                    <a:bodyPr/>
                    <a:lstStyle/>
                    <a:p>
                      <a:pPr lvl="0" algn="l" fontAlgn="b">
                        <a:lnSpc>
                          <a:spcPct val="150000"/>
                        </a:lnSpc>
                      </a:pPr>
                      <a:r>
                        <a:rPr lang="de-DE" sz="1400" kern="1200" noProof="0" dirty="0">
                          <a:solidFill>
                            <a:schemeClr val="tx1"/>
                          </a:solidFill>
                          <a:latin typeface="+mn-lt"/>
                          <a:ea typeface="+mn-ea"/>
                          <a:cs typeface="+mn-cs"/>
                        </a:rPr>
                        <a:t> Gefängnisse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3"/>
                  </a:ext>
                </a:extLst>
              </a:tr>
              <a:tr h="0">
                <a:tc>
                  <a:txBody>
                    <a:bodyPr/>
                    <a:lstStyle/>
                    <a:p>
                      <a:pPr lvl="0" algn="l" fontAlgn="b">
                        <a:lnSpc>
                          <a:spcPct val="150000"/>
                        </a:lnSpc>
                      </a:pPr>
                      <a:r>
                        <a:rPr lang="de-DE" sz="1400" kern="1200" noProof="0" dirty="0">
                          <a:solidFill>
                            <a:schemeClr val="tx1"/>
                          </a:solidFill>
                          <a:latin typeface="+mn-lt"/>
                          <a:ea typeface="+mn-ea"/>
                          <a:cs typeface="+mn-cs"/>
                        </a:rPr>
                        <a:t> Religion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4"/>
                  </a:ext>
                </a:extLst>
              </a:tr>
              <a:tr h="0">
                <a:tc>
                  <a:txBody>
                    <a:bodyPr/>
                    <a:lstStyle/>
                    <a:p>
                      <a:pPr lvl="0" algn="l" fontAlgn="b">
                        <a:lnSpc>
                          <a:spcPct val="150000"/>
                        </a:lnSpc>
                      </a:pPr>
                      <a:r>
                        <a:rPr lang="de-DE" sz="1400" kern="1200" noProof="0" dirty="0">
                          <a:solidFill>
                            <a:schemeClr val="tx1"/>
                          </a:solidFill>
                          <a:latin typeface="+mn-lt"/>
                          <a:ea typeface="+mn-ea"/>
                          <a:cs typeface="+mn-cs"/>
                        </a:rPr>
                        <a:t> Altenpflege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5"/>
                  </a:ext>
                </a:extLst>
              </a:tr>
              <a:tr h="0">
                <a:tc>
                  <a:txBody>
                    <a:bodyPr/>
                    <a:lstStyle/>
                    <a:p>
                      <a:pPr lvl="0" algn="l" fontAlgn="b">
                        <a:lnSpc>
                          <a:spcPct val="150000"/>
                        </a:lnSpc>
                      </a:pPr>
                      <a:r>
                        <a:rPr lang="de-DE" sz="1400" kern="1200" noProof="0" dirty="0">
                          <a:solidFill>
                            <a:schemeClr val="tx1"/>
                          </a:solidFill>
                          <a:latin typeface="+mn-lt"/>
                          <a:ea typeface="+mn-ea"/>
                          <a:cs typeface="+mn-cs"/>
                        </a:rPr>
                        <a:t> Party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6"/>
                  </a:ext>
                </a:extLst>
              </a:tr>
              <a:tr h="0">
                <a:tc>
                  <a:txBody>
                    <a:bodyPr/>
                    <a:lstStyle/>
                    <a:p>
                      <a:pPr lvl="0" algn="l" fontAlgn="b">
                        <a:lnSpc>
                          <a:spcPct val="150000"/>
                        </a:lnSpc>
                      </a:pPr>
                      <a:r>
                        <a:rPr lang="de-DE" sz="1400" kern="1200" noProof="0" dirty="0">
                          <a:solidFill>
                            <a:schemeClr val="tx1"/>
                          </a:solidFill>
                          <a:latin typeface="+mn-lt"/>
                          <a:ea typeface="+mn-ea"/>
                          <a:cs typeface="+mn-cs"/>
                        </a:rPr>
                        <a:t> Schule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7"/>
                  </a:ext>
                </a:extLst>
              </a:tr>
              <a:tr h="261889">
                <a:tc>
                  <a:txBody>
                    <a:bodyPr/>
                    <a:lstStyle/>
                    <a:p>
                      <a:pPr lvl="0" algn="l" fontAlgn="b">
                        <a:lnSpc>
                          <a:spcPct val="150000"/>
                        </a:lnSpc>
                      </a:pPr>
                      <a:r>
                        <a:rPr lang="de-DE" sz="1400" kern="1200" noProof="0" dirty="0">
                          <a:solidFill>
                            <a:schemeClr val="tx1"/>
                          </a:solidFill>
                          <a:latin typeface="+mn-lt"/>
                          <a:ea typeface="+mn-ea"/>
                          <a:cs typeface="+mn-cs"/>
                        </a:rPr>
                        <a:t> Einkaufen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fontAlgn="b">
                        <a:lnSpc>
                          <a:spcPct val="150000"/>
                        </a:lnSpc>
                      </a:pPr>
                      <a:r>
                        <a:rPr lang="de-DE" sz="1400" kern="1200" noProof="0" dirty="0">
                          <a:solidFill>
                            <a:schemeClr val="tx1"/>
                          </a:solidFill>
                          <a:latin typeface="+mn-lt"/>
                          <a:ea typeface="+mn-ea"/>
                          <a:cs typeface="+mn-cs"/>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8"/>
                  </a:ext>
                </a:extLst>
              </a:tr>
            </a:tbl>
          </a:graphicData>
        </a:graphic>
      </p:graphicFrame>
      <p:sp>
        <p:nvSpPr>
          <p:cNvPr id="10" name="Textfeld 9"/>
          <p:cNvSpPr txBox="1"/>
          <p:nvPr/>
        </p:nvSpPr>
        <p:spPr>
          <a:xfrm>
            <a:off x="2082800" y="5553892"/>
            <a:ext cx="4901200" cy="1200329"/>
          </a:xfrm>
          <a:prstGeom prst="rect">
            <a:avLst/>
          </a:prstGeom>
          <a:noFill/>
        </p:spPr>
        <p:txBody>
          <a:bodyPr wrap="square" rtlCol="0">
            <a:spAutoFit/>
          </a:bodyPr>
          <a:lstStyle/>
          <a:p>
            <a:pPr algn="just">
              <a:defRPr/>
            </a:pPr>
            <a:r>
              <a:rPr lang="de-DE" dirty="0"/>
              <a:t>Tabelle</a:t>
            </a:r>
            <a:r>
              <a:rPr lang="de-DE" baseline="30000" dirty="0"/>
              <a:t>s6</a:t>
            </a:r>
            <a:r>
              <a:rPr lang="de-DE" dirty="0"/>
              <a:t> zeigt die bedeutendsten 90% der Events. Kontrolliert man die top 4 </a:t>
            </a:r>
            <a:r>
              <a:rPr lang="de-DE" dirty="0" err="1"/>
              <a:t>Superspreading</a:t>
            </a:r>
            <a:r>
              <a:rPr lang="de-DE" dirty="0"/>
              <a:t> Situationen ließen sich vermutlich 57% der</a:t>
            </a:r>
          </a:p>
          <a:p>
            <a:pPr algn="just">
              <a:defRPr/>
            </a:pP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3884188880"/>
              </p:ext>
            </p:extLst>
          </p:nvPr>
        </p:nvGraphicFramePr>
        <p:xfrm>
          <a:off x="4489450" y="6399740"/>
          <a:ext cx="2856500" cy="2522445"/>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hteck 14"/>
          <p:cNvSpPr/>
          <p:nvPr/>
        </p:nvSpPr>
        <p:spPr>
          <a:xfrm>
            <a:off x="2112825" y="6399740"/>
            <a:ext cx="1811475" cy="369332"/>
          </a:xfrm>
          <a:prstGeom prst="rect">
            <a:avLst/>
          </a:prstGeom>
        </p:spPr>
        <p:txBody>
          <a:bodyPr wrap="square">
            <a:spAutoFit/>
          </a:bodyPr>
          <a:lstStyle/>
          <a:p>
            <a:pPr algn="just"/>
            <a:r>
              <a:rPr lang="de-DE" dirty="0"/>
              <a:t> </a:t>
            </a:r>
            <a:endParaRPr lang="en-US" dirty="0"/>
          </a:p>
        </p:txBody>
      </p:sp>
      <p:sp>
        <p:nvSpPr>
          <p:cNvPr id="16" name="Textfeld 15"/>
          <p:cNvSpPr txBox="1"/>
          <p:nvPr/>
        </p:nvSpPr>
        <p:spPr>
          <a:xfrm>
            <a:off x="2053000" y="6384889"/>
            <a:ext cx="2798400" cy="2585323"/>
          </a:xfrm>
          <a:prstGeom prst="rect">
            <a:avLst/>
          </a:prstGeom>
          <a:noFill/>
        </p:spPr>
        <p:txBody>
          <a:bodyPr wrap="square" rtlCol="0">
            <a:spAutoFit/>
          </a:bodyPr>
          <a:lstStyle/>
          <a:p>
            <a:pPr algn="just"/>
            <a:r>
              <a:rPr lang="de-DE" dirty="0"/>
              <a:t>Ansteckungen vermeiden. Qian et al. haben sich angeschaut in welchem Verhältnis infizierte zu-einander stehen. Die meisten Infektionen spielen sich zwischen Personen ab die sich kennen</a:t>
            </a:r>
            <a:r>
              <a:rPr lang="de-DE" baseline="30000" dirty="0"/>
              <a:t>s7</a:t>
            </a:r>
            <a:r>
              <a:rPr lang="de-DE" dirty="0"/>
              <a:t>. </a:t>
            </a:r>
          </a:p>
          <a:p>
            <a:pPr algn="just"/>
            <a:endParaRPr lang="en-US" dirty="0"/>
          </a:p>
        </p:txBody>
      </p:sp>
      <p:sp>
        <p:nvSpPr>
          <p:cNvPr id="17" name="Rechteck 16"/>
          <p:cNvSpPr/>
          <p:nvPr/>
        </p:nvSpPr>
        <p:spPr>
          <a:xfrm>
            <a:off x="360000" y="8589431"/>
            <a:ext cx="6985950" cy="369332"/>
          </a:xfrm>
          <a:prstGeom prst="rect">
            <a:avLst/>
          </a:prstGeom>
        </p:spPr>
        <p:txBody>
          <a:bodyPr wrap="square">
            <a:spAutoFit/>
          </a:bodyPr>
          <a:lstStyle/>
          <a:p>
            <a:pPr algn="just"/>
            <a:r>
              <a:rPr lang="de-DE" b="1" dirty="0"/>
              <a:t>Zufallstreffen die zu </a:t>
            </a:r>
            <a:r>
              <a:rPr lang="de-DE" b="1" dirty="0" err="1"/>
              <a:t>Superspreading</a:t>
            </a:r>
            <a:r>
              <a:rPr lang="de-DE" b="1" dirty="0"/>
              <a:t> führen sind eher selten.</a:t>
            </a:r>
            <a:endParaRPr lang="en-US" b="1" dirty="0"/>
          </a:p>
        </p:txBody>
      </p:sp>
      <p:sp>
        <p:nvSpPr>
          <p:cNvPr id="5" name="Textfeld 4"/>
          <p:cNvSpPr txBox="1"/>
          <p:nvPr/>
        </p:nvSpPr>
        <p:spPr>
          <a:xfrm>
            <a:off x="6580670" y="8312432"/>
            <a:ext cx="324128" cy="276999"/>
          </a:xfrm>
          <a:prstGeom prst="rect">
            <a:avLst/>
          </a:prstGeom>
          <a:noFill/>
        </p:spPr>
        <p:txBody>
          <a:bodyPr wrap="none" rtlCol="0">
            <a:spAutoFit/>
          </a:bodyPr>
          <a:lstStyle/>
          <a:p>
            <a:r>
              <a:rPr lang="de-DE" sz="1200" dirty="0"/>
              <a:t>s7</a:t>
            </a:r>
            <a:endParaRPr lang="en-US" sz="1200" dirty="0"/>
          </a:p>
        </p:txBody>
      </p:sp>
    </p:spTree>
    <p:extLst>
      <p:ext uri="{BB962C8B-B14F-4D97-AF65-F5344CB8AC3E}">
        <p14:creationId xmlns:p14="http://schemas.microsoft.com/office/powerpoint/2010/main" val="417184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0"/>
            <a:ext cx="7423150" cy="9359900"/>
          </a:xfrm>
          <a:prstGeom prst="rect">
            <a:avLst/>
          </a:prstGeom>
          <a:solidFill>
            <a:srgbClr val="1D8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fik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968" y="0"/>
            <a:ext cx="6617032" cy="9359900"/>
          </a:xfrm>
          <a:prstGeom prst="rect">
            <a:avLst/>
          </a:prstGeom>
        </p:spPr>
      </p:pic>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Japanische „3C“ Guideline zur Vermeidung von </a:t>
            </a:r>
            <a:r>
              <a:rPr lang="de-DE" dirty="0" err="1">
                <a:ea typeface="Microsoft YaHei" pitchFamily="2"/>
                <a:cs typeface="Mangal" pitchFamily="2"/>
              </a:rPr>
              <a:t>Superspreading</a:t>
            </a:r>
            <a:r>
              <a:rPr lang="de-DE" dirty="0">
                <a:ea typeface="Microsoft YaHei" pitchFamily="2"/>
                <a:cs typeface="Mangal" pitchFamily="2"/>
              </a:rPr>
              <a:t> Events und Bildung von COVID-19 Clustern. Im Vergleich dazu die Deutsche AHA Empfehlung: Abstand-Händewaschen-</a:t>
            </a:r>
            <a:r>
              <a:rPr lang="de-DE" dirty="0" err="1">
                <a:ea typeface="Microsoft YaHei" pitchFamily="2"/>
                <a:cs typeface="Mangal" pitchFamily="2"/>
              </a:rPr>
              <a:t>Altagsmaske</a:t>
            </a:r>
            <a:r>
              <a:rPr lang="de-DE" dirty="0">
                <a:ea typeface="Microsoft YaHei" pitchFamily="2"/>
                <a:cs typeface="Mangal" pitchFamily="2"/>
              </a:rPr>
              <a:t>.  Bild: </a:t>
            </a:r>
            <a:r>
              <a:rPr lang="ja-JP" altLang="en-US" dirty="0">
                <a:ea typeface="Microsoft YaHei" pitchFamily="2"/>
                <a:cs typeface="Mangal" pitchFamily="2"/>
              </a:rPr>
              <a:t> 厚生労働省</a:t>
            </a:r>
            <a:endParaRPr lang="de-DE" dirty="0">
              <a:ea typeface="Microsoft YaHei" pitchFamily="2"/>
              <a:cs typeface="Mangal" pitchFamily="2"/>
            </a:endParaRPr>
          </a:p>
        </p:txBody>
      </p:sp>
    </p:spTree>
    <p:extLst>
      <p:ext uri="{BB962C8B-B14F-4D97-AF65-F5344CB8AC3E}">
        <p14:creationId xmlns:p14="http://schemas.microsoft.com/office/powerpoint/2010/main" val="3570646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96"/>
            <a:ext cx="7423150" cy="4944189"/>
          </a:xfrm>
          <a:prstGeom prst="rect">
            <a:avLst/>
          </a:prstGeom>
          <a:ln w="22225">
            <a:solidFill>
              <a:srgbClr val="FF0000"/>
            </a:solidFill>
          </a:ln>
        </p:spPr>
      </p:pic>
      <p:pic>
        <p:nvPicPr>
          <p:cNvPr id="5" name="Grafik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4406180"/>
            <a:ext cx="7423150" cy="4953720"/>
          </a:xfrm>
          <a:prstGeom prst="rect">
            <a:avLst/>
          </a:prstGeom>
        </p:spPr>
      </p:pic>
      <p:sp>
        <p:nvSpPr>
          <p:cNvPr id="4" name="Rechteck 3">
            <a:extLst>
              <a:ext uri="{FF2B5EF4-FFF2-40B4-BE49-F238E27FC236}">
                <a16:creationId xmlns:a16="http://schemas.microsoft.com/office/drawing/2014/main" id="{2C909A61-5435-4880-B766-56EE465F0019}"/>
              </a:ext>
            </a:extLst>
          </p:cNvPr>
          <p:cNvSpPr/>
          <p:nvPr/>
        </p:nvSpPr>
        <p:spPr>
          <a:xfrm>
            <a:off x="360000" y="540000"/>
            <a:ext cx="4128740" cy="7109639"/>
          </a:xfrm>
          <a:prstGeom prst="rect">
            <a:avLst/>
          </a:prstGeom>
          <a:solidFill>
            <a:srgbClr val="B8ED0D">
              <a:alpha val="60000"/>
            </a:srgbClr>
          </a:solidFill>
        </p:spPr>
        <p:txBody>
          <a:bodyPr wrap="square">
            <a:spAutoFit/>
          </a:bodyPr>
          <a:lstStyle/>
          <a:p>
            <a:pPr algn="just">
              <a:defRPr/>
            </a:pPr>
            <a:r>
              <a:rPr lang="de-DE" sz="2400" b="1" dirty="0"/>
              <a:t>Einfluss von Luftwechsel</a:t>
            </a:r>
          </a:p>
          <a:p>
            <a:pPr algn="just">
              <a:defRPr/>
            </a:pPr>
            <a:endParaRPr lang="de-DE" dirty="0"/>
          </a:p>
          <a:p>
            <a:pPr algn="just">
              <a:defRPr/>
            </a:pPr>
            <a:r>
              <a:rPr lang="de-DE" dirty="0"/>
              <a:t>Analysiert man den Leclerc Datensatz</a:t>
            </a:r>
            <a:r>
              <a:rPr lang="de-DE" baseline="30000" dirty="0"/>
              <a:t>s6</a:t>
            </a:r>
            <a:r>
              <a:rPr lang="de-DE" dirty="0"/>
              <a:t> für </a:t>
            </a:r>
            <a:r>
              <a:rPr lang="de-DE" dirty="0" err="1"/>
              <a:t>Superspreading</a:t>
            </a:r>
            <a:r>
              <a:rPr lang="de-DE" dirty="0"/>
              <a:t> Events im Freien und in Gebäuden, zeigt sich lediglich 1% der dokumentierten Infektionen gehen auf </a:t>
            </a:r>
            <a:r>
              <a:rPr lang="de-DE" dirty="0" err="1"/>
              <a:t>Superspreading</a:t>
            </a:r>
            <a:r>
              <a:rPr lang="de-DE" dirty="0"/>
              <a:t> Events im Freien</a:t>
            </a:r>
            <a:r>
              <a:rPr lang="en-US" dirty="0"/>
              <a:t> </a:t>
            </a:r>
            <a:r>
              <a:rPr lang="de-DE" dirty="0"/>
              <a:t>zurück. Qian et al. haben in China eine Übertragung im Freien sogar nur in 1 der 7324 untersuchten Fälle festgestellt</a:t>
            </a:r>
            <a:r>
              <a:rPr lang="de-DE" baseline="30000" dirty="0"/>
              <a:t>s7</a:t>
            </a:r>
            <a:r>
              <a:rPr lang="de-DE" dirty="0"/>
              <a:t>. Kombiniert man die Datensätze, zeigt sich im Freien ein 150-fach geringeres Infektionsrisiko. Dies erklärt warum Großdemonstrationen oder Fußballspiele keine Auswirkungen auf das Infektions-geschehen haben. </a:t>
            </a:r>
          </a:p>
          <a:p>
            <a:pPr algn="just">
              <a:defRPr/>
            </a:pPr>
            <a:r>
              <a:rPr lang="de-DE" dirty="0"/>
              <a:t>Der Grund kann im erhöhten Luftwechsel vermutet werden. Das erklärt auch fehlende Infektionsfälle an Bord von Flugzeugen, wo 20 Luftwechsel pro Stunde statt finden</a:t>
            </a:r>
            <a:r>
              <a:rPr lang="de-DE" baseline="30000" dirty="0"/>
              <a:t>s8</a:t>
            </a:r>
            <a:r>
              <a:rPr lang="de-DE" dirty="0"/>
              <a:t>. </a:t>
            </a:r>
          </a:p>
          <a:p>
            <a:pPr algn="just">
              <a:defRPr/>
            </a:pPr>
            <a:r>
              <a:rPr lang="de-DE" b="1" dirty="0"/>
              <a:t>Aufenthalt im freien oder an anderen Orten mit hoher Luftwechselrate scheint unabhängig von anderen Maßnahmen sicher vor Ansteckung.</a:t>
            </a:r>
          </a:p>
        </p:txBody>
      </p:sp>
      <p:graphicFrame>
        <p:nvGraphicFramePr>
          <p:cNvPr id="11" name="Diagramm 10"/>
          <p:cNvGraphicFramePr>
            <a:graphicFrameLocks/>
          </p:cNvGraphicFramePr>
          <p:nvPr>
            <p:extLst>
              <p:ext uri="{D42A27DB-BD31-4B8C-83A1-F6EECF244321}">
                <p14:modId xmlns:p14="http://schemas.microsoft.com/office/powerpoint/2010/main" val="4144713538"/>
              </p:ext>
            </p:extLst>
          </p:nvPr>
        </p:nvGraphicFramePr>
        <p:xfrm>
          <a:off x="4282841" y="390549"/>
          <a:ext cx="3347012" cy="2373868"/>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hteck 11">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Weder 10,000 Demonstranten für Grundrechte wie oben am 1.5.2020 in Stuttgart noch 15.000 für „Black </a:t>
            </a:r>
            <a:r>
              <a:rPr lang="de-DE" dirty="0" err="1">
                <a:ea typeface="Microsoft YaHei" pitchFamily="2"/>
                <a:cs typeface="Mangal" pitchFamily="2"/>
              </a:rPr>
              <a:t>Lives</a:t>
            </a:r>
            <a:r>
              <a:rPr lang="de-DE" dirty="0">
                <a:ea typeface="Microsoft YaHei" pitchFamily="2"/>
                <a:cs typeface="Mangal" pitchFamily="2"/>
              </a:rPr>
              <a:t> Matter“, wie unten am 6.6.2020 in Berlin hatten sichtbare Auswirkungen auf das Infektionsgeschehen. Bild open: </a:t>
            </a:r>
            <a:r>
              <a:rPr lang="en-US" dirty="0"/>
              <a:t>MARKUS RIEDLE (AFP)</a:t>
            </a:r>
            <a:endParaRPr lang="de-DE" dirty="0">
              <a:ea typeface="Microsoft YaHei" pitchFamily="2"/>
              <a:cs typeface="Mangal" pitchFamily="2"/>
            </a:endParaRPr>
          </a:p>
        </p:txBody>
      </p:sp>
    </p:spTree>
    <p:extLst>
      <p:ext uri="{BB962C8B-B14F-4D97-AF65-F5344CB8AC3E}">
        <p14:creationId xmlns:p14="http://schemas.microsoft.com/office/powerpoint/2010/main" val="240654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4" y="0"/>
            <a:ext cx="7417721" cy="9359900"/>
          </a:xfrm>
          <a:prstGeom prst="rect">
            <a:avLst/>
          </a:prstGeom>
        </p:spPr>
      </p:pic>
      <p:sp>
        <p:nvSpPr>
          <p:cNvPr id="2" name="Textfeld 1"/>
          <p:cNvSpPr txBox="1"/>
          <p:nvPr/>
        </p:nvSpPr>
        <p:spPr>
          <a:xfrm>
            <a:off x="501912" y="3279566"/>
            <a:ext cx="6419324"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TESTS</a:t>
            </a:r>
          </a:p>
          <a:p>
            <a:r>
              <a:rPr lang="de-DE" sz="3600" b="1" dirty="0">
                <a:solidFill>
                  <a:schemeClr val="bg1"/>
                </a:solidFill>
                <a:effectLst>
                  <a:outerShdw blurRad="38100" dist="38100" dir="2700000" algn="tl">
                    <a:srgbClr val="000000">
                      <a:alpha val="43137"/>
                    </a:srgbClr>
                  </a:outerShdw>
                </a:effectLst>
              </a:rPr>
              <a:t>DER NACHWEIS VON COVID-19</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697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leichschenkliges Dreieck 9">
            <a:extLst>
              <a:ext uri="{FF2B5EF4-FFF2-40B4-BE49-F238E27FC236}">
                <a16:creationId xmlns:a16="http://schemas.microsoft.com/office/drawing/2014/main" id="{4A2579B0-9F72-4281-A9C8-589447C25362}"/>
              </a:ext>
            </a:extLst>
          </p:cNvPr>
          <p:cNvSpPr/>
          <p:nvPr/>
        </p:nvSpPr>
        <p:spPr>
          <a:xfrm>
            <a:off x="0" y="0"/>
            <a:ext cx="7423150" cy="9359900"/>
          </a:xfrm>
          <a:prstGeom prst="triangle">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Gleichschenkliges Dreieck 5">
            <a:extLst>
              <a:ext uri="{FF2B5EF4-FFF2-40B4-BE49-F238E27FC236}">
                <a16:creationId xmlns:a16="http://schemas.microsoft.com/office/drawing/2014/main" id="{45ADAFEF-F856-482E-9BC3-20E10DB57BB6}"/>
              </a:ext>
            </a:extLst>
          </p:cNvPr>
          <p:cNvSpPr/>
          <p:nvPr/>
        </p:nvSpPr>
        <p:spPr>
          <a:xfrm rot="10800000">
            <a:off x="0" y="-1"/>
            <a:ext cx="7423150" cy="9359900"/>
          </a:xfrm>
          <a:prstGeom prst="triangle">
            <a:avLst>
              <a:gd name="adj"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Ellipse 3">
            <a:extLst>
              <a:ext uri="{FF2B5EF4-FFF2-40B4-BE49-F238E27FC236}">
                <a16:creationId xmlns:a16="http://schemas.microsoft.com/office/drawing/2014/main" id="{EC535091-E1B6-463B-9057-CD96B76BDEC8}"/>
              </a:ext>
            </a:extLst>
          </p:cNvPr>
          <p:cNvSpPr/>
          <p:nvPr/>
        </p:nvSpPr>
        <p:spPr>
          <a:xfrm>
            <a:off x="3220872" y="3752498"/>
            <a:ext cx="4012442" cy="401244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ihandform: Form 8">
            <a:extLst>
              <a:ext uri="{FF2B5EF4-FFF2-40B4-BE49-F238E27FC236}">
                <a16:creationId xmlns:a16="http://schemas.microsoft.com/office/drawing/2014/main" id="{119CE3AC-320C-4ED2-9095-EEF781A1D7B5}"/>
              </a:ext>
            </a:extLst>
          </p:cNvPr>
          <p:cNvSpPr/>
          <p:nvPr/>
        </p:nvSpPr>
        <p:spPr>
          <a:xfrm>
            <a:off x="3220872" y="4565021"/>
            <a:ext cx="2807717" cy="3204042"/>
          </a:xfrm>
          <a:custGeom>
            <a:avLst/>
            <a:gdLst>
              <a:gd name="connsiteX0" fmla="*/ 399556 w 2807717"/>
              <a:gd name="connsiteY0" fmla="*/ 0 h 3204042"/>
              <a:gd name="connsiteX1" fmla="*/ 2807717 w 2807717"/>
              <a:gd name="connsiteY1" fmla="*/ 3036468 h 3204042"/>
              <a:gd name="connsiteX2" fmla="*/ 2787133 w 2807717"/>
              <a:gd name="connsiteY2" fmla="*/ 3046384 h 3204042"/>
              <a:gd name="connsiteX3" fmla="*/ 2006221 w 2807717"/>
              <a:gd name="connsiteY3" fmla="*/ 3204042 h 3204042"/>
              <a:gd name="connsiteX4" fmla="*/ 0 w 2807717"/>
              <a:gd name="connsiteY4" fmla="*/ 1197821 h 3204042"/>
              <a:gd name="connsiteX5" fmla="*/ 342631 w 2807717"/>
              <a:gd name="connsiteY5" fmla="*/ 76124 h 320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7717" h="3204042">
                <a:moveTo>
                  <a:pt x="399556" y="0"/>
                </a:moveTo>
                <a:lnTo>
                  <a:pt x="2807717" y="3036468"/>
                </a:lnTo>
                <a:lnTo>
                  <a:pt x="2787133" y="3046384"/>
                </a:lnTo>
                <a:cubicBezTo>
                  <a:pt x="2547112" y="3147904"/>
                  <a:pt x="2283222" y="3204042"/>
                  <a:pt x="2006221" y="3204042"/>
                </a:cubicBezTo>
                <a:cubicBezTo>
                  <a:pt x="898216" y="3204042"/>
                  <a:pt x="0" y="2305826"/>
                  <a:pt x="0" y="1197821"/>
                </a:cubicBezTo>
                <a:cubicBezTo>
                  <a:pt x="0" y="782319"/>
                  <a:pt x="126312" y="396319"/>
                  <a:pt x="342631" y="76124"/>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6539354"/>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Statistik des Testens</a:t>
            </a:r>
          </a:p>
          <a:p>
            <a:pPr algn="just" fontAlgn="auto">
              <a:spcBef>
                <a:spcPts val="0"/>
              </a:spcBef>
              <a:spcAft>
                <a:spcPts val="0"/>
              </a:spcAft>
              <a:defRPr/>
            </a:pPr>
            <a:endParaRPr lang="de-DE" dirty="0"/>
          </a:p>
          <a:p>
            <a:pPr algn="just" fontAlgn="auto">
              <a:spcBef>
                <a:spcPts val="0"/>
              </a:spcBef>
              <a:spcAft>
                <a:spcPts val="0"/>
              </a:spcAft>
              <a:defRPr/>
            </a:pPr>
            <a:r>
              <a:rPr lang="de-DE" dirty="0"/>
              <a:t>Bei der Bewertung von Tests und ihrer Aussagekraft sind die folgenden Kenngrößen von besonderer Bedeutung:</a:t>
            </a:r>
          </a:p>
          <a:p>
            <a:pPr algn="just" fontAlgn="auto">
              <a:spcBef>
                <a:spcPts val="0"/>
              </a:spcBef>
              <a:spcAft>
                <a:spcPts val="0"/>
              </a:spcAft>
              <a:defRPr/>
            </a:pPr>
            <a:r>
              <a:rPr lang="de-DE" dirty="0"/>
              <a:t>SENSITITIVÄT auch Richtig-Positiv-Rate beschreibt die Wahrscheinlichkeit, dass der Test die Anwesenheit des Merkmal (z. B. SARS-CoV-2 positiv) korrekt feststellt.</a:t>
            </a:r>
          </a:p>
          <a:p>
            <a:pPr algn="just" fontAlgn="auto">
              <a:spcBef>
                <a:spcPts val="0"/>
              </a:spcBef>
              <a:spcAft>
                <a:spcPts val="0"/>
              </a:spcAft>
              <a:defRPr/>
            </a:pPr>
            <a:r>
              <a:rPr lang="de-DE" dirty="0"/>
              <a:t>FALSCH POSITIV RATE beschreibt die Wahrscheinlichkeit, dass der Test das gesuchte Merkmal findet obwohl es nicht vorhanden ist. </a:t>
            </a:r>
          </a:p>
          <a:p>
            <a:pPr algn="just" fontAlgn="auto">
              <a:spcBef>
                <a:spcPts val="0"/>
              </a:spcBef>
              <a:spcAft>
                <a:spcPts val="0"/>
              </a:spcAft>
              <a:defRPr/>
            </a:pPr>
            <a:r>
              <a:rPr lang="de-DE" dirty="0"/>
              <a:t>POSITIVER VORHERSAGEWERT (PPV) gibt die Wahrscheinlichkeit dafür, dass (unter Berücksichtigung der Prävalenz) bei positivem Test das Merkmal auch wirklich vorliegt. Dieser Wert macht eine Aussage über die Bedeutung des Testergebnisses für das getestete Individuum. </a:t>
            </a:r>
          </a:p>
          <a:p>
            <a:pPr algn="just" fontAlgn="auto">
              <a:spcBef>
                <a:spcPts val="0"/>
              </a:spcBef>
              <a:spcAft>
                <a:spcPts val="0"/>
              </a:spcAft>
              <a:defRPr/>
            </a:pPr>
            <a:r>
              <a:rPr lang="de-DE" dirty="0"/>
              <a:t>Nähert sich die Prävalenz der Null, werden alle gefundenen Positiven Testergebnissen zu Falsch Positiven.</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Beispiel SARS-CoV-2: Links: Gesunde, rechts: Kranke.</a:t>
            </a:r>
          </a:p>
          <a:p>
            <a:pPr algn="r" hangingPunct="0">
              <a:defRPr/>
            </a:pPr>
            <a:r>
              <a:rPr lang="de-DE" dirty="0">
                <a:ea typeface="Microsoft YaHei" pitchFamily="2"/>
                <a:cs typeface="Mangal" pitchFamily="2"/>
              </a:rPr>
              <a:t>Im Kreis: Vom Test als infiziert erkannte Personen</a:t>
            </a:r>
          </a:p>
          <a:p>
            <a:pPr algn="r" hangingPunct="0">
              <a:defRPr/>
            </a:pPr>
            <a:r>
              <a:rPr lang="de-DE" dirty="0">
                <a:ea typeface="Microsoft YaHei" pitchFamily="2"/>
                <a:cs typeface="Mangal" pitchFamily="2"/>
              </a:rPr>
              <a:t>Rot: Gesunde die als Infiziert erkannt werden (Falsch Positiv)</a:t>
            </a:r>
          </a:p>
          <a:p>
            <a:pPr algn="r" hangingPunct="0">
              <a:defRPr/>
            </a:pPr>
            <a:r>
              <a:rPr lang="de-DE" dirty="0">
                <a:ea typeface="Microsoft YaHei" pitchFamily="2"/>
                <a:cs typeface="Mangal" pitchFamily="2"/>
              </a:rPr>
              <a:t>Dunkelgrün: Infizierte die als Infiziert erkannt wurden.</a:t>
            </a:r>
          </a:p>
        </p:txBody>
      </p:sp>
      <p:sp>
        <p:nvSpPr>
          <p:cNvPr id="2" name="Textfeld 1"/>
          <p:cNvSpPr txBox="1"/>
          <p:nvPr/>
        </p:nvSpPr>
        <p:spPr>
          <a:xfrm>
            <a:off x="4624730" y="6774906"/>
            <a:ext cx="797206" cy="646331"/>
          </a:xfrm>
          <a:prstGeom prst="rect">
            <a:avLst/>
          </a:prstGeom>
          <a:noFill/>
        </p:spPr>
        <p:txBody>
          <a:bodyPr wrap="none" rtlCol="0">
            <a:spAutoFit/>
          </a:bodyPr>
          <a:lstStyle/>
          <a:p>
            <a:r>
              <a:rPr lang="de-DE" dirty="0">
                <a:solidFill>
                  <a:schemeClr val="accent2">
                    <a:lumMod val="50000"/>
                  </a:schemeClr>
                </a:solidFill>
              </a:rPr>
              <a:t>Falsch</a:t>
            </a:r>
          </a:p>
          <a:p>
            <a:r>
              <a:rPr lang="de-DE" dirty="0">
                <a:solidFill>
                  <a:schemeClr val="accent2">
                    <a:lumMod val="50000"/>
                  </a:schemeClr>
                </a:solidFill>
              </a:rPr>
              <a:t>Positiv</a:t>
            </a:r>
            <a:endParaRPr lang="en-US" dirty="0">
              <a:solidFill>
                <a:schemeClr val="accent2">
                  <a:lumMod val="50000"/>
                </a:schemeClr>
              </a:solidFill>
            </a:endParaRPr>
          </a:p>
        </p:txBody>
      </p:sp>
      <p:sp>
        <p:nvSpPr>
          <p:cNvPr id="11" name="Textfeld 10"/>
          <p:cNvSpPr txBox="1"/>
          <p:nvPr/>
        </p:nvSpPr>
        <p:spPr>
          <a:xfrm>
            <a:off x="5286398" y="5784872"/>
            <a:ext cx="1484381" cy="646331"/>
          </a:xfrm>
          <a:prstGeom prst="rect">
            <a:avLst/>
          </a:prstGeom>
          <a:noFill/>
        </p:spPr>
        <p:txBody>
          <a:bodyPr wrap="none" rtlCol="0">
            <a:spAutoFit/>
          </a:bodyPr>
          <a:lstStyle/>
          <a:p>
            <a:r>
              <a:rPr lang="de-DE" dirty="0">
                <a:solidFill>
                  <a:schemeClr val="accent6">
                    <a:lumMod val="50000"/>
                  </a:schemeClr>
                </a:solidFill>
              </a:rPr>
              <a:t>Richtig Positiv</a:t>
            </a:r>
          </a:p>
          <a:p>
            <a:r>
              <a:rPr lang="de-DE" dirty="0">
                <a:solidFill>
                  <a:schemeClr val="accent6">
                    <a:lumMod val="50000"/>
                  </a:schemeClr>
                </a:solidFill>
              </a:rPr>
              <a:t>(Sensitivität)</a:t>
            </a:r>
            <a:endParaRPr lang="en-US" dirty="0">
              <a:solidFill>
                <a:schemeClr val="accent6">
                  <a:lumMod val="50000"/>
                </a:schemeClr>
              </a:solidFill>
            </a:endParaRPr>
          </a:p>
        </p:txBody>
      </p:sp>
      <p:sp>
        <p:nvSpPr>
          <p:cNvPr id="12" name="Textfeld 11"/>
          <p:cNvSpPr txBox="1"/>
          <p:nvPr/>
        </p:nvSpPr>
        <p:spPr>
          <a:xfrm>
            <a:off x="881075" y="7260961"/>
            <a:ext cx="2645596" cy="369332"/>
          </a:xfrm>
          <a:prstGeom prst="rect">
            <a:avLst/>
          </a:prstGeom>
          <a:noFill/>
        </p:spPr>
        <p:txBody>
          <a:bodyPr wrap="none" rtlCol="0">
            <a:spAutoFit/>
          </a:bodyPr>
          <a:lstStyle/>
          <a:p>
            <a:r>
              <a:rPr lang="de-DE" dirty="0">
                <a:solidFill>
                  <a:schemeClr val="accent6">
                    <a:lumMod val="75000"/>
                  </a:schemeClr>
                </a:solidFill>
              </a:rPr>
              <a:t>Richtig Negativ (Spezifität)</a:t>
            </a:r>
            <a:endParaRPr lang="en-US" dirty="0">
              <a:solidFill>
                <a:schemeClr val="accent6">
                  <a:lumMod val="75000"/>
                </a:schemeClr>
              </a:solidFill>
            </a:endParaRPr>
          </a:p>
        </p:txBody>
      </p:sp>
      <p:sp>
        <p:nvSpPr>
          <p:cNvPr id="13" name="Textfeld 12"/>
          <p:cNvSpPr txBox="1"/>
          <p:nvPr/>
        </p:nvSpPr>
        <p:spPr>
          <a:xfrm>
            <a:off x="5421936" y="2639084"/>
            <a:ext cx="1574662" cy="369332"/>
          </a:xfrm>
          <a:prstGeom prst="rect">
            <a:avLst/>
          </a:prstGeom>
          <a:noFill/>
        </p:spPr>
        <p:txBody>
          <a:bodyPr wrap="none" rtlCol="0">
            <a:spAutoFit/>
          </a:bodyPr>
          <a:lstStyle/>
          <a:p>
            <a:r>
              <a:rPr lang="de-DE" dirty="0">
                <a:solidFill>
                  <a:schemeClr val="accent4">
                    <a:lumMod val="75000"/>
                  </a:schemeClr>
                </a:solidFill>
              </a:rPr>
              <a:t>Falsch Negativ</a:t>
            </a:r>
            <a:endParaRPr lang="en-US" dirty="0">
              <a:solidFill>
                <a:schemeClr val="accent4">
                  <a:lumMod val="75000"/>
                </a:schemeClr>
              </a:solidFill>
            </a:endParaRPr>
          </a:p>
        </p:txBody>
      </p:sp>
    </p:spTree>
    <p:extLst>
      <p:ext uri="{BB962C8B-B14F-4D97-AF65-F5344CB8AC3E}">
        <p14:creationId xmlns:p14="http://schemas.microsoft.com/office/powerpoint/2010/main" val="188241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PCR Test</a:t>
            </a:r>
          </a:p>
          <a:p>
            <a:pPr algn="just" fontAlgn="auto">
              <a:spcBef>
                <a:spcPts val="0"/>
              </a:spcBef>
              <a:spcAft>
                <a:spcPts val="0"/>
              </a:spcAft>
              <a:defRPr/>
            </a:pPr>
            <a:endParaRPr lang="de-DE" dirty="0"/>
          </a:p>
          <a:p>
            <a:pPr algn="just" fontAlgn="auto">
              <a:spcBef>
                <a:spcPts val="0"/>
              </a:spcBef>
              <a:spcAft>
                <a:spcPts val="0"/>
              </a:spcAft>
              <a:defRPr/>
            </a:pPr>
            <a:r>
              <a:rPr lang="de-DE" dirty="0"/>
              <a:t>Die Polymerase-Kettenreaktion (engl. Polymerase </a:t>
            </a:r>
            <a:r>
              <a:rPr lang="de-DE" dirty="0" err="1"/>
              <a:t>chain</a:t>
            </a:r>
            <a:r>
              <a:rPr lang="de-DE" dirty="0"/>
              <a:t> </a:t>
            </a:r>
            <a:r>
              <a:rPr lang="de-DE" dirty="0" err="1"/>
              <a:t>reaction</a:t>
            </a:r>
            <a:r>
              <a:rPr lang="de-DE" dirty="0"/>
              <a:t>)  ist eine Methode um DNA im Labor zu vervielfältigen. Um PCR auf RNA anzuwenden muss die RNA zuvor mit dem Enzym </a:t>
            </a:r>
            <a:r>
              <a:rPr lang="de-DE" i="1" dirty="0" err="1"/>
              <a:t>reverse</a:t>
            </a:r>
            <a:r>
              <a:rPr lang="de-DE" i="1" dirty="0"/>
              <a:t> </a:t>
            </a:r>
            <a:r>
              <a:rPr lang="de-DE" i="1" dirty="0" err="1"/>
              <a:t>Transkriptase</a:t>
            </a:r>
            <a:r>
              <a:rPr lang="de-DE" i="1" dirty="0"/>
              <a:t> </a:t>
            </a:r>
            <a:r>
              <a:rPr lang="de-DE" dirty="0"/>
              <a:t>in DNA umgewandelt werden. </a:t>
            </a:r>
          </a:p>
          <a:p>
            <a:pPr algn="just" fontAlgn="auto">
              <a:spcBef>
                <a:spcPts val="0"/>
              </a:spcBef>
              <a:spcAft>
                <a:spcPts val="0"/>
              </a:spcAft>
              <a:defRPr/>
            </a:pPr>
            <a:r>
              <a:rPr lang="de-DE" dirty="0"/>
              <a:t>Vereinfacht gesagt wird im Rahmen der PCR DNA bei gehobener Temperatur unter Zugabe von Chemikalien (Primer und DNA Polymerase) exponentiell vermehrt. </a:t>
            </a:r>
          </a:p>
          <a:p>
            <a:pPr algn="just" fontAlgn="auto">
              <a:spcBef>
                <a:spcPts val="0"/>
              </a:spcBef>
              <a:spcAft>
                <a:spcPts val="0"/>
              </a:spcAft>
              <a:defRPr/>
            </a:pPr>
            <a:r>
              <a:rPr lang="de-DE" dirty="0"/>
              <a:t>Die PCR erlaubt verschiedene Stellschrauben (z. B. Temperatur und Primer) mit denen die Qualität des Ergebnisses beeinflusst werden kann. Die Testqualität ist daher auch vom Labor abhängig.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r>
              <a:rPr lang="de-DE" dirty="0"/>
              <a:t>Bei Tests auf nur ein Gen kommt es zu den Falsch Positiv Raten (FPR) gemäß nebenstehender Tabelle</a:t>
            </a:r>
            <a:r>
              <a:rPr lang="de-DE" baseline="30000" dirty="0"/>
              <a:t>P1</a:t>
            </a:r>
            <a:r>
              <a:rPr lang="de-DE" dirty="0"/>
              <a:t>. Zu diesem Zeitraum waren in Deutschland etwa 1,4% der Tests Falsch Positiv. Mit sinkender Prävalenz und besserer Verfügbarkeit der Reagenzien hat das RKI die Testvorschrift auf Nachweise an zwei Genen angehoben. In der schlechtesten Kombination (ORF1ab+N) beträgt dann die FPR 0,15%. In der besten Kombination (E+S) sinkt die FPR auf 0,005%. </a:t>
            </a:r>
          </a:p>
        </p:txBody>
      </p:sp>
      <p:graphicFrame>
        <p:nvGraphicFramePr>
          <p:cNvPr id="3" name="Tabelle 2"/>
          <p:cNvGraphicFramePr>
            <a:graphicFrameLocks noGrp="1"/>
          </p:cNvGraphicFramePr>
          <p:nvPr>
            <p:extLst>
              <p:ext uri="{D42A27DB-BD31-4B8C-83A1-F6EECF244321}">
                <p14:modId xmlns:p14="http://schemas.microsoft.com/office/powerpoint/2010/main" val="3574162209"/>
              </p:ext>
            </p:extLst>
          </p:nvPr>
        </p:nvGraphicFramePr>
        <p:xfrm>
          <a:off x="410800" y="3957461"/>
          <a:ext cx="3149602" cy="2880360"/>
        </p:xfrm>
        <a:graphic>
          <a:graphicData uri="http://schemas.openxmlformats.org/drawingml/2006/table">
            <a:tbl>
              <a:tblPr firstRow="1" bandRow="1">
                <a:tableStyleId>{2D5ABB26-0587-4C30-8999-92F81FD0307C}</a:tableStyleId>
              </a:tblPr>
              <a:tblGrid>
                <a:gridCol w="579800">
                  <a:extLst>
                    <a:ext uri="{9D8B030D-6E8A-4147-A177-3AD203B41FA5}">
                      <a16:colId xmlns:a16="http://schemas.microsoft.com/office/drawing/2014/main" val="20000"/>
                    </a:ext>
                  </a:extLst>
                </a:gridCol>
                <a:gridCol w="817203">
                  <a:extLst>
                    <a:ext uri="{9D8B030D-6E8A-4147-A177-3AD203B41FA5}">
                      <a16:colId xmlns:a16="http://schemas.microsoft.com/office/drawing/2014/main" val="20001"/>
                    </a:ext>
                  </a:extLst>
                </a:gridCol>
                <a:gridCol w="594276">
                  <a:extLst>
                    <a:ext uri="{9D8B030D-6E8A-4147-A177-3AD203B41FA5}">
                      <a16:colId xmlns:a16="http://schemas.microsoft.com/office/drawing/2014/main" val="20002"/>
                    </a:ext>
                  </a:extLst>
                </a:gridCol>
                <a:gridCol w="561424">
                  <a:extLst>
                    <a:ext uri="{9D8B030D-6E8A-4147-A177-3AD203B41FA5}">
                      <a16:colId xmlns:a16="http://schemas.microsoft.com/office/drawing/2014/main" val="20003"/>
                    </a:ext>
                  </a:extLst>
                </a:gridCol>
                <a:gridCol w="596899">
                  <a:extLst>
                    <a:ext uri="{9D8B030D-6E8A-4147-A177-3AD203B41FA5}">
                      <a16:colId xmlns:a16="http://schemas.microsoft.com/office/drawing/2014/main" val="20004"/>
                    </a:ext>
                  </a:extLst>
                </a:gridCol>
              </a:tblGrid>
              <a:tr h="176518">
                <a:tc>
                  <a:txBody>
                    <a:bodyPr/>
                    <a:lstStyle/>
                    <a:p>
                      <a:r>
                        <a:rPr lang="de-DE" sz="1300" b="1" dirty="0"/>
                        <a:t>Labs</a:t>
                      </a:r>
                      <a:endParaRPr lang="en-US" sz="1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300" b="1" dirty="0"/>
                        <a:t>Gen</a:t>
                      </a:r>
                      <a:endParaRPr lang="en-US" sz="1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300" b="1" dirty="0"/>
                        <a:t>229E</a:t>
                      </a:r>
                      <a:endParaRPr lang="en-US" sz="1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300" b="1" dirty="0"/>
                        <a:t>OC43</a:t>
                      </a:r>
                      <a:endParaRPr lang="en-US" sz="1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300" b="1" dirty="0"/>
                        <a:t>FPR</a:t>
                      </a:r>
                      <a:endParaRPr lang="en-US" sz="1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0">
                <a:tc>
                  <a:txBody>
                    <a:bodyPr/>
                    <a:lstStyle/>
                    <a:p>
                      <a:r>
                        <a:rPr lang="de-DE" sz="1400" dirty="0"/>
                        <a:t>373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0,5%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0">
                <a:tc>
                  <a:txBody>
                    <a:bodyPr/>
                    <a:lstStyle/>
                    <a:p>
                      <a:r>
                        <a:rPr lang="de-DE" sz="1400" dirty="0"/>
                        <a:t>166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N</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0">
                <a:tc>
                  <a:txBody>
                    <a:bodyPr/>
                    <a:lstStyle/>
                    <a:p>
                      <a:r>
                        <a:rPr lang="de-DE" sz="1400" dirty="0"/>
                        <a:t>46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ORF1a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&lt;2%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0">
                <a:tc>
                  <a:txBody>
                    <a:bodyPr/>
                    <a:lstStyle/>
                    <a:p>
                      <a:r>
                        <a:rPr lang="de-DE" sz="1400" dirty="0"/>
                        <a:t>48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ORF1ab</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6,2%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0">
                <a:tc>
                  <a:txBody>
                    <a:bodyPr/>
                    <a:lstStyle/>
                    <a:p>
                      <a:r>
                        <a:rPr lang="de-DE" sz="1400" dirty="0"/>
                        <a:t>181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err="1"/>
                        <a:t>RdRP</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1,8%</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1,7%</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2,2%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0">
                <a:tc>
                  <a:txBody>
                    <a:bodyPr/>
                    <a:lstStyle/>
                    <a:p>
                      <a:r>
                        <a:rPr lang="de-DE" sz="1400" dirty="0"/>
                        <a:t>100</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4,1%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dirty="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370840">
                <a:tc gridSpan="5">
                  <a:txBody>
                    <a:bodyPr/>
                    <a:lstStyle/>
                    <a:p>
                      <a:r>
                        <a:rPr lang="de-DE" sz="1100" dirty="0"/>
                        <a:t>Labs: Anzahl der Labore die auf Gen testen</a:t>
                      </a:r>
                    </a:p>
                    <a:p>
                      <a:r>
                        <a:rPr lang="de-DE" sz="1100" dirty="0"/>
                        <a:t>229E: FPR</a:t>
                      </a:r>
                      <a:r>
                        <a:rPr lang="de-DE" sz="1100" baseline="0" dirty="0"/>
                        <a:t> bei Proben mit Corona Virus 229E</a:t>
                      </a:r>
                    </a:p>
                    <a:p>
                      <a:r>
                        <a:rPr lang="de-DE" sz="1100" baseline="0" dirty="0"/>
                        <a:t>OC43: FPR bei Proben mit Corona Virus OC43</a:t>
                      </a:r>
                    </a:p>
                    <a:p>
                      <a:r>
                        <a:rPr lang="de-DE" sz="1100" baseline="0" dirty="0"/>
                        <a:t>FPR: FÜR bei Proben ohne Corona Viren</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hMerge="1">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bl>
          </a:graphicData>
        </a:graphic>
      </p:graphicFrame>
      <p:sp>
        <p:nvSpPr>
          <p:cNvPr id="5" name="Textfeld 4"/>
          <p:cNvSpPr txBox="1"/>
          <p:nvPr/>
        </p:nvSpPr>
        <p:spPr>
          <a:xfrm>
            <a:off x="3509601" y="3957461"/>
            <a:ext cx="3474398" cy="3139321"/>
          </a:xfrm>
          <a:prstGeom prst="rect">
            <a:avLst/>
          </a:prstGeom>
          <a:noFill/>
        </p:spPr>
        <p:txBody>
          <a:bodyPr wrap="square" rtlCol="0">
            <a:spAutoFit/>
          </a:bodyPr>
          <a:lstStyle/>
          <a:p>
            <a:pPr algn="just"/>
            <a:r>
              <a:rPr lang="de-DE" dirty="0"/>
              <a:t>Corman et al. haben mehrere Genabschnitte für den Test vorgeschlagen und empfohlen für ein zuverlässiges Ergebnis zwei davon zu untersuchen</a:t>
            </a:r>
            <a:r>
              <a:rPr lang="de-DE" baseline="30000" dirty="0"/>
              <a:t>P2</a:t>
            </a:r>
            <a:r>
              <a:rPr lang="de-DE" dirty="0"/>
              <a:t>. Aufgrund von Lieferengpässen bei den Reagenzien hat das RKI zu Beginn der Pandemie bei hohen Prävalenzen das Risiko akzeptiert auf nur ein Gen zu testen. ECDC erlaubt das immer noch.</a:t>
            </a:r>
            <a:endParaRPr lang="en-US" dirty="0"/>
          </a:p>
        </p:txBody>
      </p:sp>
    </p:spTree>
    <p:extLst>
      <p:ext uri="{BB962C8B-B14F-4D97-AF65-F5344CB8AC3E}">
        <p14:creationId xmlns:p14="http://schemas.microsoft.com/office/powerpoint/2010/main" val="2837988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Antikörpertest und Dunkelziffer</a:t>
            </a:r>
          </a:p>
          <a:p>
            <a:pPr algn="just" fontAlgn="auto">
              <a:spcBef>
                <a:spcPts val="0"/>
              </a:spcBef>
              <a:spcAft>
                <a:spcPts val="0"/>
              </a:spcAft>
              <a:defRPr/>
            </a:pPr>
            <a:endParaRPr lang="de-DE" dirty="0"/>
          </a:p>
          <a:p>
            <a:pPr algn="just" fontAlgn="auto">
              <a:spcBef>
                <a:spcPts val="0"/>
              </a:spcBef>
              <a:spcAft>
                <a:spcPts val="0"/>
              </a:spcAft>
              <a:defRPr/>
            </a:pPr>
            <a:r>
              <a:rPr lang="de-DE" dirty="0"/>
              <a:t>Während man mit dem PCR Test direkt nach dem Virus sucht zielt man mit den Antikörpertests (AK) auf die Immunantwort des Körpers und kann damit auch vergangene Infektionen nachweisen. Dies erlaubt Rückschlüsse auf die Dunkelziffer.</a:t>
            </a:r>
          </a:p>
          <a:p>
            <a:pPr algn="just" fontAlgn="auto">
              <a:spcBef>
                <a:spcPts val="0"/>
              </a:spcBef>
              <a:spcAft>
                <a:spcPts val="0"/>
              </a:spcAft>
              <a:defRPr/>
            </a:pPr>
            <a:r>
              <a:rPr lang="de-DE" dirty="0"/>
              <a:t>Die Immunreaktion des Körpers auf Atemwegserkrankungen beginnt mit den </a:t>
            </a:r>
            <a:r>
              <a:rPr lang="de-DE" dirty="0" err="1"/>
              <a:t>IgA</a:t>
            </a:r>
            <a:r>
              <a:rPr lang="de-DE" dirty="0"/>
              <a:t> AK auf den Hals- und Nasenschleimhäuten. Erst bei schwereren Verläufen werden auch </a:t>
            </a:r>
            <a:r>
              <a:rPr lang="de-DE" dirty="0" err="1"/>
              <a:t>IgM</a:t>
            </a:r>
            <a:r>
              <a:rPr lang="de-DE" dirty="0"/>
              <a:t> und </a:t>
            </a:r>
            <a:r>
              <a:rPr lang="de-DE" dirty="0" err="1"/>
              <a:t>IgG</a:t>
            </a:r>
            <a:r>
              <a:rPr lang="de-DE" dirty="0"/>
              <a:t> AK ausgebildet.</a:t>
            </a:r>
          </a:p>
          <a:p>
            <a:pPr algn="just" fontAlgn="auto">
              <a:spcBef>
                <a:spcPts val="0"/>
              </a:spcBef>
              <a:spcAft>
                <a:spcPts val="0"/>
              </a:spcAft>
              <a:defRPr/>
            </a:pPr>
            <a:r>
              <a:rPr lang="de-DE" dirty="0"/>
              <a:t>AK-Tests, die es als ELISA und Lateral Flow Tests gibt, zielen auf frühe </a:t>
            </a:r>
            <a:r>
              <a:rPr lang="de-DE" dirty="0" err="1"/>
              <a:t>IgM</a:t>
            </a:r>
            <a:r>
              <a:rPr lang="de-DE" dirty="0"/>
              <a:t> AK mit denen sich auch akute Infektionen nachweisen lassen, sowie </a:t>
            </a:r>
            <a:r>
              <a:rPr lang="de-DE" dirty="0" err="1"/>
              <a:t>IgG</a:t>
            </a:r>
            <a:r>
              <a:rPr lang="de-DE" dirty="0"/>
              <a:t> AK die vergangene Infektionen anzeigen, </a:t>
            </a:r>
            <a:r>
              <a:rPr lang="de-DE" dirty="0" err="1"/>
              <a:t>IgA</a:t>
            </a:r>
            <a:r>
              <a:rPr lang="de-DE" dirty="0"/>
              <a:t> AK werden nicht geprüft</a:t>
            </a:r>
            <a:r>
              <a:rPr lang="de-DE" baseline="30000" dirty="0"/>
              <a:t>n1</a:t>
            </a:r>
            <a:r>
              <a:rPr lang="de-DE" dirty="0"/>
              <a:t>. </a:t>
            </a:r>
          </a:p>
          <a:p>
            <a:pPr algn="just" fontAlgn="auto">
              <a:spcBef>
                <a:spcPts val="0"/>
              </a:spcBef>
              <a:spcAft>
                <a:spcPts val="0"/>
              </a:spcAft>
              <a:defRPr/>
            </a:pPr>
            <a:r>
              <a:rPr lang="de-DE" dirty="0"/>
              <a:t>Neuere Studien deuten drauf hin, dass AK nicht sehr lange nach der Infektion nachweisbar sind und gerade bei milden Verläufen schnell wieder abklingen</a:t>
            </a:r>
            <a:r>
              <a:rPr lang="de-DE" baseline="30000" dirty="0"/>
              <a:t>n2</a:t>
            </a:r>
            <a:r>
              <a:rPr lang="de-DE" dirty="0"/>
              <a:t>. Es wird vermutet das Antikörperstudien das Infektionsgeschehen um einen Faktor 5 unterschätzen könnten</a:t>
            </a:r>
            <a:r>
              <a:rPr lang="de-DE" baseline="30000" dirty="0"/>
              <a:t>n3, n4</a:t>
            </a:r>
            <a:r>
              <a:rPr lang="de-DE" dirty="0"/>
              <a:t>. </a:t>
            </a:r>
            <a:r>
              <a:rPr lang="de-DE" b="1" dirty="0"/>
              <a:t>Fehlende AK sind kein hinreichender Beleg für fehlende Immunität</a:t>
            </a:r>
            <a:r>
              <a:rPr lang="de-DE" baseline="30000" dirty="0"/>
              <a:t>n5</a:t>
            </a:r>
            <a:r>
              <a:rPr lang="de-DE" b="1" dirty="0"/>
              <a:t>. </a:t>
            </a:r>
            <a:r>
              <a:rPr lang="de-DE" dirty="0" err="1"/>
              <a:t>Robbiani</a:t>
            </a:r>
            <a:r>
              <a:rPr lang="de-DE" dirty="0"/>
              <a:t> et al. berichten, dass 79% Gedächtniszellen ausbilden die auch ohne AK eine effektive Immunreaktion auslösen können</a:t>
            </a:r>
            <a:r>
              <a:rPr lang="de-DE" baseline="30000" dirty="0"/>
              <a:t>n5</a:t>
            </a:r>
            <a:r>
              <a:rPr lang="de-DE" dirty="0"/>
              <a:t>. Choe et al.</a:t>
            </a:r>
            <a:r>
              <a:rPr lang="de-DE" baseline="30000" dirty="0"/>
              <a:t> n6</a:t>
            </a:r>
            <a:r>
              <a:rPr lang="de-DE" dirty="0"/>
              <a:t> berichten von Immunreaktion in 8/8 Fällen.</a:t>
            </a:r>
          </a:p>
          <a:p>
            <a:pPr algn="just" fontAlgn="auto">
              <a:spcBef>
                <a:spcPts val="0"/>
              </a:spcBef>
              <a:spcAft>
                <a:spcPts val="0"/>
              </a:spcAft>
              <a:defRPr/>
            </a:pPr>
            <a:r>
              <a:rPr lang="de-DE" dirty="0"/>
              <a:t>Für die ELISA Tests wurde eine Sensitivität zwischen 67 % und 93 % bestimmt, bei einer Falsch Positiv Rate zwischen 0% und 7% - abhängig vom Hersteller des Tests</a:t>
            </a:r>
            <a:r>
              <a:rPr lang="de-DE" baseline="30000" dirty="0"/>
              <a:t>n1</a:t>
            </a:r>
            <a:r>
              <a:rPr lang="de-DE" dirty="0"/>
              <a:t>.</a:t>
            </a:r>
          </a:p>
          <a:p>
            <a:pPr algn="just" fontAlgn="auto">
              <a:spcBef>
                <a:spcPts val="0"/>
              </a:spcBef>
              <a:spcAft>
                <a:spcPts val="0"/>
              </a:spcAft>
              <a:defRPr/>
            </a:pPr>
            <a:r>
              <a:rPr lang="de-DE" dirty="0"/>
              <a:t>Schnelltests zeigen drei Wochen nach Infektionsbeginn ebenfalls eine hohe Sensitivität um die 100%</a:t>
            </a:r>
            <a:r>
              <a:rPr lang="de-DE" baseline="30000" dirty="0"/>
              <a:t>n1</a:t>
            </a:r>
            <a:r>
              <a:rPr lang="de-DE" dirty="0"/>
              <a:t>. </a:t>
            </a:r>
          </a:p>
          <a:p>
            <a:pPr algn="just" fontAlgn="auto">
              <a:spcBef>
                <a:spcPts val="0"/>
              </a:spcBef>
              <a:spcAft>
                <a:spcPts val="0"/>
              </a:spcAft>
              <a:defRPr/>
            </a:pPr>
            <a:r>
              <a:rPr lang="de-DE" dirty="0"/>
              <a:t>Im Infektionshotspot Heinsberg konnte durch Antikörpertests bei etwa 15% Immunität nachgewiesen werden</a:t>
            </a:r>
            <a:r>
              <a:rPr lang="de-DE" baseline="30000" dirty="0"/>
              <a:t>i2</a:t>
            </a:r>
            <a:r>
              <a:rPr lang="de-DE" dirty="0"/>
              <a:t>. Tests von MEDSYNE an über 5500 Personen deuten auf eine Immunisierung der Bevölkerung von etwa 6% hin</a:t>
            </a:r>
            <a:r>
              <a:rPr lang="de-DE" baseline="30000" dirty="0"/>
              <a:t>n7</a:t>
            </a:r>
            <a:r>
              <a:rPr lang="de-DE" dirty="0"/>
              <a:t> – 25 mal mehr als durch PCR Tests erkannt.</a:t>
            </a:r>
          </a:p>
        </p:txBody>
      </p:sp>
    </p:spTree>
    <p:extLst>
      <p:ext uri="{BB962C8B-B14F-4D97-AF65-F5344CB8AC3E}">
        <p14:creationId xmlns:p14="http://schemas.microsoft.com/office/powerpoint/2010/main" val="384053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C657714-4FB8-484E-8830-3B41569995EB}"/>
              </a:ext>
            </a:extLst>
          </p:cNvPr>
          <p:cNvSpPr/>
          <p:nvPr/>
        </p:nvSpPr>
        <p:spPr>
          <a:xfrm>
            <a:off x="0" y="0"/>
            <a:ext cx="7423150" cy="9359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9629"/>
            <a:ext cx="7423150" cy="6440641"/>
          </a:xfrm>
          <a:prstGeom prst="rect">
            <a:avLst/>
          </a:prstGeom>
        </p:spPr>
      </p:pic>
      <p:sp>
        <p:nvSpPr>
          <p:cNvPr id="3" name="Textfeld 2"/>
          <p:cNvSpPr txBox="1"/>
          <p:nvPr/>
        </p:nvSpPr>
        <p:spPr>
          <a:xfrm>
            <a:off x="870476" y="3956674"/>
            <a:ext cx="5682197" cy="2062103"/>
          </a:xfrm>
          <a:prstGeom prst="rect">
            <a:avLst/>
          </a:prstGeom>
          <a:noFill/>
        </p:spPr>
        <p:txBody>
          <a:bodyPr wrap="none" rtlCol="0">
            <a:spAutoFit/>
          </a:bodyPr>
          <a:lstStyle/>
          <a:p>
            <a:r>
              <a:rPr lang="de-DE" sz="8800" b="1" dirty="0">
                <a:solidFill>
                  <a:schemeClr val="bg1"/>
                </a:solidFill>
                <a:effectLst>
                  <a:outerShdw blurRad="38100" dist="38100" dir="2700000" algn="tl">
                    <a:srgbClr val="000000">
                      <a:alpha val="43137"/>
                    </a:srgbClr>
                  </a:outerShdw>
                </a:effectLst>
              </a:rPr>
              <a:t>SARS-CoV-2</a:t>
            </a:r>
          </a:p>
          <a:p>
            <a:r>
              <a:rPr lang="de-DE" sz="3600" b="1" dirty="0">
                <a:solidFill>
                  <a:schemeClr val="bg1"/>
                </a:solidFill>
                <a:effectLst>
                  <a:outerShdw blurRad="38100" dist="38100" dir="2700000" algn="tl">
                    <a:srgbClr val="000000">
                      <a:alpha val="43137"/>
                    </a:srgbClr>
                  </a:outerShdw>
                </a:effectLst>
              </a:rPr>
              <a:t>ÜBER DAS VIRUS</a:t>
            </a:r>
            <a:endParaRPr lang="en-US" sz="3600" b="1" dirty="0">
              <a:solidFill>
                <a:schemeClr val="bg1"/>
              </a:solidFill>
              <a:effectLst>
                <a:outerShdw blurRad="38100" dist="38100" dir="2700000" algn="tl">
                  <a:srgbClr val="000000">
                    <a:alpha val="43137"/>
                  </a:srgbClr>
                </a:outerShdw>
              </a:effectLst>
            </a:endParaRPr>
          </a:p>
        </p:txBody>
      </p:sp>
      <p:sp>
        <p:nvSpPr>
          <p:cNvPr id="4" name="Textfeld 3"/>
          <p:cNvSpPr txBox="1"/>
          <p:nvPr/>
        </p:nvSpPr>
        <p:spPr>
          <a:xfrm>
            <a:off x="5816620" y="9036498"/>
            <a:ext cx="1606530" cy="230832"/>
          </a:xfrm>
          <a:prstGeom prst="rect">
            <a:avLst/>
          </a:prstGeom>
          <a:noFill/>
        </p:spPr>
        <p:txBody>
          <a:bodyPr wrap="none" rtlCol="0">
            <a:spAutoFit/>
          </a:bodyPr>
          <a:lstStyle/>
          <a:p>
            <a:r>
              <a:rPr lang="en-US" sz="900" dirty="0" err="1">
                <a:solidFill>
                  <a:schemeClr val="bg1"/>
                </a:solidFill>
              </a:rPr>
              <a:t>Bild</a:t>
            </a:r>
            <a:r>
              <a:rPr lang="en-US" sz="900" dirty="0">
                <a:solidFill>
                  <a:schemeClr val="bg1"/>
                </a:solidFill>
              </a:rPr>
              <a:t>: The Manic </a:t>
            </a:r>
            <a:r>
              <a:rPr lang="en-US" sz="900" dirty="0" err="1">
                <a:solidFill>
                  <a:schemeClr val="bg1"/>
                </a:solidFill>
              </a:rPr>
              <a:t>Macrographer</a:t>
            </a:r>
            <a:endParaRPr lang="en-US" sz="900" dirty="0">
              <a:solidFill>
                <a:schemeClr val="bg1"/>
              </a:solidFill>
            </a:endParaRPr>
          </a:p>
        </p:txBody>
      </p:sp>
    </p:spTree>
    <p:extLst>
      <p:ext uri="{BB962C8B-B14F-4D97-AF65-F5344CB8AC3E}">
        <p14:creationId xmlns:p14="http://schemas.microsoft.com/office/powerpoint/2010/main" val="977952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9" y="0"/>
            <a:ext cx="7415492" cy="9359900"/>
          </a:xfrm>
          <a:prstGeom prst="rect">
            <a:avLst/>
          </a:prstGeom>
        </p:spPr>
      </p:pic>
      <p:sp>
        <p:nvSpPr>
          <p:cNvPr id="2" name="Textfeld 1"/>
          <p:cNvSpPr txBox="1"/>
          <p:nvPr/>
        </p:nvSpPr>
        <p:spPr>
          <a:xfrm>
            <a:off x="501913" y="3679676"/>
            <a:ext cx="6419324"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RISIKEN</a:t>
            </a:r>
          </a:p>
          <a:p>
            <a:pPr algn="ctr"/>
            <a:r>
              <a:rPr lang="de-DE" sz="3600" b="1" dirty="0">
                <a:solidFill>
                  <a:schemeClr val="bg1"/>
                </a:solidFill>
                <a:effectLst>
                  <a:outerShdw blurRad="38100" dist="38100" dir="2700000" algn="tl">
                    <a:srgbClr val="000000">
                      <a:alpha val="43137"/>
                    </a:srgbClr>
                  </a:outerShdw>
                </a:effectLst>
              </a:rPr>
              <a:t>WIE GEFÄHRLICH IST COVID-19?</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06484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Fälle, Erkrankte Tote</a:t>
            </a:r>
          </a:p>
          <a:p>
            <a:pPr algn="just" fontAlgn="auto">
              <a:spcBef>
                <a:spcPts val="0"/>
              </a:spcBef>
              <a:spcAft>
                <a:spcPts val="0"/>
              </a:spcAft>
              <a:defRPr/>
            </a:pPr>
            <a:endParaRPr lang="de-DE" dirty="0"/>
          </a:p>
          <a:p>
            <a:pPr algn="just" fontAlgn="auto">
              <a:spcBef>
                <a:spcPts val="0"/>
              </a:spcBef>
              <a:spcAft>
                <a:spcPts val="0"/>
              </a:spcAft>
              <a:defRPr/>
            </a:pPr>
            <a:r>
              <a:rPr lang="de-DE" dirty="0"/>
              <a:t>Im Zusammenhang mit Statistiken zur COVID-19 Pandemie ist es wichtig zu wissen, was ein COVID-19 Fall ist, was ein COVID-19 Erkrankter ist und was ein COVID-19 Toter ist.</a:t>
            </a:r>
          </a:p>
          <a:p>
            <a:pPr algn="just" fontAlgn="auto">
              <a:spcBef>
                <a:spcPts val="0"/>
              </a:spcBef>
              <a:spcAft>
                <a:spcPts val="0"/>
              </a:spcAft>
              <a:defRPr/>
            </a:pPr>
            <a:r>
              <a:rPr lang="de-DE" dirty="0"/>
              <a:t>FALL: Als Fall wird jedes SARS-CoV-2 positive Testergebnis gezählt. Bis zur Gesetzesänderung am 15.5.2020 war es dabei normal, dass eine zweimal Positiv getestete Person auch zweimal in der Statistik vorkommt.</a:t>
            </a:r>
          </a:p>
          <a:p>
            <a:pPr algn="just" fontAlgn="auto">
              <a:spcBef>
                <a:spcPts val="0"/>
              </a:spcBef>
              <a:spcAft>
                <a:spcPts val="0"/>
              </a:spcAft>
              <a:defRPr/>
            </a:pPr>
            <a:r>
              <a:rPr lang="de-DE" dirty="0"/>
              <a:t>ERKRANKTER: Ein Erkrankter ist ein Fall bei dem auch Symptome aufgetreten sind. In diesen Fällen erfassen die Behörden den Erkrankungsbeginn als zusätzliche Information.</a:t>
            </a:r>
          </a:p>
          <a:p>
            <a:pPr algn="just" fontAlgn="auto">
              <a:spcBef>
                <a:spcPts val="0"/>
              </a:spcBef>
              <a:spcAft>
                <a:spcPts val="0"/>
              </a:spcAft>
              <a:defRPr/>
            </a:pPr>
            <a:r>
              <a:rPr lang="de-DE" dirty="0"/>
              <a:t>TOTER: Ein COVID-19 Toter ist eine Person die nach einem SARS-CoV-2 positiven Test verstorben ist. Die Todesursache und der Zeitraum der zwischen dem Test und dem Tode vergangen ist, ist dabei in Deutschland unerheblich</a:t>
            </a:r>
            <a:r>
              <a:rPr lang="de-DE" baseline="30000" dirty="0"/>
              <a:t>f1</a:t>
            </a:r>
            <a:r>
              <a:rPr lang="de-DE" dirty="0"/>
              <a:t>. Mittelfristig wird dies zu einem Problem werden, wenn COVID-19 Überlebende an anderen Ursachen sterben gehen sie dennoch in die COVID-19 Statistik ein. </a:t>
            </a:r>
          </a:p>
          <a:p>
            <a:pPr algn="just" fontAlgn="auto">
              <a:spcBef>
                <a:spcPts val="0"/>
              </a:spcBef>
              <a:spcAft>
                <a:spcPts val="0"/>
              </a:spcAft>
              <a:defRPr/>
            </a:pPr>
            <a:r>
              <a:rPr lang="de-DE" dirty="0"/>
              <a:t>Bezüglich dieses Vorgehens beseht seid dessen bekanntwerden viel Kritik, die im Wesentlichen den Behörden vorwirft durch unwissenschaftliches Arbeiten das Ausmaß der Pandemie dramatischer darzustellen als den Tatsachen entspricht. Weiteren Auftrieb erhielt dieser Vorwurf durch die Empfehlung des RKI keine Autopsien an COVID-19 Toten durchzuführen. Seid dem diese Richtlinie auf Druck der Rechtsmediziner und Pathologen aufgehoben wurde, weiß man dass nahezu alle COVID-19 Toten schwerwiegende Vorerkrankungen hatten und nicht alle COVID-19 Toten auch Maßgeblich an der Infektion verstorben sind. </a:t>
            </a:r>
          </a:p>
          <a:p>
            <a:pPr algn="just" fontAlgn="auto">
              <a:spcBef>
                <a:spcPts val="0"/>
              </a:spcBef>
              <a:spcAft>
                <a:spcPts val="0"/>
              </a:spcAft>
              <a:defRPr/>
            </a:pPr>
            <a:r>
              <a:rPr lang="de-DE" dirty="0"/>
              <a:t>Zählweisen unterscheiden sich von Land zu Land. Mit Vergleichen zwischen den Landesstatistiken ist daher große Vorsicht geboten.</a:t>
            </a:r>
          </a:p>
        </p:txBody>
      </p:sp>
    </p:spTree>
    <p:extLst>
      <p:ext uri="{BB962C8B-B14F-4D97-AF65-F5344CB8AC3E}">
        <p14:creationId xmlns:p14="http://schemas.microsoft.com/office/powerpoint/2010/main" val="72859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3614" y="0"/>
            <a:ext cx="7415921"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40000"/>
            <a:ext cx="4128740" cy="7093352"/>
          </a:xfrm>
          <a:prstGeom prst="rect">
            <a:avLst/>
          </a:prstGeom>
          <a:solidFill>
            <a:srgbClr val="B8ED0D">
              <a:alpha val="60000"/>
            </a:srgbClr>
          </a:solidFill>
        </p:spPr>
        <p:txBody>
          <a:bodyPr>
            <a:spAutoFit/>
          </a:bodyPr>
          <a:lstStyle/>
          <a:p>
            <a:pPr algn="just" fontAlgn="auto">
              <a:spcBef>
                <a:spcPts val="0"/>
              </a:spcBef>
              <a:spcAft>
                <a:spcPts val="0"/>
              </a:spcAft>
              <a:defRPr/>
            </a:pPr>
            <a:r>
              <a:rPr lang="en-US" sz="2294" b="1" dirty="0" err="1">
                <a:ea typeface="Segoe UI Black" panose="020B0A02040204020203" pitchFamily="34" charset="0"/>
              </a:rPr>
              <a:t>Kontagiositätsindex</a:t>
            </a:r>
            <a:endParaRPr lang="en-US" dirty="0"/>
          </a:p>
          <a:p>
            <a:pPr algn="just" fontAlgn="auto">
              <a:spcBef>
                <a:spcPts val="0"/>
              </a:spcBef>
              <a:spcAft>
                <a:spcPts val="0"/>
              </a:spcAft>
              <a:defRPr/>
            </a:pPr>
            <a:endParaRPr lang="de-DE" dirty="0"/>
          </a:p>
          <a:p>
            <a:pPr algn="just" fontAlgn="auto">
              <a:spcBef>
                <a:spcPts val="0"/>
              </a:spcBef>
              <a:spcAft>
                <a:spcPts val="0"/>
              </a:spcAft>
              <a:defRPr/>
            </a:pPr>
            <a:r>
              <a:rPr lang="de-DE" dirty="0"/>
              <a:t>Der </a:t>
            </a:r>
            <a:r>
              <a:rPr lang="de-DE" dirty="0" err="1"/>
              <a:t>Kontagiositätsindex</a:t>
            </a:r>
            <a:r>
              <a:rPr lang="de-DE" dirty="0"/>
              <a:t> beschreibt die Wahrscheinlichkeit das eine nicht immune Person sich bei Kontakt mit einer ausscheidenden Person (Ausscheider) infiziert, wobei der Erreger auf dem für ihn typischen Übertragungsweg übertragen wird und es in der Folge zur einer Infektion, aber nicht notwendigerweise auch einer Erkrankung kommt. Der Wert hängt davon ab wie viele neue Erreger pro befallener Wirtszelle gebildet werden und der minimalen Dosis die für eine Infektion benötigt wird. </a:t>
            </a:r>
          </a:p>
          <a:p>
            <a:pPr algn="just" fontAlgn="auto">
              <a:spcBef>
                <a:spcPts val="0"/>
              </a:spcBef>
              <a:spcAft>
                <a:spcPts val="0"/>
              </a:spcAft>
              <a:defRPr/>
            </a:pPr>
            <a:r>
              <a:rPr lang="de-DE" dirty="0"/>
              <a:t>Am oberen Ende der Skala befinden sich Masern (98%), Scharlach (10% bis 30%) liegt im Mittelfeld und am unteren Ende die Kinderlähmung mit 0,2%.</a:t>
            </a:r>
          </a:p>
          <a:p>
            <a:pPr algn="just" fontAlgn="auto">
              <a:spcBef>
                <a:spcPts val="0"/>
              </a:spcBef>
              <a:spcAft>
                <a:spcPts val="0"/>
              </a:spcAft>
              <a:defRPr/>
            </a:pPr>
            <a:r>
              <a:rPr lang="de-DE" dirty="0"/>
              <a:t>SARS-CoV-2 konnte in China bei </a:t>
            </a:r>
            <a:r>
              <a:rPr lang="en-US" dirty="0"/>
              <a:t>77.658 </a:t>
            </a:r>
            <a:r>
              <a:rPr lang="en-US" dirty="0" err="1"/>
              <a:t>Personen</a:t>
            </a:r>
            <a:r>
              <a:rPr lang="en-US" dirty="0"/>
              <a:t> </a:t>
            </a:r>
            <a:r>
              <a:rPr lang="en-US" dirty="0" err="1"/>
              <a:t>unter</a:t>
            </a:r>
            <a:r>
              <a:rPr lang="en-US" dirty="0"/>
              <a:t> 641.742 die </a:t>
            </a:r>
            <a:r>
              <a:rPr lang="en-US" dirty="0" err="1"/>
              <a:t>mit</a:t>
            </a:r>
            <a:r>
              <a:rPr lang="en-US" dirty="0"/>
              <a:t> </a:t>
            </a:r>
            <a:r>
              <a:rPr lang="en-US" dirty="0" err="1"/>
              <a:t>Infizierten</a:t>
            </a:r>
            <a:r>
              <a:rPr lang="en-US" dirty="0"/>
              <a:t> </a:t>
            </a:r>
            <a:r>
              <a:rPr lang="en-US" dirty="0" err="1"/>
              <a:t>engen</a:t>
            </a:r>
            <a:r>
              <a:rPr lang="en-US" dirty="0"/>
              <a:t> </a:t>
            </a:r>
            <a:r>
              <a:rPr lang="en-US" dirty="0" err="1"/>
              <a:t>Kontakt</a:t>
            </a:r>
            <a:r>
              <a:rPr lang="en-US" dirty="0"/>
              <a:t> </a:t>
            </a:r>
            <a:r>
              <a:rPr lang="en-US" dirty="0" err="1"/>
              <a:t>hatten</a:t>
            </a:r>
            <a:r>
              <a:rPr lang="en-US" dirty="0"/>
              <a:t> </a:t>
            </a:r>
            <a:r>
              <a:rPr lang="en-US" dirty="0" err="1"/>
              <a:t>nachgewiesen</a:t>
            </a:r>
            <a:r>
              <a:rPr lang="en-US" dirty="0"/>
              <a:t> werden</a:t>
            </a:r>
            <a:r>
              <a:rPr lang="en-US" baseline="30000" dirty="0"/>
              <a:t>A5</a:t>
            </a:r>
            <a:r>
              <a:rPr lang="en-US" dirty="0"/>
              <a:t>. </a:t>
            </a:r>
            <a:r>
              <a:rPr lang="en-US" dirty="0" err="1"/>
              <a:t>Damit</a:t>
            </a:r>
            <a:r>
              <a:rPr lang="en-US" dirty="0"/>
              <a:t> </a:t>
            </a:r>
            <a:r>
              <a:rPr lang="en-US" dirty="0" err="1"/>
              <a:t>läßt</a:t>
            </a:r>
            <a:r>
              <a:rPr lang="en-US" dirty="0"/>
              <a:t> </a:t>
            </a:r>
            <a:r>
              <a:rPr lang="en-US" dirty="0" err="1"/>
              <a:t>sich</a:t>
            </a:r>
            <a:r>
              <a:rPr lang="en-US" dirty="0"/>
              <a:t> der </a:t>
            </a:r>
            <a:r>
              <a:rPr lang="de-DE" dirty="0"/>
              <a:t> </a:t>
            </a:r>
            <a:r>
              <a:rPr lang="de-DE" dirty="0" err="1"/>
              <a:t>Kontagiositätsindex</a:t>
            </a:r>
            <a:r>
              <a:rPr lang="de-DE" dirty="0"/>
              <a:t> auf ca. 12% schätzen. </a:t>
            </a:r>
          </a:p>
        </p:txBody>
      </p:sp>
      <p:sp>
        <p:nvSpPr>
          <p:cNvPr id="8" name="Rechteck 7">
            <a:extLst>
              <a:ext uri="{FF2B5EF4-FFF2-40B4-BE49-F238E27FC236}">
                <a16:creationId xmlns:a16="http://schemas.microsoft.com/office/drawing/2014/main" id="{6E83115B-F179-4C44-9914-8AEC5425F7F7}"/>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dirty="0"/>
              <a:t>Der </a:t>
            </a:r>
            <a:r>
              <a:rPr lang="de-DE" dirty="0" err="1"/>
              <a:t>Kontagiositätsindex</a:t>
            </a:r>
            <a:r>
              <a:rPr lang="de-DE" dirty="0"/>
              <a:t> von SARS-CoV-2 ist noch nicht zuverlässig ermittelt. Die </a:t>
            </a:r>
            <a:r>
              <a:rPr lang="de-DE" dirty="0" err="1"/>
              <a:t>Heinsbergstudie</a:t>
            </a:r>
            <a:r>
              <a:rPr lang="de-DE" dirty="0"/>
              <a:t> zeigt, dass Personen die mit einem Infiziertem im Haushalt leben nur in 43,5% der Fälle auch Infiziert wurden gegenüber 15% im Mittel aller Teilnehmer</a:t>
            </a:r>
            <a:r>
              <a:rPr lang="de-DE" baseline="30000" dirty="0"/>
              <a:t>i2</a:t>
            </a:r>
            <a:r>
              <a:rPr lang="de-DE" dirty="0"/>
              <a:t>.  Bild: </a:t>
            </a:r>
            <a:r>
              <a:rPr lang="de-DE" dirty="0" err="1"/>
              <a:t>Alupus</a:t>
            </a:r>
            <a:endParaRPr lang="de-DE" dirty="0"/>
          </a:p>
        </p:txBody>
      </p:sp>
    </p:spTree>
    <p:extLst>
      <p:ext uri="{BB962C8B-B14F-4D97-AF65-F5344CB8AC3E}">
        <p14:creationId xmlns:p14="http://schemas.microsoft.com/office/powerpoint/2010/main" val="153834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Letalität</a:t>
            </a:r>
          </a:p>
          <a:p>
            <a:pPr algn="just" fontAlgn="auto">
              <a:spcBef>
                <a:spcPts val="0"/>
              </a:spcBef>
              <a:spcAft>
                <a:spcPts val="0"/>
              </a:spcAft>
              <a:defRPr/>
            </a:pPr>
            <a:endParaRPr lang="de-DE" dirty="0"/>
          </a:p>
          <a:p>
            <a:pPr algn="just" fontAlgn="auto">
              <a:spcBef>
                <a:spcPts val="0"/>
              </a:spcBef>
              <a:spcAft>
                <a:spcPts val="0"/>
              </a:spcAft>
              <a:defRPr/>
            </a:pPr>
            <a:r>
              <a:rPr lang="de-DE" dirty="0"/>
              <a:t>Die Letalität beschreibt den Anteil derjenigen die in Folge des Kontakts mit dem Erreger versterben. </a:t>
            </a:r>
          </a:p>
          <a:p>
            <a:pPr algn="just" fontAlgn="auto">
              <a:spcBef>
                <a:spcPts val="0"/>
              </a:spcBef>
              <a:spcAft>
                <a:spcPts val="0"/>
              </a:spcAft>
              <a:defRPr/>
            </a:pPr>
            <a:r>
              <a:rPr lang="de-DE" dirty="0"/>
              <a:t>Die Infektionssterblichkeitsrate (</a:t>
            </a:r>
            <a:r>
              <a:rPr lang="de-DE" b="1" dirty="0"/>
              <a:t>IFR</a:t>
            </a:r>
            <a:r>
              <a:rPr lang="de-DE" dirty="0"/>
              <a:t>, engl. </a:t>
            </a:r>
            <a:r>
              <a:rPr lang="de-DE" dirty="0" err="1"/>
              <a:t>Infection</a:t>
            </a:r>
            <a:r>
              <a:rPr lang="de-DE" dirty="0"/>
              <a:t> </a:t>
            </a:r>
            <a:r>
              <a:rPr lang="de-DE" dirty="0" err="1"/>
              <a:t>Fatality</a:t>
            </a:r>
            <a:r>
              <a:rPr lang="de-DE" dirty="0"/>
              <a:t> Rate) beschreibt, den Anteil der Infizierten die an der Erkrankung versterben. Diese ist das zuverlässigste Maß für die Sterblichkeit und wurde in Heinsberg von </a:t>
            </a:r>
            <a:r>
              <a:rPr lang="de-DE" dirty="0" err="1"/>
              <a:t>Streeck</a:t>
            </a:r>
            <a:r>
              <a:rPr lang="de-DE" dirty="0"/>
              <a:t> at al. für SARS-CoV-2 auf 0,36% ermittelt</a:t>
            </a:r>
            <a:r>
              <a:rPr lang="de-DE" baseline="30000" dirty="0"/>
              <a:t>i2</a:t>
            </a:r>
            <a:r>
              <a:rPr lang="de-DE" dirty="0"/>
              <a:t>. </a:t>
            </a:r>
            <a:r>
              <a:rPr lang="de-DE" dirty="0" err="1"/>
              <a:t>Oke</a:t>
            </a:r>
            <a:r>
              <a:rPr lang="de-DE" dirty="0"/>
              <a:t> und </a:t>
            </a:r>
            <a:r>
              <a:rPr lang="de-DE" dirty="0" err="1"/>
              <a:t>Heneghen</a:t>
            </a:r>
            <a:r>
              <a:rPr lang="de-DE" dirty="0"/>
              <a:t> gehen nach einer Meta-Analyse der verfügbaren IFR Daten von einer IFR zwischen </a:t>
            </a:r>
            <a:r>
              <a:rPr lang="de-DE" b="1" dirty="0"/>
              <a:t>0.1% und 0.41% </a:t>
            </a:r>
            <a:r>
              <a:rPr lang="de-DE" dirty="0"/>
              <a:t>aus, geben aber zu bedenken, dass bei der Schweinegrippe die finale IFR 5-fach unter der geringsten während der Pandemie ermittelten Rate lag</a:t>
            </a:r>
            <a:r>
              <a:rPr lang="de-DE" baseline="30000" dirty="0"/>
              <a:t>C5</a:t>
            </a:r>
            <a:r>
              <a:rPr lang="de-DE" dirty="0"/>
              <a:t>. Zahlen werden im folgenden Werk mit 0,1% ermittelt. Für die konservative Abschätzung kann man den 4-fachen Wert nehmen.</a:t>
            </a:r>
          </a:p>
          <a:p>
            <a:pPr algn="just" fontAlgn="auto">
              <a:spcBef>
                <a:spcPts val="0"/>
              </a:spcBef>
              <a:spcAft>
                <a:spcPts val="0"/>
              </a:spcAft>
              <a:defRPr/>
            </a:pPr>
            <a:r>
              <a:rPr lang="de-DE" dirty="0"/>
              <a:t>Bei RKI, WHO und Medien wird gerne die Fallsterblichkeit (</a:t>
            </a:r>
            <a:r>
              <a:rPr lang="de-DE" b="1" dirty="0"/>
              <a:t>CFR</a:t>
            </a:r>
            <a:r>
              <a:rPr lang="de-DE" dirty="0"/>
              <a:t> engl. Case </a:t>
            </a:r>
            <a:r>
              <a:rPr lang="de-DE" dirty="0" err="1"/>
              <a:t>Fatality</a:t>
            </a:r>
            <a:r>
              <a:rPr lang="de-DE" dirty="0"/>
              <a:t> Rate) verwendet die sich aus der Zahl der im Zusammenhang mit einer Infektion verstorbenen und der Gesamtzahl der bekannten Infizierten ergibt. Stand 16.5.2020 beträgt die CFR für Deutschland 7.881/173.772 = </a:t>
            </a:r>
            <a:r>
              <a:rPr lang="de-DE" b="1" dirty="0"/>
              <a:t>4,53%</a:t>
            </a:r>
            <a:r>
              <a:rPr lang="de-DE" dirty="0"/>
              <a:t>. Die CFR kann leicht ad-absurdum geführt werden. Testet man Beispielsweise nur verstorbene, beträgt die CFR 100% und ist daher als Maß durch die für die Krankheit verursachte Sterblichkeit nur bedingt geeignet. </a:t>
            </a:r>
          </a:p>
          <a:p>
            <a:pPr algn="just" fontAlgn="auto">
              <a:spcBef>
                <a:spcPts val="0"/>
              </a:spcBef>
              <a:spcAft>
                <a:spcPts val="0"/>
              </a:spcAft>
              <a:defRPr/>
            </a:pPr>
            <a:r>
              <a:rPr lang="de-DE" dirty="0"/>
              <a:t>Für COVID-19 hat man sich die Mühe gemacht die IFR sehr systematisch zu ermitteln. Für die meisten anderen Infektionskrankheiten wird üblicherweise die CFR basierend auf denjenigen Fällen bestimmt die sich in Behandlung begeben haben. In der besonders schweren Grippesaison 2017/18 schätzt das RKI das etwa 9 Millionen  Menschen wegen Influenza zum Arzt gingen, und knapp über 24,000 daran verstorben sind</a:t>
            </a:r>
            <a:r>
              <a:rPr lang="de-DE" baseline="30000" dirty="0"/>
              <a:t>l1</a:t>
            </a:r>
            <a:r>
              <a:rPr lang="de-DE" dirty="0"/>
              <a:t>. Damit ergibt sich eine geschätzte CFR für Grippe von &lt;0,3%.</a:t>
            </a:r>
          </a:p>
        </p:txBody>
      </p:sp>
    </p:spTree>
    <p:extLst>
      <p:ext uri="{BB962C8B-B14F-4D97-AF65-F5344CB8AC3E}">
        <p14:creationId xmlns:p14="http://schemas.microsoft.com/office/powerpoint/2010/main" val="2890247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275423C6-D125-4BC2-911C-096D80D7174C}"/>
              </a:ext>
            </a:extLst>
          </p:cNvPr>
          <p:cNvSpPr/>
          <p:nvPr/>
        </p:nvSpPr>
        <p:spPr>
          <a:xfrm>
            <a:off x="0" y="0"/>
            <a:ext cx="7423150" cy="9359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Mortalität und Übersterblichkeit</a:t>
            </a:r>
          </a:p>
          <a:p>
            <a:pPr algn="just" fontAlgn="auto">
              <a:spcBef>
                <a:spcPts val="0"/>
              </a:spcBef>
              <a:spcAft>
                <a:spcPts val="0"/>
              </a:spcAft>
              <a:defRPr/>
            </a:pPr>
            <a:r>
              <a:rPr lang="de-DE" dirty="0"/>
              <a:t>Die Mortalität beschreibt die Sterblichkeit bezogen auf die Gesamtpopulation, also im Falle von Deutschland die Einwohnerzahl. 2019 gab es in Deutschland Beispielsweise 939.500 Sterbefälle</a:t>
            </a:r>
            <a:r>
              <a:rPr lang="de-DE" baseline="30000" dirty="0"/>
              <a:t>m1</a:t>
            </a:r>
            <a:r>
              <a:rPr lang="de-DE" dirty="0"/>
              <a:t>. Gemittelt über die letzten 10 Jahre betrug die Mortalität 1,09% +/- 0,04% (1 Sigma)</a:t>
            </a:r>
            <a:r>
              <a:rPr lang="de-DE" baseline="30000" dirty="0"/>
              <a:t>m2</a:t>
            </a:r>
            <a:r>
              <a:rPr lang="de-DE" dirty="0"/>
              <a:t>.</a:t>
            </a:r>
          </a:p>
          <a:p>
            <a:pPr algn="just" fontAlgn="auto">
              <a:spcBef>
                <a:spcPts val="0"/>
              </a:spcBef>
              <a:spcAft>
                <a:spcPts val="0"/>
              </a:spcAft>
              <a:defRPr/>
            </a:pPr>
            <a:r>
              <a:rPr lang="de-DE" dirty="0"/>
              <a:t>Die bisherige Mortalität durch COVID-19 liegt bei ~0,01%. Eine Erhöhung wie sie nur alle 100 Jahre vorkommt wäre ab einem Wert von 0.12% also etwa 105.000 zusätzlichen Toten erreicht.</a:t>
            </a:r>
          </a:p>
          <a:p>
            <a:pPr algn="just" fontAlgn="auto">
              <a:spcBef>
                <a:spcPts val="0"/>
              </a:spcBef>
              <a:spcAft>
                <a:spcPts val="0"/>
              </a:spcAft>
              <a:defRPr/>
            </a:pPr>
            <a:r>
              <a:rPr lang="de-DE" dirty="0"/>
              <a:t>Der Vergleich der Sterbedaten des Statistischen Bundesamtes von Jan-Jul 2019 mit denen von 2020 zeigt, das 2020 über 700 Menschen weniger gestorben sind als im Mittel und über 20,000 weniger als 2018 – trotz der COVID-19 Pandemie</a:t>
            </a:r>
            <a:r>
              <a:rPr lang="de-DE" baseline="30000" dirty="0"/>
              <a:t>m3</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Ferner erkennt man, das der typische Grippe Peak (KW10) 2020 ausgefallen ist. Ferner fällt ein Maximum in KW14 auf etwa 1 Woche vor dem Maximum in den COVID-19 Zahlen. Die Korrelation ist zu schwach um sie eindeutig mit COVID-19 assoziieren zu können.</a:t>
            </a:r>
          </a:p>
          <a:p>
            <a:pPr algn="just" fontAlgn="auto">
              <a:spcBef>
                <a:spcPts val="0"/>
              </a:spcBef>
              <a:spcAft>
                <a:spcPts val="0"/>
              </a:spcAft>
              <a:defRPr/>
            </a:pPr>
            <a:r>
              <a:rPr lang="de-DE" dirty="0"/>
              <a:t>Sterbefallzahlen unterliegen statistisch sehr starken Schwankungen, womit die aufgetretene Untersterblichkeit statistisch noch nicht auffällig ist. </a:t>
            </a:r>
          </a:p>
        </p:txBody>
      </p:sp>
      <p:graphicFrame>
        <p:nvGraphicFramePr>
          <p:cNvPr id="8" name="Diagramm 7"/>
          <p:cNvGraphicFramePr>
            <a:graphicFrameLocks/>
          </p:cNvGraphicFramePr>
          <p:nvPr>
            <p:extLst>
              <p:ext uri="{D42A27DB-BD31-4B8C-83A1-F6EECF244321}">
                <p14:modId xmlns:p14="http://schemas.microsoft.com/office/powerpoint/2010/main" val="193418955"/>
              </p:ext>
            </p:extLst>
          </p:nvPr>
        </p:nvGraphicFramePr>
        <p:xfrm>
          <a:off x="511174" y="4260850"/>
          <a:ext cx="6321425"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086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Sterblichkeit im Europäischen Vergleich</a:t>
            </a:r>
          </a:p>
          <a:p>
            <a:pPr algn="just" fontAlgn="auto">
              <a:spcBef>
                <a:spcPts val="0"/>
              </a:spcBef>
              <a:spcAft>
                <a:spcPts val="0"/>
              </a:spcAft>
              <a:defRPr/>
            </a:pPr>
            <a:endParaRPr lang="de-DE" dirty="0"/>
          </a:p>
          <a:p>
            <a:pPr algn="just" fontAlgn="auto">
              <a:spcBef>
                <a:spcPts val="0"/>
              </a:spcBef>
              <a:spcAft>
                <a:spcPts val="0"/>
              </a:spcAft>
              <a:defRPr/>
            </a:pPr>
            <a:r>
              <a:rPr lang="de-DE" dirty="0"/>
              <a:t>Europaweit zählt das European </a:t>
            </a:r>
            <a:r>
              <a:rPr lang="de-DE" dirty="0" err="1"/>
              <a:t>Mortality</a:t>
            </a:r>
            <a:r>
              <a:rPr lang="de-DE" dirty="0"/>
              <a:t> Monitoring kurz EUROMOMO die Sterbefälle in allen beteiligten Ländern. </a:t>
            </a:r>
          </a:p>
          <a:p>
            <a:pPr algn="just" fontAlgn="auto">
              <a:spcBef>
                <a:spcPts val="0"/>
              </a:spcBef>
              <a:spcAft>
                <a:spcPts val="0"/>
              </a:spcAft>
              <a:defRPr/>
            </a:pPr>
            <a:r>
              <a:rPr lang="de-DE" dirty="0"/>
              <a:t>Beim der von EUROMOMO erfassten Übersterblichkeit sieht man ca. 150,000 zusätzliche Verstorbene was sehr gut mit den ca. 150,000 im beobachteten Gebiet mit COVID-19 Verstorbenen korreliert</a:t>
            </a:r>
            <a:r>
              <a:rPr lang="de-DE" baseline="30000" dirty="0"/>
              <a:t>e5</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Verstorbenen verteilen sich sehr ungleichmäßig über Europa. Einen Peak in der Übersterblichkeit der über den der saisonalen Grippe deutlich hinaus geht gibt es lediglich in Belgien, Frankreich, Italien, Spanien, Schweden und im Vereinigten Königreich. </a:t>
            </a:r>
          </a:p>
          <a:p>
            <a:pPr algn="just" fontAlgn="auto">
              <a:spcBef>
                <a:spcPts val="0"/>
              </a:spcBef>
              <a:spcAft>
                <a:spcPts val="0"/>
              </a:spcAft>
              <a:defRPr/>
            </a:pPr>
            <a:r>
              <a:rPr lang="de-DE" dirty="0"/>
              <a:t>In Frankreich und Spanien zeichnet sich bereits ab, dass auf den Ausschlag nach oben, jetzt einer nach unten folgen könnte. </a:t>
            </a:r>
          </a:p>
          <a:p>
            <a:pPr algn="just" fontAlgn="auto">
              <a:spcBef>
                <a:spcPts val="0"/>
              </a:spcBef>
              <a:spcAft>
                <a:spcPts val="0"/>
              </a:spcAft>
              <a:defRPr/>
            </a:pPr>
            <a:r>
              <a:rPr lang="de-DE" dirty="0"/>
              <a:t>Generell sind Übersterblichkeitsbetrachtungen mit Vorsicht zu genießen, da hier sehr viele Faktoren jenseits von COVID-19 eine Rolle spielen (z. B. reduzierte Verkehrstote, mehr Suizide).</a:t>
            </a:r>
          </a:p>
        </p:txBody>
      </p:sp>
      <p:pic>
        <p:nvPicPr>
          <p:cNvPr id="2" name="Grafik 1">
            <a:extLst>
              <a:ext uri="{FF2B5EF4-FFF2-40B4-BE49-F238E27FC236}">
                <a16:creationId xmlns:a16="http://schemas.microsoft.com/office/drawing/2014/main" id="{AB0114FB-A1B1-4628-81CC-6825B98A79AA}"/>
              </a:ext>
            </a:extLst>
          </p:cNvPr>
          <p:cNvPicPr>
            <a:picLocks noChangeAspect="1"/>
          </p:cNvPicPr>
          <p:nvPr/>
        </p:nvPicPr>
        <p:blipFill>
          <a:blip r:embed="rId3"/>
          <a:stretch>
            <a:fillRect/>
          </a:stretch>
        </p:blipFill>
        <p:spPr>
          <a:xfrm>
            <a:off x="439151" y="2644678"/>
            <a:ext cx="6330140" cy="3660588"/>
          </a:xfrm>
          <a:prstGeom prst="rect">
            <a:avLst/>
          </a:prstGeom>
          <a:ln w="22225">
            <a:solidFill>
              <a:srgbClr val="FF0000"/>
            </a:solidFill>
          </a:ln>
        </p:spPr>
      </p:pic>
    </p:spTree>
    <p:extLst>
      <p:ext uri="{BB962C8B-B14F-4D97-AF65-F5344CB8AC3E}">
        <p14:creationId xmlns:p14="http://schemas.microsoft.com/office/powerpoint/2010/main" val="1568211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Altersverteilung der COVID-19 Toten</a:t>
            </a:r>
          </a:p>
          <a:p>
            <a:pPr algn="just" fontAlgn="auto">
              <a:spcBef>
                <a:spcPts val="0"/>
              </a:spcBef>
              <a:spcAft>
                <a:spcPts val="0"/>
              </a:spcAft>
              <a:defRPr/>
            </a:pPr>
            <a:endParaRPr lang="de-DE" dirty="0"/>
          </a:p>
          <a:p>
            <a:pPr algn="just" fontAlgn="auto">
              <a:spcBef>
                <a:spcPts val="0"/>
              </a:spcBef>
              <a:spcAft>
                <a:spcPts val="0"/>
              </a:spcAft>
              <a:defRPr/>
            </a:pPr>
            <a:r>
              <a:rPr lang="de-DE" dirty="0"/>
              <a:t>Im Wesentlichen sterben ältere Personen mit schweren Vorerkrankungen im Zusammenhang mit einer Infektion durch SARS-CoV-2. Dies ist nicht ungewöhnliches da ein angeschlagenes Immunsystem die Fähigkeit der Infizierten zur Abwehr des Virus reduziert. Die folgende Tabelle zeigt die Verteilung der Fälle für drei die für Deutschland draus Resultierende CFR und IFR für die Verschiedenen Altersgruppen.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Verteilung zeigt deutlich, dass für Personen ab 70 Jahren ein, im Vergleich zu anderen Altersgruppen, stark erhöhtes Risiko im Erkrankungsfall an COVID-19 zu versterben besteht. Der Vergleich mit den typischen Sterbezahlen zeigt im Infektionsfall ein um 3% erhöhtes Sterberisiko für über 90-jährige und 9,9% für 70 bis 79 Jährige. Multipliziert man auf diese Wahrscheinlichkeiten noch eine 1% Wahrscheinlichkeit sich anzustecken findet sich die Erhöhung der Mortalität in der letzten Spalte. Im </a:t>
            </a:r>
            <a:r>
              <a:rPr lang="de-DE" dirty="0" err="1"/>
              <a:t>Worst</a:t>
            </a:r>
            <a:r>
              <a:rPr lang="de-DE" dirty="0"/>
              <a:t> Case Fall mit 10% Prävalenz und 0,4% IFR wäre das Risiko für die 70-79 Jährigen um 4% erhöht – kleiner als die statistische Schwankung der Mortalität über 100 Jahre.</a:t>
            </a:r>
          </a:p>
        </p:txBody>
      </p:sp>
      <p:graphicFrame>
        <p:nvGraphicFramePr>
          <p:cNvPr id="3" name="Tabelle 2"/>
          <p:cNvGraphicFramePr>
            <a:graphicFrameLocks noGrp="1"/>
          </p:cNvGraphicFramePr>
          <p:nvPr>
            <p:extLst>
              <p:ext uri="{D42A27DB-BD31-4B8C-83A1-F6EECF244321}">
                <p14:modId xmlns:p14="http://schemas.microsoft.com/office/powerpoint/2010/main" val="4234512765"/>
              </p:ext>
            </p:extLst>
          </p:nvPr>
        </p:nvGraphicFramePr>
        <p:xfrm>
          <a:off x="465251" y="3128963"/>
          <a:ext cx="6413498" cy="3030855"/>
        </p:xfrm>
        <a:graphic>
          <a:graphicData uri="http://schemas.openxmlformats.org/drawingml/2006/table">
            <a:tbl>
              <a:tblPr>
                <a:tableStyleId>{2D5ABB26-0587-4C30-8999-92F81FD0307C}</a:tableStyleId>
              </a:tblPr>
              <a:tblGrid>
                <a:gridCol w="596899">
                  <a:extLst>
                    <a:ext uri="{9D8B030D-6E8A-4147-A177-3AD203B41FA5}">
                      <a16:colId xmlns:a16="http://schemas.microsoft.com/office/drawing/2014/main" val="20000"/>
                    </a:ext>
                  </a:extLst>
                </a:gridCol>
                <a:gridCol w="893650">
                  <a:extLst>
                    <a:ext uri="{9D8B030D-6E8A-4147-A177-3AD203B41FA5}">
                      <a16:colId xmlns:a16="http://schemas.microsoft.com/office/drawing/2014/main" val="20001"/>
                    </a:ext>
                  </a:extLst>
                </a:gridCol>
                <a:gridCol w="681150">
                  <a:extLst>
                    <a:ext uri="{9D8B030D-6E8A-4147-A177-3AD203B41FA5}">
                      <a16:colId xmlns:a16="http://schemas.microsoft.com/office/drawing/2014/main" val="20002"/>
                    </a:ext>
                  </a:extLst>
                </a:gridCol>
                <a:gridCol w="8509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889000">
                  <a:extLst>
                    <a:ext uri="{9D8B030D-6E8A-4147-A177-3AD203B41FA5}">
                      <a16:colId xmlns:a16="http://schemas.microsoft.com/office/drawing/2014/main" val="20005"/>
                    </a:ext>
                  </a:extLst>
                </a:gridCol>
                <a:gridCol w="1435099">
                  <a:extLst>
                    <a:ext uri="{9D8B030D-6E8A-4147-A177-3AD203B41FA5}">
                      <a16:colId xmlns:a16="http://schemas.microsoft.com/office/drawing/2014/main" val="20006"/>
                    </a:ext>
                  </a:extLst>
                </a:gridCol>
              </a:tblGrid>
              <a:tr h="190500">
                <a:tc>
                  <a:txBody>
                    <a:bodyPr/>
                    <a:lstStyle/>
                    <a:p>
                      <a:pPr algn="l" fontAlgn="b"/>
                      <a:r>
                        <a:rPr lang="en-US" sz="1600" b="1" u="none" strike="noStrike" dirty="0">
                          <a:effectLst/>
                        </a:rPr>
                        <a:t>Alter</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a:effectLst/>
                        </a:rPr>
                        <a:t>Verteilung</a:t>
                      </a:r>
                      <a:r>
                        <a:rPr lang="en-US" sz="1600" b="1" u="none" strike="noStrike" baseline="30000" dirty="0">
                          <a:effectLst/>
                        </a:rPr>
                        <a:t>l5</a:t>
                      </a:r>
                      <a:endParaRPr lang="en-US" sz="1600" b="1" i="0" u="none" strike="noStrike" baseline="30000"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a:effectLst/>
                        </a:rPr>
                        <a:t>CFR</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a:effectLst/>
                        </a:rPr>
                        <a:t>IFR</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a:effectLst/>
                        </a:rPr>
                        <a:t>COVID-19 </a:t>
                      </a:r>
                      <a:r>
                        <a:rPr lang="en-US" sz="1600" b="1" u="none" strike="noStrike" dirty="0" err="1">
                          <a:effectLst/>
                        </a:rPr>
                        <a:t>Mortalität</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err="1">
                          <a:effectLst/>
                        </a:rPr>
                        <a:t>Mortalität</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b="1" u="none" strike="noStrike" dirty="0" err="1">
                          <a:effectLst/>
                        </a:rPr>
                        <a:t>Erhöhung</a:t>
                      </a:r>
                      <a:r>
                        <a:rPr lang="en-US" sz="1600" b="1" u="none" strike="noStrike" dirty="0">
                          <a:effectLst/>
                        </a:rPr>
                        <a:t> </a:t>
                      </a:r>
                      <a:r>
                        <a:rPr lang="en-US" sz="1600" b="1" u="none" strike="noStrike" dirty="0" err="1">
                          <a:effectLst/>
                        </a:rPr>
                        <a:t>bei</a:t>
                      </a:r>
                      <a:r>
                        <a:rPr lang="en-US" sz="1600" b="1" u="none" strike="noStrike" dirty="0">
                          <a:effectLst/>
                        </a:rPr>
                        <a:t> 1% </a:t>
                      </a:r>
                      <a:r>
                        <a:rPr lang="en-US" sz="1600" b="1" u="none" strike="noStrike" dirty="0" err="1">
                          <a:effectLst/>
                        </a:rPr>
                        <a:t>Prävalenz</a:t>
                      </a:r>
                      <a:endParaRPr lang="en-US" sz="16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190500">
                <a:tc>
                  <a:txBody>
                    <a:bodyPr/>
                    <a:lstStyle/>
                    <a:p>
                      <a:pPr algn="l"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1:4435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1:199738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1:7760000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1:2359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0,01%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190500">
                <a:tc>
                  <a:txBody>
                    <a:bodyPr/>
                    <a:lstStyle/>
                    <a:p>
                      <a:pPr algn="l" fontAlgn="b"/>
                      <a:r>
                        <a:rPr lang="en-US" sz="1600" u="none" strike="noStrike">
                          <a:effectLst/>
                        </a:rPr>
                        <a:t>10-19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0,02%</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1:4636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1:208817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1:3768500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1:5949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0,03%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90500">
                <a:tc>
                  <a:txBody>
                    <a:bodyPr/>
                    <a:lstStyle/>
                    <a:p>
                      <a:pPr algn="l" fontAlgn="b"/>
                      <a:r>
                        <a:rPr lang="en-US" sz="1600" u="none" strike="noStrike">
                          <a:effectLst/>
                        </a:rPr>
                        <a:t>20-29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0,10%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1:3210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1:144591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1:1063667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1:2937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0,02%</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190500">
                <a:tc>
                  <a:txBody>
                    <a:bodyPr/>
                    <a:lstStyle/>
                    <a:p>
                      <a:pPr algn="l" fontAlgn="b"/>
                      <a:r>
                        <a:rPr lang="en-US" sz="1600" u="none" strike="noStrike">
                          <a:effectLst/>
                        </a:rPr>
                        <a:t>30-39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0,25%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1:1256</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1:56579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1:475652</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1:1691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0,03%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190500">
                <a:tc>
                  <a:txBody>
                    <a:bodyPr/>
                    <a:lstStyle/>
                    <a:p>
                      <a:pPr algn="l" fontAlgn="b"/>
                      <a:r>
                        <a:rPr lang="en-US" sz="1600" u="none" strike="noStrike">
                          <a:effectLst/>
                        </a:rPr>
                        <a:t>40-49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0,84%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1:380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1:17123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1:132961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1:608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190500">
                <a:tc>
                  <a:txBody>
                    <a:bodyPr/>
                    <a:lstStyle/>
                    <a:p>
                      <a:pPr algn="l" fontAlgn="b"/>
                      <a:r>
                        <a:rPr lang="en-US" sz="1600" u="none" strike="noStrike">
                          <a:effectLst/>
                        </a:rPr>
                        <a:t>50-59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3,54%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1:97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1:4384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1:41530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1:226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190500">
                <a:tc>
                  <a:txBody>
                    <a:bodyPr/>
                    <a:lstStyle/>
                    <a:p>
                      <a:pPr algn="l" fontAlgn="b"/>
                      <a:r>
                        <a:rPr lang="en-US" sz="1600" u="none" strike="noStrike">
                          <a:effectLst/>
                        </a:rPr>
                        <a:t>60-69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9,66%</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1:36</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1:1605</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1:12247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1:93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r h="190500">
                <a:tc>
                  <a:txBody>
                    <a:bodyPr/>
                    <a:lstStyle/>
                    <a:p>
                      <a:pPr algn="l" fontAlgn="b"/>
                      <a:r>
                        <a:rPr lang="en-US" sz="1600" u="none" strike="noStrike">
                          <a:effectLst/>
                        </a:rPr>
                        <a:t>70-79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22,58%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1:354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1:3637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1:35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0,10%</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8"/>
                  </a:ext>
                </a:extLst>
              </a:tr>
              <a:tr h="190500">
                <a:tc>
                  <a:txBody>
                    <a:bodyPr/>
                    <a:lstStyle/>
                    <a:p>
                      <a:pPr algn="l" fontAlgn="b"/>
                      <a:r>
                        <a:rPr lang="en-US" sz="1600" u="none" strike="noStrike">
                          <a:effectLst/>
                        </a:rPr>
                        <a:t>80-89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44,23%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1:181</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1:1263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1:14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0,08%</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9"/>
                  </a:ext>
                </a:extLst>
              </a:tr>
              <a:tr h="190500">
                <a:tc>
                  <a:txBody>
                    <a:bodyPr/>
                    <a:lstStyle/>
                    <a:p>
                      <a:pPr algn="l" fontAlgn="b"/>
                      <a:r>
                        <a:rPr lang="en-US" sz="1600" u="none" strike="noStrike">
                          <a:effectLst/>
                        </a:rPr>
                        <a:t>90+</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18,77%</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1:149</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a:effectLst/>
                        </a:rPr>
                        <a:t>1:488</a:t>
                      </a:r>
                      <a:endParaRPr lang="en-US" sz="16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1:4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fontAlgn="b"/>
                      <a:r>
                        <a:rPr lang="en-US" sz="1600" u="none" strike="noStrike" dirty="0">
                          <a:effectLst/>
                        </a:rPr>
                        <a:t>0,03%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86267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Positive Test Rate (PTR)</a:t>
            </a:r>
          </a:p>
          <a:p>
            <a:pPr algn="just" fontAlgn="auto">
              <a:spcBef>
                <a:spcPts val="0"/>
              </a:spcBef>
              <a:spcAft>
                <a:spcPts val="0"/>
              </a:spcAft>
              <a:defRPr/>
            </a:pPr>
            <a:endParaRPr lang="de-DE" dirty="0"/>
          </a:p>
          <a:p>
            <a:pPr algn="just" fontAlgn="auto">
              <a:spcBef>
                <a:spcPts val="0"/>
              </a:spcBef>
              <a:spcAft>
                <a:spcPts val="0"/>
              </a:spcAft>
              <a:defRPr/>
            </a:pPr>
            <a:r>
              <a:rPr lang="de-DE" dirty="0"/>
              <a:t>Die Rate der Positiven Tests hängt stark von der Teststrategie ab. Zu Beginn der Pandemie wurde nur auf einen Genabschnitt getestet. Um eine hohen Anteil Infizierter in der Testgruppe zu haben und damit eine gute Vorhersagekraft des Tests (PPV) wurden zu Beginn nur Personen mit hoher Wahrscheinlichkeit erkrankt zu sein getestet. Später wurde dies ausgeweitet. Die PTR beträgt im Minimum 0,78%.</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Vergleich von Positiver Test Rate, Positiven Testergebnissen und durchgeführten Tests zeigt wie die Fokussierung auf positive Testergebnisse das Bild verzerrt</a:t>
            </a:r>
            <a:r>
              <a:rPr lang="de-DE" baseline="30000" dirty="0"/>
              <a:t>i5</a:t>
            </a:r>
            <a:r>
              <a:rPr lang="de-DE" dirty="0"/>
              <a:t>. Im Vorfeld zum Verbot von Großveranstaltungen (1) steigt die PTR von 3,1% auf 5,9% ähnlich der Infektionszahlen, da der Testumfang konstant bleibt. Den Schulschließungen (2) geht ein verfälschtes Bild voraus. Die PTR stieg hier nur um den Faktor 1,15 während die Positive-Test Rate die oft als Infektionsrate vermittelt wird um den Faktor 3,14 stieg. </a:t>
            </a:r>
          </a:p>
          <a:p>
            <a:pPr algn="just" fontAlgn="auto">
              <a:spcBef>
                <a:spcPts val="0"/>
              </a:spcBef>
              <a:spcAft>
                <a:spcPts val="0"/>
              </a:spcAft>
              <a:defRPr/>
            </a:pPr>
            <a:r>
              <a:rPr lang="de-DE" dirty="0"/>
              <a:t>Beginn der Kontaktbeschränkungen (3) und Maskenpflicht (4) sind der Vollständigkeitshalber eingezeichnet.</a:t>
            </a:r>
          </a:p>
        </p:txBody>
      </p:sp>
      <p:sp>
        <p:nvSpPr>
          <p:cNvPr id="2" name="Rechteck 1"/>
          <p:cNvSpPr/>
          <p:nvPr/>
        </p:nvSpPr>
        <p:spPr>
          <a:xfrm>
            <a:off x="520699" y="2883646"/>
            <a:ext cx="6157757" cy="296470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Diagramm 20">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1828738230"/>
              </p:ext>
            </p:extLst>
          </p:nvPr>
        </p:nvGraphicFramePr>
        <p:xfrm>
          <a:off x="520699" y="2990850"/>
          <a:ext cx="5781675" cy="28575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feld 10">
            <a:extLst>
              <a:ext uri="{FF2B5EF4-FFF2-40B4-BE49-F238E27FC236}">
                <a16:creationId xmlns:a16="http://schemas.microsoft.com/office/drawing/2014/main" id="{B59D2043-C122-4937-A464-896C9247F6CB}"/>
              </a:ext>
            </a:extLst>
          </p:cNvPr>
          <p:cNvSpPr txBox="1"/>
          <p:nvPr/>
        </p:nvSpPr>
        <p:spPr>
          <a:xfrm>
            <a:off x="6182807" y="3037840"/>
            <a:ext cx="495649" cy="2462213"/>
          </a:xfrm>
          <a:prstGeom prst="rect">
            <a:avLst/>
          </a:prstGeom>
          <a:noFill/>
        </p:spPr>
        <p:txBody>
          <a:bodyPr wrap="none" rtlCol="0">
            <a:spAutoFit/>
          </a:bodyPr>
          <a:lstStyle/>
          <a:p>
            <a:r>
              <a:rPr lang="de-DE" sz="1400" dirty="0"/>
              <a:t>10%</a:t>
            </a:r>
          </a:p>
          <a:p>
            <a:r>
              <a:rPr lang="de-DE" sz="1400" dirty="0"/>
              <a:t>9%</a:t>
            </a:r>
          </a:p>
          <a:p>
            <a:r>
              <a:rPr lang="de-DE" sz="1400" dirty="0"/>
              <a:t>8%</a:t>
            </a:r>
          </a:p>
          <a:p>
            <a:r>
              <a:rPr lang="de-DE" sz="1400" dirty="0"/>
              <a:t>7%</a:t>
            </a:r>
          </a:p>
          <a:p>
            <a:r>
              <a:rPr lang="de-DE" sz="1400" dirty="0"/>
              <a:t>6%</a:t>
            </a:r>
          </a:p>
          <a:p>
            <a:r>
              <a:rPr lang="de-DE" sz="1400" dirty="0"/>
              <a:t>5%</a:t>
            </a:r>
          </a:p>
          <a:p>
            <a:r>
              <a:rPr lang="de-DE" sz="1400" dirty="0"/>
              <a:t>4%</a:t>
            </a:r>
          </a:p>
          <a:p>
            <a:r>
              <a:rPr lang="de-DE" sz="1400" dirty="0"/>
              <a:t>3%</a:t>
            </a:r>
          </a:p>
          <a:p>
            <a:r>
              <a:rPr lang="de-DE" sz="1400" dirty="0"/>
              <a:t>2%</a:t>
            </a:r>
          </a:p>
          <a:p>
            <a:r>
              <a:rPr lang="de-DE" sz="1400" dirty="0"/>
              <a:t>1%</a:t>
            </a:r>
          </a:p>
          <a:p>
            <a:r>
              <a:rPr lang="de-DE" sz="1400" dirty="0"/>
              <a:t>0%</a:t>
            </a:r>
            <a:endParaRPr lang="en-US" sz="1400" dirty="0"/>
          </a:p>
        </p:txBody>
      </p:sp>
      <p:cxnSp>
        <p:nvCxnSpPr>
          <p:cNvPr id="3" name="Gerader Verbinder 2">
            <a:extLst>
              <a:ext uri="{FF2B5EF4-FFF2-40B4-BE49-F238E27FC236}">
                <a16:creationId xmlns:a16="http://schemas.microsoft.com/office/drawing/2014/main" id="{BA1B9CD5-2EE9-4E6B-9E80-05333BF90874}"/>
              </a:ext>
            </a:extLst>
          </p:cNvPr>
          <p:cNvCxnSpPr/>
          <p:nvPr/>
        </p:nvCxnSpPr>
        <p:spPr>
          <a:xfrm flipV="1">
            <a:off x="1814321" y="3171698"/>
            <a:ext cx="0" cy="21518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9DD553BC-9422-43C8-AD3D-44744B2D7D15}"/>
              </a:ext>
            </a:extLst>
          </p:cNvPr>
          <p:cNvSpPr txBox="1"/>
          <p:nvPr/>
        </p:nvSpPr>
        <p:spPr>
          <a:xfrm>
            <a:off x="1592946" y="2883646"/>
            <a:ext cx="442750" cy="369332"/>
          </a:xfrm>
          <a:prstGeom prst="rect">
            <a:avLst/>
          </a:prstGeom>
          <a:noFill/>
        </p:spPr>
        <p:txBody>
          <a:bodyPr wrap="none" rtlCol="0">
            <a:spAutoFit/>
          </a:bodyPr>
          <a:lstStyle/>
          <a:p>
            <a:r>
              <a:rPr lang="de-DE" dirty="0"/>
              <a:t>(1)</a:t>
            </a:r>
            <a:endParaRPr lang="en-US" dirty="0"/>
          </a:p>
        </p:txBody>
      </p:sp>
      <p:cxnSp>
        <p:nvCxnSpPr>
          <p:cNvPr id="14" name="Gerader Verbinder 13">
            <a:extLst>
              <a:ext uri="{FF2B5EF4-FFF2-40B4-BE49-F238E27FC236}">
                <a16:creationId xmlns:a16="http://schemas.microsoft.com/office/drawing/2014/main" id="{BFA0ABE9-713D-4AE3-BFD8-2A230B1287AA}"/>
              </a:ext>
            </a:extLst>
          </p:cNvPr>
          <p:cNvCxnSpPr/>
          <p:nvPr/>
        </p:nvCxnSpPr>
        <p:spPr>
          <a:xfrm flipV="1">
            <a:off x="2104643" y="3165602"/>
            <a:ext cx="0" cy="21518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A4B2BCAF-87C9-4E42-A229-A5BD7D6D69D7}"/>
              </a:ext>
            </a:extLst>
          </p:cNvPr>
          <p:cNvSpPr txBox="1"/>
          <p:nvPr/>
        </p:nvSpPr>
        <p:spPr>
          <a:xfrm>
            <a:off x="1880728" y="2877550"/>
            <a:ext cx="442750" cy="369332"/>
          </a:xfrm>
          <a:prstGeom prst="rect">
            <a:avLst/>
          </a:prstGeom>
          <a:noFill/>
        </p:spPr>
        <p:txBody>
          <a:bodyPr wrap="none" rtlCol="0">
            <a:spAutoFit/>
          </a:bodyPr>
          <a:lstStyle/>
          <a:p>
            <a:r>
              <a:rPr lang="de-DE" dirty="0"/>
              <a:t>(2)</a:t>
            </a:r>
            <a:endParaRPr lang="en-US" dirty="0"/>
          </a:p>
        </p:txBody>
      </p:sp>
      <p:cxnSp>
        <p:nvCxnSpPr>
          <p:cNvPr id="16" name="Gerader Verbinder 15">
            <a:extLst>
              <a:ext uri="{FF2B5EF4-FFF2-40B4-BE49-F238E27FC236}">
                <a16:creationId xmlns:a16="http://schemas.microsoft.com/office/drawing/2014/main" id="{66D439A9-6FE4-4B69-8386-31AF925F2851}"/>
              </a:ext>
            </a:extLst>
          </p:cNvPr>
          <p:cNvCxnSpPr/>
          <p:nvPr/>
        </p:nvCxnSpPr>
        <p:spPr>
          <a:xfrm flipV="1">
            <a:off x="2414523" y="3165602"/>
            <a:ext cx="0" cy="21518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D3813B8-2E80-494F-8223-43B9E9EDFE03}"/>
              </a:ext>
            </a:extLst>
          </p:cNvPr>
          <p:cNvSpPr txBox="1"/>
          <p:nvPr/>
        </p:nvSpPr>
        <p:spPr>
          <a:xfrm>
            <a:off x="2193148" y="2877550"/>
            <a:ext cx="442750" cy="369332"/>
          </a:xfrm>
          <a:prstGeom prst="rect">
            <a:avLst/>
          </a:prstGeom>
          <a:noFill/>
        </p:spPr>
        <p:txBody>
          <a:bodyPr wrap="none" rtlCol="0">
            <a:spAutoFit/>
          </a:bodyPr>
          <a:lstStyle/>
          <a:p>
            <a:r>
              <a:rPr lang="de-DE" dirty="0"/>
              <a:t>(3)</a:t>
            </a:r>
            <a:endParaRPr lang="en-US" dirty="0"/>
          </a:p>
        </p:txBody>
      </p:sp>
      <p:cxnSp>
        <p:nvCxnSpPr>
          <p:cNvPr id="19" name="Gerader Verbinder 18">
            <a:extLst>
              <a:ext uri="{FF2B5EF4-FFF2-40B4-BE49-F238E27FC236}">
                <a16:creationId xmlns:a16="http://schemas.microsoft.com/office/drawing/2014/main" id="{D82D9695-6A63-4085-A0D6-68E7362F5343}"/>
              </a:ext>
            </a:extLst>
          </p:cNvPr>
          <p:cNvCxnSpPr/>
          <p:nvPr/>
        </p:nvCxnSpPr>
        <p:spPr>
          <a:xfrm flipV="1">
            <a:off x="3688079" y="3159506"/>
            <a:ext cx="0" cy="21518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C4B1207-156D-4417-9225-249C4CCC04DA}"/>
              </a:ext>
            </a:extLst>
          </p:cNvPr>
          <p:cNvSpPr txBox="1"/>
          <p:nvPr/>
        </p:nvSpPr>
        <p:spPr>
          <a:xfrm>
            <a:off x="3466704" y="2871454"/>
            <a:ext cx="442750" cy="369332"/>
          </a:xfrm>
          <a:prstGeom prst="rect">
            <a:avLst/>
          </a:prstGeom>
          <a:noFill/>
        </p:spPr>
        <p:txBody>
          <a:bodyPr wrap="none" rtlCol="0">
            <a:spAutoFit/>
          </a:bodyPr>
          <a:lstStyle/>
          <a:p>
            <a:r>
              <a:rPr lang="de-DE" dirty="0"/>
              <a:t>(4)</a:t>
            </a:r>
            <a:endParaRPr lang="en-US" dirty="0"/>
          </a:p>
        </p:txBody>
      </p:sp>
      <p:graphicFrame>
        <p:nvGraphicFramePr>
          <p:cNvPr id="22" name="Diagramm 21">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4129475382"/>
              </p:ext>
            </p:extLst>
          </p:nvPr>
        </p:nvGraphicFramePr>
        <p:xfrm>
          <a:off x="0" y="2990850"/>
          <a:ext cx="6430632" cy="28056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Diagramm 22">
            <a:extLst>
              <a:ext uri="{FF2B5EF4-FFF2-40B4-BE49-F238E27FC236}">
                <a16:creationId xmlns:a16="http://schemas.microsoft.com/office/drawing/2014/main" id="{00000000-0008-0000-0100-000007000000}"/>
              </a:ext>
            </a:extLst>
          </p:cNvPr>
          <p:cNvGraphicFramePr>
            <a:graphicFrameLocks/>
          </p:cNvGraphicFramePr>
          <p:nvPr>
            <p:extLst>
              <p:ext uri="{D42A27DB-BD31-4B8C-83A1-F6EECF244321}">
                <p14:modId xmlns:p14="http://schemas.microsoft.com/office/powerpoint/2010/main" val="829928292"/>
              </p:ext>
            </p:extLst>
          </p:nvPr>
        </p:nvGraphicFramePr>
        <p:xfrm>
          <a:off x="457199" y="2990850"/>
          <a:ext cx="6051550" cy="27711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8546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40000"/>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Prävalenz</a:t>
            </a:r>
          </a:p>
          <a:p>
            <a:pPr algn="just" fontAlgn="auto">
              <a:spcBef>
                <a:spcPts val="0"/>
              </a:spcBef>
              <a:spcAft>
                <a:spcPts val="0"/>
              </a:spcAft>
              <a:defRPr/>
            </a:pPr>
            <a:endParaRPr lang="de-DE" dirty="0"/>
          </a:p>
          <a:p>
            <a:pPr algn="just" fontAlgn="auto">
              <a:spcBef>
                <a:spcPts val="0"/>
              </a:spcBef>
              <a:spcAft>
                <a:spcPts val="0"/>
              </a:spcAft>
              <a:defRPr/>
            </a:pPr>
            <a:r>
              <a:rPr lang="de-DE" dirty="0"/>
              <a:t>Die Prävalenz ist ein Maß für die Häufigkeit einer Krankheit in der Epidemiologie und medizinischen Statistik. Sie beschreibt wie viele Personen einer Gruppe, bzw. Population, zum Betrachtungszeitpunkt an der Krankheit erkrankt sind oder einen Risikofaktor dafür aufweisen. Man berechnet die Prävalenz in dem man die Zahl der zum Untersuchungszeitraum Kranken durch die durch die Zahl der untersuchten Individuen teilt. Um die Prävalenz sauber zu bestimmen bedarf es einer randomisierten Gruppe die für die Gesamtbevölkerung repräsentativ ist. Die Probe sollte außerdem groß genug sein um ein aussagekräftiges Ergebnis zu haben. </a:t>
            </a:r>
          </a:p>
          <a:p>
            <a:pPr algn="just" fontAlgn="auto">
              <a:spcBef>
                <a:spcPts val="0"/>
              </a:spcBef>
              <a:spcAft>
                <a:spcPts val="0"/>
              </a:spcAft>
              <a:defRPr/>
            </a:pPr>
            <a:r>
              <a:rPr lang="de-DE" dirty="0"/>
              <a:t>Wünschenswert wäre gewesen von Beginn der Pandemie an eine Stichprobe von 10,000 oder mehr Personen jede Woche zu testen um einen Überblick über die Prävalenz zu erhalten. </a:t>
            </a:r>
          </a:p>
          <a:p>
            <a:pPr algn="just" fontAlgn="auto">
              <a:spcBef>
                <a:spcPts val="0"/>
              </a:spcBef>
              <a:spcAft>
                <a:spcPts val="0"/>
              </a:spcAft>
              <a:defRPr/>
            </a:pPr>
            <a:r>
              <a:rPr lang="de-DE" dirty="0"/>
              <a:t>Österreich hat dies immerhin drei mal getan</a:t>
            </a:r>
            <a:r>
              <a:rPr lang="de-DE" baseline="30000" dirty="0"/>
              <a:t>ä1,ä2,ä3,ä4</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Spitzenprävalenz sollte in KW13 erreich worden sein und lässt sich auf etwa 0,7% schätzen. In KW21 war die gemessene Prävalenz bereits 0. Die Empfindlichkeit der Messung lag bei etwa 0,08% Situation in Deutschland dürfte vergleichbar sein.</a:t>
            </a:r>
          </a:p>
        </p:txBody>
      </p:sp>
      <p:graphicFrame>
        <p:nvGraphicFramePr>
          <p:cNvPr id="22" name="Diagramm 21"/>
          <p:cNvGraphicFramePr>
            <a:graphicFrameLocks/>
          </p:cNvGraphicFramePr>
          <p:nvPr>
            <p:extLst>
              <p:ext uri="{D42A27DB-BD31-4B8C-83A1-F6EECF244321}">
                <p14:modId xmlns:p14="http://schemas.microsoft.com/office/powerpoint/2010/main" val="2586196108"/>
              </p:ext>
            </p:extLst>
          </p:nvPr>
        </p:nvGraphicFramePr>
        <p:xfrm>
          <a:off x="831851" y="5051425"/>
          <a:ext cx="5947686" cy="25773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Diagramm 22"/>
          <p:cNvGraphicFramePr>
            <a:graphicFrameLocks/>
          </p:cNvGraphicFramePr>
          <p:nvPr>
            <p:extLst>
              <p:ext uri="{D42A27DB-BD31-4B8C-83A1-F6EECF244321}">
                <p14:modId xmlns:p14="http://schemas.microsoft.com/office/powerpoint/2010/main" val="3295443581"/>
              </p:ext>
            </p:extLst>
          </p:nvPr>
        </p:nvGraphicFramePr>
        <p:xfrm>
          <a:off x="585112" y="5051425"/>
          <a:ext cx="6238875"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feld 3"/>
          <p:cNvSpPr txBox="1"/>
          <p:nvPr/>
        </p:nvSpPr>
        <p:spPr>
          <a:xfrm>
            <a:off x="4567238" y="5266833"/>
            <a:ext cx="2037674" cy="461665"/>
          </a:xfrm>
          <a:prstGeom prst="rect">
            <a:avLst/>
          </a:prstGeom>
          <a:solidFill>
            <a:schemeClr val="bg1">
              <a:alpha val="50000"/>
            </a:schemeClr>
          </a:solidFill>
        </p:spPr>
        <p:txBody>
          <a:bodyPr wrap="none" rtlCol="0">
            <a:spAutoFit/>
          </a:bodyPr>
          <a:lstStyle/>
          <a:p>
            <a:r>
              <a:rPr lang="de-DE" sz="1200" dirty="0"/>
              <a:t>Kurve: Tägliche Erkrankungen</a:t>
            </a:r>
          </a:p>
          <a:p>
            <a:r>
              <a:rPr lang="de-DE" sz="1200" dirty="0"/>
              <a:t>Balken: Gemessene Prävalenz</a:t>
            </a:r>
          </a:p>
        </p:txBody>
      </p:sp>
    </p:spTree>
    <p:extLst>
      <p:ext uri="{BB962C8B-B14F-4D97-AF65-F5344CB8AC3E}">
        <p14:creationId xmlns:p14="http://schemas.microsoft.com/office/powerpoint/2010/main" val="2666511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Rolle von Kindern</a:t>
            </a:r>
          </a:p>
          <a:p>
            <a:pPr algn="just" fontAlgn="auto">
              <a:spcBef>
                <a:spcPts val="0"/>
              </a:spcBef>
              <a:spcAft>
                <a:spcPts val="0"/>
              </a:spcAft>
              <a:defRPr/>
            </a:pPr>
            <a:endParaRPr lang="de-DE" dirty="0"/>
          </a:p>
          <a:p>
            <a:pPr algn="just" fontAlgn="auto">
              <a:spcBef>
                <a:spcPts val="0"/>
              </a:spcBef>
              <a:spcAft>
                <a:spcPts val="0"/>
              </a:spcAft>
              <a:defRPr/>
            </a:pPr>
            <a:r>
              <a:rPr lang="de-DE" dirty="0"/>
              <a:t>Der Beitrag von Kindern zum Infektionsgeschehen ist hoch umstritten. Ein Blick auf die in der Tabelle dargestellten Zahlen zeigt,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Hinzu kommt, dass es Indizien, wie einen 9 Jährigen mit SARS-CoV-2 infizierten Franzosen der keinen seiner 172 Kontakte anstecken konnte</a:t>
            </a:r>
            <a:r>
              <a:rPr lang="de-DE" baseline="30000" dirty="0"/>
              <a:t>L3</a:t>
            </a:r>
            <a:r>
              <a:rPr lang="de-DE" dirty="0"/>
              <a:t>, die dafür sprechen, dass auch das Ansteckungsrisiko durch Kinder geringer ist. Ähnliches unterstützt eine randomisierte Studie aus BW an 2500 Kindern und jeweils einem Elternteil. Hier wurden bei 19 Kindern und 45 Eltern Antikörper gefunden</a:t>
            </a:r>
            <a:r>
              <a:rPr lang="de-DE" baseline="30000" dirty="0"/>
              <a:t>L4</a:t>
            </a:r>
            <a:r>
              <a:rPr lang="de-DE" dirty="0"/>
              <a:t>. Kinder in Notbetreuungen waren nicht häufiger infiziert als andere</a:t>
            </a:r>
            <a:r>
              <a:rPr lang="de-DE" baseline="30000" dirty="0"/>
              <a:t>L4</a:t>
            </a:r>
            <a:r>
              <a:rPr lang="de-DE" dirty="0"/>
              <a:t>. Nach Leclerc et al.</a:t>
            </a:r>
            <a:r>
              <a:rPr lang="de-DE" baseline="30000" dirty="0"/>
              <a:t> s5</a:t>
            </a:r>
            <a:r>
              <a:rPr lang="de-DE" dirty="0"/>
              <a:t> tragen Schulen nur zu 2% der </a:t>
            </a:r>
            <a:r>
              <a:rPr lang="de-DE" dirty="0" err="1"/>
              <a:t>Superspreading</a:t>
            </a:r>
            <a:r>
              <a:rPr lang="de-DE" dirty="0"/>
              <a:t> Events bei, Kitas und Kindergärten sogar nur 0,4%.</a:t>
            </a:r>
          </a:p>
          <a:p>
            <a:pPr algn="just" fontAlgn="auto">
              <a:spcBef>
                <a:spcPts val="0"/>
              </a:spcBef>
              <a:spcAft>
                <a:spcPts val="0"/>
              </a:spcAft>
              <a:defRPr/>
            </a:pPr>
            <a:r>
              <a:rPr lang="de-DE" dirty="0"/>
              <a:t>Dem gegenüber stehen Untersuchungen wie die stark kritisierte Studie von Jones et al.</a:t>
            </a:r>
            <a:r>
              <a:rPr lang="de-DE" baseline="30000" dirty="0"/>
              <a:t>L5</a:t>
            </a:r>
            <a:r>
              <a:rPr lang="de-DE" dirty="0"/>
              <a:t> von der Charité die Kindern eine vergleichbare Viruslast wie Erwachsenen attestieren und damit auf vergleichbares Ansteckungspotential schlussfolgern. </a:t>
            </a:r>
          </a:p>
          <a:p>
            <a:pPr algn="just" fontAlgn="auto">
              <a:spcBef>
                <a:spcPts val="0"/>
              </a:spcBef>
              <a:spcAft>
                <a:spcPts val="0"/>
              </a:spcAft>
              <a:defRPr/>
            </a:pPr>
            <a:r>
              <a:rPr lang="de-DE" dirty="0"/>
              <a:t>Das RKI argumentiert, dass festgestellt wurde, dass Kinder maßgeblich zur Ausbreitung von Influenza-Wellen beitragen und der Nutzen von Schulschließungen bei Influenza klar belegt ist</a:t>
            </a:r>
            <a:r>
              <a:rPr lang="de-DE" baseline="30000" dirty="0"/>
              <a:t>g8</a:t>
            </a:r>
            <a:r>
              <a:rPr lang="de-DE" dirty="0"/>
              <a:t>. Die Maßnahme ist daher als „</a:t>
            </a:r>
            <a:r>
              <a:rPr lang="de-DE" dirty="0" err="1"/>
              <a:t>ultima</a:t>
            </a:r>
            <a:r>
              <a:rPr lang="de-DE" dirty="0"/>
              <a:t> </a:t>
            </a:r>
            <a:r>
              <a:rPr lang="de-DE" dirty="0" err="1"/>
              <a:t>ratio</a:t>
            </a:r>
            <a:r>
              <a:rPr lang="de-DE" dirty="0"/>
              <a:t>“ zu empfehlen</a:t>
            </a:r>
            <a:r>
              <a:rPr lang="de-DE" baseline="30000" dirty="0"/>
              <a:t>g7</a:t>
            </a:r>
            <a:r>
              <a:rPr lang="de-DE" dirty="0"/>
              <a:t>. </a:t>
            </a:r>
          </a:p>
          <a:p>
            <a:pPr algn="just" fontAlgn="auto">
              <a:spcBef>
                <a:spcPts val="0"/>
              </a:spcBef>
              <a:spcAft>
                <a:spcPts val="0"/>
              </a:spcAft>
              <a:defRPr/>
            </a:pPr>
            <a:r>
              <a:rPr lang="de-DE" dirty="0"/>
              <a:t>Trügen Kindern zur Ausbreitung von COVID-19 nur geringfügig bei wären Maßnahmen wie Schulschließungen ohne Auswirkungen auf das Infektionsgeschehen. Das ist im Einklang mit den gezeigten Graphen zum Infektionsgeschehen. </a:t>
            </a:r>
          </a:p>
        </p:txBody>
      </p:sp>
      <p:graphicFrame>
        <p:nvGraphicFramePr>
          <p:cNvPr id="2" name="Tabelle 1"/>
          <p:cNvGraphicFramePr>
            <a:graphicFrameLocks noGrp="1"/>
          </p:cNvGraphicFramePr>
          <p:nvPr>
            <p:extLst>
              <p:ext uri="{D42A27DB-BD31-4B8C-83A1-F6EECF244321}">
                <p14:modId xmlns:p14="http://schemas.microsoft.com/office/powerpoint/2010/main" val="222606492"/>
              </p:ext>
            </p:extLst>
          </p:nvPr>
        </p:nvGraphicFramePr>
        <p:xfrm>
          <a:off x="398992" y="1814868"/>
          <a:ext cx="3957109" cy="1278382"/>
        </p:xfrm>
        <a:graphic>
          <a:graphicData uri="http://schemas.openxmlformats.org/drawingml/2006/table">
            <a:tbl>
              <a:tblPr firstRow="1" bandRow="1">
                <a:tableStyleId>{2D5ABB26-0587-4C30-8999-92F81FD0307C}</a:tableStyleId>
              </a:tblPr>
              <a:tblGrid>
                <a:gridCol w="642409">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054100">
                  <a:extLst>
                    <a:ext uri="{9D8B030D-6E8A-4147-A177-3AD203B41FA5}">
                      <a16:colId xmlns:a16="http://schemas.microsoft.com/office/drawing/2014/main" val="20003"/>
                    </a:ext>
                  </a:extLst>
                </a:gridCol>
              </a:tblGrid>
              <a:tr h="370840">
                <a:tc>
                  <a:txBody>
                    <a:bodyPr/>
                    <a:lstStyle/>
                    <a:p>
                      <a:r>
                        <a:rPr lang="de-DE" dirty="0"/>
                        <a:t>Alter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Anteil an Infizierten</a:t>
                      </a:r>
                      <a:r>
                        <a:rPr lang="de-DE" baseline="30000" dirty="0"/>
                        <a:t>L1</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Anteil</a:t>
                      </a:r>
                      <a:r>
                        <a:rPr lang="de-DE" baseline="0" dirty="0"/>
                        <a:t> an Bevölkerung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Anteil</a:t>
                      </a:r>
                      <a:r>
                        <a:rPr lang="de-DE" baseline="0" dirty="0"/>
                        <a:t> an C19 Toten</a:t>
                      </a:r>
                      <a:r>
                        <a:rPr lang="de-DE" baseline="30000" dirty="0"/>
                        <a:t>L2</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370840">
                <a:tc>
                  <a:txBody>
                    <a:bodyPr/>
                    <a:lstStyle/>
                    <a:p>
                      <a:r>
                        <a:rPr lang="de-DE" dirty="0"/>
                        <a:t>0-9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9,3%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0,01%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370840">
                <a:tc>
                  <a:txBody>
                    <a:bodyPr/>
                    <a:lstStyle/>
                    <a:p>
                      <a:r>
                        <a:rPr lang="de-DE" dirty="0"/>
                        <a:t>10-19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9,0%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0,02%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bl>
          </a:graphicData>
        </a:graphic>
      </p:graphicFrame>
      <p:sp>
        <p:nvSpPr>
          <p:cNvPr id="3" name="Textfeld 2"/>
          <p:cNvSpPr txBox="1"/>
          <p:nvPr/>
        </p:nvSpPr>
        <p:spPr>
          <a:xfrm>
            <a:off x="4356101" y="1715395"/>
            <a:ext cx="2627900" cy="1477328"/>
          </a:xfrm>
          <a:prstGeom prst="rect">
            <a:avLst/>
          </a:prstGeom>
          <a:noFill/>
        </p:spPr>
        <p:txBody>
          <a:bodyPr wrap="square" rtlCol="0">
            <a:spAutoFit/>
          </a:bodyPr>
          <a:lstStyle/>
          <a:p>
            <a:pPr algn="just"/>
            <a:r>
              <a:rPr lang="de-DE" dirty="0"/>
              <a:t>dass SARS-CoV-2 bei 0-19 jährigen seltener nach-gewiesen wird und kein erwähnenswert erhöhtes Sterberisiko haben.</a:t>
            </a:r>
            <a:endParaRPr lang="en-US" dirty="0"/>
          </a:p>
        </p:txBody>
      </p:sp>
    </p:spTree>
    <p:extLst>
      <p:ext uri="{BB962C8B-B14F-4D97-AF65-F5344CB8AC3E}">
        <p14:creationId xmlns:p14="http://schemas.microsoft.com/office/powerpoint/2010/main" val="107206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DF7058C-59C4-445C-87B4-59295994A3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2" y="0"/>
            <a:ext cx="7414986" cy="9359900"/>
          </a:xfrm>
          <a:prstGeom prst="rect">
            <a:avLst/>
          </a:prstGeom>
        </p:spPr>
      </p:pic>
      <p:sp>
        <p:nvSpPr>
          <p:cNvPr id="4" name="Rechteck 3">
            <a:extLst>
              <a:ext uri="{FF2B5EF4-FFF2-40B4-BE49-F238E27FC236}">
                <a16:creationId xmlns:a16="http://schemas.microsoft.com/office/drawing/2014/main" id="{2C909A61-5435-4880-B766-56EE465F0019}"/>
              </a:ext>
            </a:extLst>
          </p:cNvPr>
          <p:cNvSpPr/>
          <p:nvPr/>
        </p:nvSpPr>
        <p:spPr>
          <a:xfrm>
            <a:off x="2855260" y="540000"/>
            <a:ext cx="4128740" cy="7093352"/>
          </a:xfrm>
          <a:prstGeom prst="rect">
            <a:avLst/>
          </a:prstGeom>
          <a:solidFill>
            <a:srgbClr val="B8ED0D">
              <a:alpha val="60000"/>
            </a:srgbClr>
          </a:solidFill>
        </p:spPr>
        <p:txBody>
          <a:bodyPr>
            <a:spAutoFit/>
          </a:bodyPr>
          <a:lstStyle/>
          <a:p>
            <a:pPr algn="just" fontAlgn="auto">
              <a:spcBef>
                <a:spcPts val="0"/>
              </a:spcBef>
              <a:spcAft>
                <a:spcPts val="0"/>
              </a:spcAft>
              <a:defRPr/>
            </a:pPr>
            <a:r>
              <a:rPr lang="en-US" sz="2294" b="1" dirty="0">
                <a:ea typeface="Segoe UI Black" panose="020B0A02040204020203" pitchFamily="34" charset="0"/>
              </a:rPr>
              <a:t>Virus</a:t>
            </a:r>
            <a:endParaRPr lang="en-US" sz="2294" dirty="0"/>
          </a:p>
          <a:p>
            <a:pPr algn="just" fontAlgn="auto">
              <a:spcBef>
                <a:spcPts val="0"/>
              </a:spcBef>
              <a:spcAft>
                <a:spcPts val="0"/>
              </a:spcAft>
              <a:defRPr/>
            </a:pPr>
            <a:endParaRPr lang="de-DE" dirty="0"/>
          </a:p>
          <a:p>
            <a:pPr algn="just" fontAlgn="auto">
              <a:spcBef>
                <a:spcPts val="0"/>
              </a:spcBef>
              <a:spcAft>
                <a:spcPts val="0"/>
              </a:spcAft>
              <a:defRPr/>
            </a:pPr>
            <a:r>
              <a:rPr lang="de-DE" dirty="0"/>
              <a:t>Ein Virus ist eine infektiöse organische Struktur, die im Wesentlichen aus der Nukleinsäure besteht. Viren vermehren sich in dem sie ihre Nukleinsäure in geeignete Wirtszellen einschleusen und deren Zellinfrastruktur missbrauchen um neue Viren und Virionen zu erzeugen und aus der Zelle </a:t>
            </a:r>
            <a:r>
              <a:rPr lang="de-DE" dirty="0" err="1"/>
              <a:t>auszuschleusen</a:t>
            </a:r>
            <a:r>
              <a:rPr lang="de-DE" dirty="0"/>
              <a:t>. </a:t>
            </a:r>
          </a:p>
          <a:p>
            <a:pPr algn="just" fontAlgn="auto">
              <a:spcBef>
                <a:spcPts val="0"/>
              </a:spcBef>
              <a:spcAft>
                <a:spcPts val="0"/>
              </a:spcAft>
              <a:defRPr/>
            </a:pPr>
            <a:r>
              <a:rPr lang="de-DE" dirty="0"/>
              <a:t>Bisher sind etwa 3.000 Viren bekannt die auf 1,8 Millionen verschiedenen Wirten nachgewiesen wurden</a:t>
            </a:r>
            <a:r>
              <a:rPr lang="de-DE" baseline="30000" dirty="0"/>
              <a:t>v1</a:t>
            </a:r>
            <a:r>
              <a:rPr lang="de-DE" dirty="0"/>
              <a:t>. Viren sind in der Lage selbst Pflanzen, Pilze und Bakterien zu befallen. </a:t>
            </a:r>
          </a:p>
          <a:p>
            <a:pPr algn="just" fontAlgn="auto">
              <a:spcBef>
                <a:spcPts val="0"/>
              </a:spcBef>
              <a:spcAft>
                <a:spcPts val="0"/>
              </a:spcAft>
              <a:defRPr/>
            </a:pPr>
            <a:r>
              <a:rPr lang="de-DE" dirty="0"/>
              <a:t>Viren werden üblicherweise nicht zu den Lebewesen gezählt, da Viren über keinen eigenen Stoffwechsel verfügen und auch nicht die Fähigkeit besitzen sich selbst zu vermehren. Sehr wohl können Viren ihre Vermehrung kontrollieren und unterliegen der Evolution. </a:t>
            </a:r>
          </a:p>
          <a:p>
            <a:pPr algn="just" fontAlgn="auto">
              <a:spcBef>
                <a:spcPts val="0"/>
              </a:spcBef>
              <a:spcAft>
                <a:spcPts val="0"/>
              </a:spcAft>
              <a:defRPr/>
            </a:pPr>
            <a:r>
              <a:rPr lang="de-DE" dirty="0"/>
              <a:t>Verschiedene Viren kann man anhand ihrer Übertragbarkeit, Infektiosität und Pathogenität bewerten und vergleichen.</a:t>
            </a:r>
            <a:endParaRPr lang="en-US" dirty="0"/>
          </a:p>
        </p:txBody>
      </p:sp>
      <p:sp>
        <p:nvSpPr>
          <p:cNvPr id="7" name="Rechteck 6">
            <a:extLst>
              <a:ext uri="{FF2B5EF4-FFF2-40B4-BE49-F238E27FC236}">
                <a16:creationId xmlns:a16="http://schemas.microsoft.com/office/drawing/2014/main" id="{2F4B42C4-9C52-4116-9DDA-B81B0545CAA1}"/>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fontAlgn="auto" hangingPunct="0">
              <a:spcBef>
                <a:spcPts val="0"/>
              </a:spcBef>
              <a:spcAft>
                <a:spcPts val="0"/>
              </a:spcAft>
              <a:defRPr/>
            </a:pPr>
            <a:r>
              <a:rPr lang="de-DE" dirty="0">
                <a:ea typeface="Microsoft YaHei" pitchFamily="2"/>
                <a:cs typeface="Mangal" pitchFamily="2"/>
              </a:rPr>
              <a:t>Das SARS-CoV-2 Virus ist im Menschen der Auslöser der COVID-19 Erkrankung. Unter der eingefärbten </a:t>
            </a:r>
            <a:r>
              <a:rPr lang="de-DE" dirty="0" err="1">
                <a:ea typeface="Microsoft YaHei" pitchFamily="2"/>
                <a:cs typeface="Mangal" pitchFamily="2"/>
              </a:rPr>
              <a:t>Elektronenmikroskopaufnahme</a:t>
            </a:r>
            <a:r>
              <a:rPr lang="de-DE" dirty="0">
                <a:ea typeface="Microsoft YaHei" pitchFamily="2"/>
                <a:cs typeface="Mangal" pitchFamily="2"/>
              </a:rPr>
              <a:t> sieht man das Virus in gelb und die befallenen Zellen in blau und pink. Bild: NIAID.</a:t>
            </a:r>
          </a:p>
        </p:txBody>
      </p:sp>
    </p:spTree>
    <p:extLst>
      <p:ext uri="{BB962C8B-B14F-4D97-AF65-F5344CB8AC3E}">
        <p14:creationId xmlns:p14="http://schemas.microsoft.com/office/powerpoint/2010/main" val="1444545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3BF99ED-1B61-4DA5-82EE-EA994D011EE7}"/>
              </a:ext>
            </a:extLst>
          </p:cNvPr>
          <p:cNvPicPr>
            <a:picLocks noChangeAspect="1"/>
          </p:cNvPicPr>
          <p:nvPr/>
        </p:nvPicPr>
        <p:blipFill>
          <a:blip r:embed="rId3"/>
          <a:stretch>
            <a:fillRect/>
          </a:stretch>
        </p:blipFill>
        <p:spPr>
          <a:xfrm>
            <a:off x="0" y="-1"/>
            <a:ext cx="7423150" cy="9359901"/>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570835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Inzidenzrate</a:t>
            </a:r>
          </a:p>
          <a:p>
            <a:pPr algn="just" fontAlgn="auto">
              <a:spcBef>
                <a:spcPts val="0"/>
              </a:spcBef>
              <a:spcAft>
                <a:spcPts val="0"/>
              </a:spcAft>
              <a:defRPr/>
            </a:pPr>
            <a:endParaRPr lang="de-DE" dirty="0"/>
          </a:p>
          <a:p>
            <a:pPr algn="just" fontAlgn="auto">
              <a:spcBef>
                <a:spcPts val="0"/>
              </a:spcBef>
              <a:spcAft>
                <a:spcPts val="0"/>
              </a:spcAft>
              <a:defRPr/>
            </a:pPr>
            <a:r>
              <a:rPr lang="de-DE" dirty="0"/>
              <a:t>Die Inzidenzrate unterscheidet sich von der Prävalenz durch die Betrachtung eines Zeitraums. Sie berechnet sich aus der Zahl der im Betrachtungszeitraum neu erkrankten (z. B. 50) dividiert durch die Zeitspanne (z. B. 1 Woche) und dividiert durch die Betrachteten Personen (z. B. 100,000).  </a:t>
            </a:r>
          </a:p>
          <a:p>
            <a:pPr algn="just" fontAlgn="auto">
              <a:spcBef>
                <a:spcPts val="0"/>
              </a:spcBef>
              <a:spcAft>
                <a:spcPts val="0"/>
              </a:spcAft>
              <a:defRPr/>
            </a:pPr>
            <a:r>
              <a:rPr lang="de-DE" dirty="0"/>
              <a:t>Seid dem die Bundesregierung die Pandemiebekämpfung in die alleinige Verantwortung der Länder gelegt hat, hat man sich in Deutschland auf eine Obergrenze der Inzidenzrate verständigt ab der der verschärfte Maßnahmen eingeleitet werden. Diese betrug Ursprünglich 50 /Woche/100,000, und wurde später von Bayern, auf 35 /Woche/100,000 reduziert.</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Situation in Deutschland basierend auf der Inzidenz seid beginn der Pandemie bis zum 9.3.2020</a:t>
            </a:r>
            <a:r>
              <a:rPr lang="de-DE" baseline="30000" dirty="0">
                <a:ea typeface="Microsoft YaHei" pitchFamily="2"/>
                <a:cs typeface="Mangal" pitchFamily="2"/>
              </a:rPr>
              <a:t>z1</a:t>
            </a:r>
            <a:r>
              <a:rPr lang="de-DE" dirty="0">
                <a:ea typeface="Microsoft YaHei" pitchFamily="2"/>
                <a:cs typeface="Mangal" pitchFamily="2"/>
              </a:rPr>
              <a:t> – dem Tag an dem Deutschland die beiden ersten COVID-19 Toten zu beklagen hatte und darauf dem Verbot von Großveranstaltungen reagierte. Bild: RKI</a:t>
            </a:r>
          </a:p>
        </p:txBody>
      </p:sp>
    </p:spTree>
    <p:extLst>
      <p:ext uri="{BB962C8B-B14F-4D97-AF65-F5344CB8AC3E}">
        <p14:creationId xmlns:p14="http://schemas.microsoft.com/office/powerpoint/2010/main" val="2369837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2935" y="0"/>
            <a:ext cx="7417279" cy="9359900"/>
          </a:xfrm>
          <a:prstGeom prst="rect">
            <a:avLst/>
          </a:prstGeom>
        </p:spPr>
      </p:pic>
      <p:sp>
        <p:nvSpPr>
          <p:cNvPr id="4" name="Rechteck 3">
            <a:extLst>
              <a:ext uri="{FF2B5EF4-FFF2-40B4-BE49-F238E27FC236}">
                <a16:creationId xmlns:a16="http://schemas.microsoft.com/office/drawing/2014/main" id="{2C909A61-5435-4880-B766-56EE465F0019}"/>
              </a:ext>
            </a:extLst>
          </p:cNvPr>
          <p:cNvSpPr/>
          <p:nvPr/>
        </p:nvSpPr>
        <p:spPr>
          <a:xfrm>
            <a:off x="2400300" y="540000"/>
            <a:ext cx="4583700" cy="7109639"/>
          </a:xfrm>
          <a:prstGeom prst="rect">
            <a:avLst/>
          </a:prstGeom>
          <a:solidFill>
            <a:srgbClr val="B8ED0D">
              <a:alpha val="60000"/>
            </a:srgbClr>
          </a:solidFill>
        </p:spPr>
        <p:txBody>
          <a:bodyPr wrap="square">
            <a:spAutoFit/>
          </a:bodyPr>
          <a:lstStyle/>
          <a:p>
            <a:pPr algn="just">
              <a:defRPr/>
            </a:pPr>
            <a:r>
              <a:rPr lang="de-DE" sz="2400" b="1" dirty="0"/>
              <a:t>Die Diamond Princess</a:t>
            </a:r>
          </a:p>
          <a:p>
            <a:pPr algn="just" fontAlgn="auto">
              <a:spcBef>
                <a:spcPts val="0"/>
              </a:spcBef>
              <a:spcAft>
                <a:spcPts val="0"/>
              </a:spcAft>
              <a:defRPr/>
            </a:pPr>
            <a:endParaRPr lang="de-DE" dirty="0"/>
          </a:p>
          <a:p>
            <a:pPr algn="just" fontAlgn="auto">
              <a:spcBef>
                <a:spcPts val="0"/>
              </a:spcBef>
              <a:spcAft>
                <a:spcPts val="0"/>
              </a:spcAft>
              <a:defRPr/>
            </a:pPr>
            <a:r>
              <a:rPr lang="de-DE" dirty="0"/>
              <a:t>Ist ein Kreuzfahrtschiff das in Folge von verstärkt auftretenden COVID-19 Erkrankungen an Board vom 5.2.20 bis zum 19.2.20  im Hafen von Yokohama/Japan unter Quarantäne stand.  Der Fall ist interessant da es sich um ein abgeschlossenes System handelte und sich ereignete bevor COVID-19 in Deutschland ein Thema wurde. Darüber hinaus waren die Quarantänemaßnahmen an Board laut dem japanischen </a:t>
            </a:r>
            <a:r>
              <a:rPr lang="en-US" dirty="0" err="1"/>
              <a:t>Infektiologen</a:t>
            </a:r>
            <a:r>
              <a:rPr lang="en-US" dirty="0"/>
              <a:t> </a:t>
            </a:r>
            <a:r>
              <a:rPr lang="en-US" dirty="0" err="1"/>
              <a:t>Kentarō</a:t>
            </a:r>
            <a:r>
              <a:rPr lang="en-US" dirty="0"/>
              <a:t> Iwata </a:t>
            </a:r>
            <a:r>
              <a:rPr lang="de-DE" dirty="0"/>
              <a:t> eine absolute Katastrophe. Über die Altersstruktur an Bord ist nichts bekannt, erfahrungsgemäß ist das Durchschnittsalter eher hoch</a:t>
            </a:r>
            <a:r>
              <a:rPr lang="de-DE" baseline="30000" dirty="0"/>
              <a:t>e5</a:t>
            </a:r>
            <a:r>
              <a:rPr lang="de-DE" dirty="0"/>
              <a:t>. </a:t>
            </a:r>
          </a:p>
          <a:p>
            <a:pPr algn="just" fontAlgn="auto">
              <a:spcBef>
                <a:spcPts val="0"/>
              </a:spcBef>
              <a:spcAft>
                <a:spcPts val="0"/>
              </a:spcAft>
              <a:defRPr/>
            </a:pPr>
            <a:r>
              <a:rPr lang="de-DE" dirty="0"/>
              <a:t>Von 3711 Personen an Bord wurden während und nach der Quarantäne 712 positiv getestet, 13 verstarben. Die Anzahl der durchgeführten Tests ist nicht bekannt</a:t>
            </a:r>
            <a:r>
              <a:rPr lang="de-DE" baseline="30000" dirty="0"/>
              <a:t>e5</a:t>
            </a:r>
            <a:r>
              <a:rPr lang="de-DE" dirty="0"/>
              <a:t>. Damit wurden etwa 19% infiziert. Mit den 13 Verstorbenen lässt sich eine CFR von 1,8% ermitteln. Der in Fachkreisen hoch angesehene </a:t>
            </a:r>
            <a:r>
              <a:rPr lang="de-DE" dirty="0" err="1"/>
              <a:t>Gesundheitswissenschaflter</a:t>
            </a:r>
            <a:r>
              <a:rPr lang="de-DE" dirty="0"/>
              <a:t> und Statistiker John </a:t>
            </a:r>
            <a:r>
              <a:rPr lang="en-US" dirty="0"/>
              <a:t>Ioannidis </a:t>
            </a:r>
            <a:r>
              <a:rPr lang="de-DE" dirty="0"/>
              <a:t>schätz die IFR für die USA basierend auf den Daten zu 0,05% bis 1%</a:t>
            </a:r>
            <a:r>
              <a:rPr lang="de-DE" baseline="30000" dirty="0"/>
              <a:t>d3.</a:t>
            </a:r>
            <a:r>
              <a:rPr lang="de-DE" dirty="0"/>
              <a:t> </a:t>
            </a:r>
          </a:p>
        </p:txBody>
      </p:sp>
      <p:sp>
        <p:nvSpPr>
          <p:cNvPr id="7" name="Rechteck 6">
            <a:extLst>
              <a:ext uri="{FF2B5EF4-FFF2-40B4-BE49-F238E27FC236}">
                <a16:creationId xmlns:a16="http://schemas.microsoft.com/office/drawing/2014/main" id="{2F4B42C4-9C52-4116-9DDA-B81B0545CAA1}"/>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In der Folge gab es noch weitere Ausbrüche auf Schiffen, wie die Flugzeugträger Charles de Gaulle</a:t>
            </a:r>
            <a:r>
              <a:rPr lang="de-DE" baseline="30000" dirty="0">
                <a:ea typeface="Microsoft YaHei" pitchFamily="2"/>
                <a:cs typeface="Mangal" pitchFamily="2"/>
              </a:rPr>
              <a:t>e6,e7</a:t>
            </a:r>
            <a:r>
              <a:rPr lang="de-DE" dirty="0">
                <a:ea typeface="Microsoft YaHei" pitchFamily="2"/>
                <a:cs typeface="Mangal" pitchFamily="2"/>
              </a:rPr>
              <a:t> (vorne im Bild, 1743 an Bord, 1743 getestet, 1046 infiziert (60%)) und Theodore Roosevelt</a:t>
            </a:r>
            <a:r>
              <a:rPr lang="de-DE" baseline="30000" dirty="0">
                <a:ea typeface="Microsoft YaHei" pitchFamily="2"/>
                <a:cs typeface="Mangal" pitchFamily="2"/>
              </a:rPr>
              <a:t>e8</a:t>
            </a:r>
            <a:r>
              <a:rPr lang="de-DE" dirty="0">
                <a:ea typeface="Microsoft YaHei" pitchFamily="2"/>
                <a:cs typeface="Mangal" pitchFamily="2"/>
              </a:rPr>
              <a:t> (ca. 5000 an Bord/unbekannte </a:t>
            </a:r>
            <a:r>
              <a:rPr lang="de-DE" dirty="0" err="1">
                <a:ea typeface="Microsoft YaHei" pitchFamily="2"/>
                <a:cs typeface="Mangal" pitchFamily="2"/>
              </a:rPr>
              <a:t>Testzahl</a:t>
            </a:r>
            <a:r>
              <a:rPr lang="de-DE" dirty="0">
                <a:ea typeface="Microsoft YaHei" pitchFamily="2"/>
                <a:cs typeface="Mangal" pitchFamily="2"/>
              </a:rPr>
              <a:t>/969 infiziert (19%)). </a:t>
            </a:r>
          </a:p>
        </p:txBody>
      </p:sp>
    </p:spTree>
    <p:extLst>
      <p:ext uri="{BB962C8B-B14F-4D97-AF65-F5344CB8AC3E}">
        <p14:creationId xmlns:p14="http://schemas.microsoft.com/office/powerpoint/2010/main" val="2632478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a:t>
            </a:r>
            <a:r>
              <a:rPr lang="de-DE" sz="2400" b="1" dirty="0" err="1"/>
              <a:t>Worst</a:t>
            </a:r>
            <a:r>
              <a:rPr lang="de-DE" sz="2400" b="1" dirty="0"/>
              <a:t> Case“ Szenario</a:t>
            </a:r>
          </a:p>
          <a:p>
            <a:pPr algn="just" fontAlgn="auto">
              <a:spcBef>
                <a:spcPts val="0"/>
              </a:spcBef>
              <a:spcAft>
                <a:spcPts val="0"/>
              </a:spcAft>
              <a:defRPr/>
            </a:pPr>
            <a:endParaRPr lang="de-DE" dirty="0"/>
          </a:p>
          <a:p>
            <a:pPr algn="just" fontAlgn="auto">
              <a:spcBef>
                <a:spcPts val="0"/>
              </a:spcBef>
              <a:spcAft>
                <a:spcPts val="0"/>
              </a:spcAft>
              <a:defRPr/>
            </a:pPr>
            <a:r>
              <a:rPr lang="de-DE" dirty="0"/>
              <a:t>Als die Pandemie in Deutschland einzog waren nur die Erfahrungen aus China, Süd-Korea, der Diamond Princess und Eindrücke aus Italien bekannt.  Man vermutete das R</a:t>
            </a:r>
            <a:r>
              <a:rPr lang="de-DE" baseline="-25000" dirty="0"/>
              <a:t>0</a:t>
            </a:r>
            <a:r>
              <a:rPr lang="de-DE" dirty="0"/>
              <a:t> etwa 3 beträgt und hatte Befürchtungen die Fallsterblichkeit könne bis zu 10% betragen, vermutete allerdings auch früh eine massive Dunkelziffer an symptomlos verlaufenden Infektionen. </a:t>
            </a:r>
          </a:p>
          <a:p>
            <a:pPr algn="just" fontAlgn="auto">
              <a:spcBef>
                <a:spcPts val="0"/>
              </a:spcBef>
              <a:spcAft>
                <a:spcPts val="0"/>
              </a:spcAft>
              <a:defRPr/>
            </a:pPr>
            <a:r>
              <a:rPr lang="de-DE" dirty="0"/>
              <a:t>Trägt man ein R</a:t>
            </a:r>
            <a:r>
              <a:rPr lang="de-DE" baseline="-25000" dirty="0"/>
              <a:t>0</a:t>
            </a:r>
            <a:r>
              <a:rPr lang="de-DE" dirty="0"/>
              <a:t>=3 Szenario auf und wendet die IFR von 0,36% an ergibt sich folgendes Szenario als schlimmster Fall:</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2/3 der Deutschen (55 Millionen) werden sich infizieren, 200,000 sterben, bis zu 19,000 pro Tag und die 40,000 Intensivbetten decken den Bedarf an 125,000 nicht. Bei noch paranoideren Zahlen wären auch 5,5 Millionen Tote und ein Intensivbettenbedarf im Millionenbereich zu befürchten gewesen.</a:t>
            </a:r>
          </a:p>
          <a:p>
            <a:pPr algn="just" fontAlgn="auto">
              <a:spcBef>
                <a:spcPts val="0"/>
              </a:spcBef>
              <a:spcAft>
                <a:spcPts val="0"/>
              </a:spcAft>
              <a:defRPr/>
            </a:pPr>
            <a:r>
              <a:rPr lang="de-DE" dirty="0"/>
              <a:t>Gemessen an einem Szenario wie diesem ist schnelles und entschlossenes Handeln notwendig. Es gab allerdings schon früh Hinweise, z. B. auf Grund der Diamond Princess oder den Erfahrungen in Wuhan, dass SARS-CoV-2 keine Durchseuchung von 66% erreicht und auch die Sterblichkeit nicht so dramatisch ist wie befürchtet.</a:t>
            </a:r>
          </a:p>
        </p:txBody>
      </p:sp>
      <p:graphicFrame>
        <p:nvGraphicFramePr>
          <p:cNvPr id="3" name="Diagramm 2">
            <a:extLst>
              <a:ext uri="{FF2B5EF4-FFF2-40B4-BE49-F238E27FC236}">
                <a16:creationId xmlns:a16="http://schemas.microsoft.com/office/drawing/2014/main" id="{D8D06EE3-B33B-4C0B-A3E2-3DAE42146031}"/>
              </a:ext>
            </a:extLst>
          </p:cNvPr>
          <p:cNvGraphicFramePr>
            <a:graphicFrameLocks/>
          </p:cNvGraphicFramePr>
          <p:nvPr/>
        </p:nvGraphicFramePr>
        <p:xfrm>
          <a:off x="399575" y="3200400"/>
          <a:ext cx="6624000" cy="27343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3823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423150" cy="9364754"/>
          </a:xfrm>
          <a:prstGeom prst="rect">
            <a:avLst/>
          </a:prstGeom>
        </p:spPr>
      </p:pic>
      <p:sp>
        <p:nvSpPr>
          <p:cNvPr id="2" name="Textfeld 1"/>
          <p:cNvSpPr txBox="1"/>
          <p:nvPr/>
        </p:nvSpPr>
        <p:spPr>
          <a:xfrm>
            <a:off x="104775" y="3682103"/>
            <a:ext cx="7213600"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DEUTSCHLAND</a:t>
            </a:r>
          </a:p>
          <a:p>
            <a:r>
              <a:rPr lang="de-DE" sz="3600" b="1" dirty="0">
                <a:solidFill>
                  <a:schemeClr val="bg1"/>
                </a:solidFill>
                <a:effectLst>
                  <a:outerShdw blurRad="38100" dist="38100" dir="2700000" algn="tl">
                    <a:srgbClr val="000000">
                      <a:alpha val="43137"/>
                    </a:srgbClr>
                  </a:outerShdw>
                </a:effectLst>
              </a:rPr>
              <a:t>DIE ENTWICKLUNG DER PANDEMIE</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7542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7" y="0"/>
            <a:ext cx="7415656"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Vorsorge</a:t>
            </a:r>
          </a:p>
          <a:p>
            <a:pPr algn="just" fontAlgn="auto">
              <a:spcBef>
                <a:spcPts val="0"/>
              </a:spcBef>
              <a:spcAft>
                <a:spcPts val="0"/>
              </a:spcAft>
              <a:defRPr/>
            </a:pPr>
            <a:endParaRPr lang="de-DE" dirty="0"/>
          </a:p>
          <a:p>
            <a:pPr algn="just" fontAlgn="auto">
              <a:spcBef>
                <a:spcPts val="0"/>
              </a:spcBef>
              <a:spcAft>
                <a:spcPts val="0"/>
              </a:spcAft>
              <a:defRPr/>
            </a:pPr>
            <a:r>
              <a:rPr lang="de-DE" dirty="0"/>
              <a:t>Vorsorge bezeichnet das Maß an Bereitschaft und Fähigkeit personeller und materieller Mittel sowie von Strukturen, Gemeinschaften und Organisationen zu einer wirksamen und raschen Katastrophenbewältigung, erzielt durch vorab durchgeführte Maßnahmen</a:t>
            </a:r>
            <a:r>
              <a:rPr lang="de-DE" baseline="30000" dirty="0"/>
              <a:t>V6</a:t>
            </a:r>
            <a:r>
              <a:rPr lang="de-DE" dirty="0"/>
              <a:t>.</a:t>
            </a:r>
          </a:p>
          <a:p>
            <a:pPr algn="just" fontAlgn="auto">
              <a:spcBef>
                <a:spcPts val="0"/>
              </a:spcBef>
              <a:spcAft>
                <a:spcPts val="0"/>
              </a:spcAft>
              <a:defRPr/>
            </a:pPr>
            <a:r>
              <a:rPr lang="de-DE" i="1" dirty="0"/>
              <a:t>Vorab</a:t>
            </a:r>
            <a:r>
              <a:rPr lang="de-DE" dirty="0"/>
              <a:t> bedeutet dabei bevor die Katastrophe eintritt. Im Rahmen von COVID-19 wäre der erste Fall</a:t>
            </a:r>
            <a:r>
              <a:rPr lang="de-DE" baseline="30000" dirty="0"/>
              <a:t>V7</a:t>
            </a:r>
            <a:r>
              <a:rPr lang="de-DE" dirty="0"/>
              <a:t> am 27.1.2020 ein guter Stichtag um zwischen Vorbereitung und Katastrophenbewältig-</a:t>
            </a:r>
            <a:r>
              <a:rPr lang="de-DE" dirty="0" err="1"/>
              <a:t>ung</a:t>
            </a:r>
            <a:r>
              <a:rPr lang="de-DE" dirty="0"/>
              <a:t> zu unterscheiden. </a:t>
            </a:r>
          </a:p>
          <a:p>
            <a:pPr algn="just" fontAlgn="auto">
              <a:spcBef>
                <a:spcPts val="0"/>
              </a:spcBef>
              <a:spcAft>
                <a:spcPts val="0"/>
              </a:spcAft>
              <a:defRPr/>
            </a:pPr>
            <a:r>
              <a:rPr lang="de-DE" dirty="0"/>
              <a:t>In Deutschland gibt es als Vorsorgemaß-</a:t>
            </a:r>
            <a:r>
              <a:rPr lang="de-DE" dirty="0" err="1"/>
              <a:t>nahme</a:t>
            </a:r>
            <a:r>
              <a:rPr lang="de-DE" dirty="0"/>
              <a:t> z. B. den Nationalen Pandemie Plan der u. a. vorschlägt: Pandemieplänen in allen Ebenen erstellen (Krankenhäuser, kritische Infrastrukturen usw.); ggf. Reservierung, Einkauf, Lagerung von Medikamenten, Impfstoffen, Materialien; Diagnostik etablieren; Kommunikations-stränge etablieren; Kostentragung regeln;     Verantwortlichkeiten festlegen</a:t>
            </a:r>
            <a:r>
              <a:rPr lang="de-DE" baseline="30000" dirty="0"/>
              <a:t>V8</a:t>
            </a:r>
            <a:r>
              <a:rPr lang="de-DE" dirty="0"/>
              <a:t>.</a:t>
            </a:r>
          </a:p>
        </p:txBody>
      </p:sp>
      <p:sp>
        <p:nvSpPr>
          <p:cNvPr id="11" name="Rechteck 10">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In zwei Hilfslieferungen für China am 1.2. und 18.2 verschenkt der Deutsche Außenminister Heiko Maas insgesamt 14,1 t Schutzausrüstung und Desinfektionsmaterial</a:t>
            </a:r>
            <a:r>
              <a:rPr lang="de-DE" baseline="30000" dirty="0"/>
              <a:t>V9</a:t>
            </a:r>
            <a:r>
              <a:rPr lang="de-DE" dirty="0">
                <a:ea typeface="Microsoft YaHei" pitchFamily="2"/>
                <a:cs typeface="Mangal" pitchFamily="2"/>
              </a:rPr>
              <a:t>. Beides wird später in Deutschland knapp</a:t>
            </a:r>
            <a:r>
              <a:rPr lang="de-DE" baseline="30000" dirty="0"/>
              <a:t>V10,V11</a:t>
            </a:r>
            <a:r>
              <a:rPr lang="de-DE" dirty="0">
                <a:ea typeface="Microsoft YaHei" pitchFamily="2"/>
                <a:cs typeface="Mangal" pitchFamily="2"/>
              </a:rPr>
              <a:t>. Symbolbild: </a:t>
            </a:r>
            <a:r>
              <a:rPr lang="en-US" dirty="0"/>
              <a:t>Kenny Holston, U.S. Air Force</a:t>
            </a:r>
            <a:r>
              <a:rPr lang="de-DE" dirty="0">
                <a:ea typeface="Microsoft YaHei" pitchFamily="2"/>
                <a:cs typeface="Mangal" pitchFamily="2"/>
              </a:rPr>
              <a:t>    </a:t>
            </a:r>
          </a:p>
        </p:txBody>
      </p:sp>
    </p:spTree>
    <p:extLst>
      <p:ext uri="{BB962C8B-B14F-4D97-AF65-F5344CB8AC3E}">
        <p14:creationId xmlns:p14="http://schemas.microsoft.com/office/powerpoint/2010/main" val="3378936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Vorsorgeprinzip</a:t>
            </a:r>
          </a:p>
          <a:p>
            <a:pPr algn="just" fontAlgn="auto">
              <a:spcBef>
                <a:spcPts val="0"/>
              </a:spcBef>
              <a:spcAft>
                <a:spcPts val="0"/>
              </a:spcAft>
              <a:defRPr/>
            </a:pPr>
            <a:endParaRPr lang="de-DE" dirty="0"/>
          </a:p>
          <a:p>
            <a:pPr algn="just" fontAlgn="auto">
              <a:spcBef>
                <a:spcPts val="0"/>
              </a:spcBef>
              <a:spcAft>
                <a:spcPts val="0"/>
              </a:spcAft>
              <a:defRPr/>
            </a:pPr>
            <a:r>
              <a:rPr lang="de-DE" dirty="0"/>
              <a:t>Während eine einheitliche Definition des Prinzips nicht existiert ist er mit dem Sinnspruch „Vorsorgen ist besser als Nachsorgen“ gut zusammengefasst. Im Detail zielt es darauf ab, trotz fehlender Gewissheit bezüglich Art, Ausmaß oder Eintrittswahrscheinlichkeit von möglichen Schadensfällen vorbeugend zu handeln, um diese Schäden von vornherein zu vermeiden</a:t>
            </a:r>
            <a:r>
              <a:rPr lang="de-DE" baseline="30000" dirty="0"/>
              <a:t>o1</a:t>
            </a:r>
            <a:r>
              <a:rPr lang="de-DE" dirty="0"/>
              <a:t>.</a:t>
            </a:r>
          </a:p>
          <a:p>
            <a:pPr algn="just" fontAlgn="auto">
              <a:spcBef>
                <a:spcPts val="0"/>
              </a:spcBef>
              <a:spcAft>
                <a:spcPts val="0"/>
              </a:spcAft>
              <a:defRPr/>
            </a:pPr>
            <a:r>
              <a:rPr lang="de-DE" dirty="0"/>
              <a:t>Bei übertriebener Auslegung kann das Vorsorgeprinzip Innovationen verhindern (wie z. B. da Auto durch das jedes Jahr tausende sterben) bzw. zum völligen wirtschaftlichen Ruin einer Gesellschaft führen in dem zu viele Mittel in die Vorsorge investiert werden</a:t>
            </a:r>
            <a:r>
              <a:rPr lang="de-DE" baseline="30000" dirty="0"/>
              <a:t>o1</a:t>
            </a:r>
            <a:r>
              <a:rPr lang="de-DE" dirty="0"/>
              <a:t>. </a:t>
            </a:r>
          </a:p>
          <a:p>
            <a:pPr algn="just" fontAlgn="auto">
              <a:spcBef>
                <a:spcPts val="0"/>
              </a:spcBef>
              <a:spcAft>
                <a:spcPts val="0"/>
              </a:spcAft>
              <a:defRPr/>
            </a:pPr>
            <a:r>
              <a:rPr lang="de-DE" dirty="0"/>
              <a:t>Um dieses Dilemma aufzulösen hat die EU Kommission Richtlinien zum Umgang mit dem Vorsorgeprinzip erlassen</a:t>
            </a:r>
            <a:r>
              <a:rPr lang="de-DE" baseline="30000" dirty="0"/>
              <a:t>o2</a:t>
            </a:r>
            <a:r>
              <a:rPr lang="de-DE" dirty="0"/>
              <a:t>:</a:t>
            </a:r>
          </a:p>
          <a:p>
            <a:pPr algn="just"/>
            <a:r>
              <a:rPr lang="de-DE" dirty="0"/>
              <a:t>1) Die Anwendung des Prinzips sollte auf einer möglichst umfassenden wissenschaftlichen Bewertung beruhen, in der auch das Ausmaß der wissenschaftlichen Unsicherheit ermittelt wird</a:t>
            </a:r>
          </a:p>
          <a:p>
            <a:pPr algn="just"/>
            <a:r>
              <a:rPr lang="de-DE" dirty="0"/>
              <a:t>2) Vor jeder Entscheidung für oder gegen eine Tätigkeit sollten die Risiken und die möglichen Folgen einer Untätigkeit bewertet werden</a:t>
            </a:r>
          </a:p>
          <a:p>
            <a:pPr algn="just"/>
            <a:r>
              <a:rPr lang="de-DE" dirty="0"/>
              <a:t>3) Sobald die Ergebnisse der wissenschaftlichen Bewertung und/oder der Risikobewertung vorliegen, sollten alle Betroffenen in die Untersuchung der verschiedenen Risikomanagement-Optionen einbezogen werden.</a:t>
            </a:r>
          </a:p>
          <a:p>
            <a:pPr algn="just" fontAlgn="auto">
              <a:spcBef>
                <a:spcPts val="0"/>
              </a:spcBef>
              <a:spcAft>
                <a:spcPts val="0"/>
              </a:spcAft>
              <a:defRPr/>
            </a:pPr>
            <a:r>
              <a:rPr lang="de-DE" dirty="0"/>
              <a:t>Add 1) Die verwendete Datenlage hat die Bundesregierung am 27.5. offen gelegt und auf die Berichte des RKI bis zum 13.3. verwiesen</a:t>
            </a:r>
            <a:r>
              <a:rPr lang="de-DE" baseline="30000" dirty="0"/>
              <a:t>o3</a:t>
            </a:r>
            <a:r>
              <a:rPr lang="de-DE" dirty="0"/>
              <a:t>. </a:t>
            </a:r>
          </a:p>
          <a:p>
            <a:pPr algn="just" fontAlgn="auto">
              <a:spcBef>
                <a:spcPts val="0"/>
              </a:spcBef>
              <a:spcAft>
                <a:spcPts val="0"/>
              </a:spcAft>
              <a:defRPr/>
            </a:pPr>
            <a:r>
              <a:rPr lang="de-DE" dirty="0"/>
              <a:t>Add 2) Eine saubere Risikobewertung findet sich dort nicht. Im Besonderen findet keine Abwägung zwischen den Kosten (Geld, Leben) der Maßnahmen und ihrem Nutzen statt.</a:t>
            </a:r>
          </a:p>
          <a:p>
            <a:pPr algn="just" fontAlgn="auto">
              <a:spcBef>
                <a:spcPts val="0"/>
              </a:spcBef>
              <a:spcAft>
                <a:spcPts val="0"/>
              </a:spcAft>
              <a:defRPr/>
            </a:pPr>
            <a:r>
              <a:rPr lang="de-DE" dirty="0"/>
              <a:t>Add 3) Ein Austausch, beispielsweise mit älteren Mitbürgern, ob diese isoliert werden möchten, ist nicht erkennbar.</a:t>
            </a:r>
          </a:p>
        </p:txBody>
      </p:sp>
    </p:spTree>
    <p:extLst>
      <p:ext uri="{BB962C8B-B14F-4D97-AF65-F5344CB8AC3E}">
        <p14:creationId xmlns:p14="http://schemas.microsoft.com/office/powerpoint/2010/main" val="657728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Infektionszahlen</a:t>
            </a:r>
          </a:p>
          <a:p>
            <a:pPr algn="just" fontAlgn="auto">
              <a:spcBef>
                <a:spcPts val="0"/>
              </a:spcBef>
              <a:spcAft>
                <a:spcPts val="0"/>
              </a:spcAft>
              <a:defRPr/>
            </a:pPr>
            <a:endParaRPr lang="de-DE" dirty="0"/>
          </a:p>
          <a:p>
            <a:pPr algn="just" fontAlgn="auto">
              <a:spcBef>
                <a:spcPts val="0"/>
              </a:spcBef>
              <a:spcAft>
                <a:spcPts val="0"/>
              </a:spcAft>
              <a:defRPr/>
            </a:pPr>
            <a:r>
              <a:rPr lang="de-DE" dirty="0"/>
              <a:t>Die Zahl mit der größten medialen Präsenz ist die kumulierte Anzahl der SARS-CoV-2 positiv getesteten Personen. Ironischer Weise ist ihre Aussagekraft verhältnismäßig gering.  Gefolgt wird diese Zahl von der Angabe ihrer täglichen Veränderung, die ebenfalls geringen Informativen Wert aber hohes suggestives Potential hat. Die Veränderung suggeriert, das am Vortag die genannte Anzahl an Personen neu erkrankt ist. In Wahrheit beschreibt die Zahl wie viele neue Fälle dem RKI am Vortag bekannt wurden, dies schließt Fälle die weit in der Vergangenheit liegen ein. Das RKI veröffentlicht diesen Umstand täglich auf seinem Dashboard. Die Grafik vom 31.5.2020 sieht z. B. so aus</a:t>
            </a:r>
            <a:r>
              <a:rPr lang="de-DE" baseline="30000" dirty="0"/>
              <a:t>i6</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Stand von Gestern ist in blau gehalten, neue Meldungen orange. Während die Zahl der kumulierten Fälle um 286 stieg wurden am 30.5. nur 139 neue Fälle gemeldet. Man sieht auch sehr deutlich den Wochenrhythmus der Meldungen. Es steigen daher in dieser Darstellung typischerweise die Infektionszahlen immer drei Tage in Folge an und fallen dann wieder. </a:t>
            </a:r>
          </a:p>
        </p:txBody>
      </p:sp>
      <p:pic>
        <p:nvPicPr>
          <p:cNvPr id="2" name="Grafik 1">
            <a:extLst>
              <a:ext uri="{FF2B5EF4-FFF2-40B4-BE49-F238E27FC236}">
                <a16:creationId xmlns:a16="http://schemas.microsoft.com/office/drawing/2014/main" id="{F303AFFE-E52B-43EB-A51D-30FA14BCCD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150" y="4304271"/>
            <a:ext cx="6425674" cy="2516985"/>
          </a:xfrm>
          <a:prstGeom prst="rect">
            <a:avLst/>
          </a:prstGeom>
          <a:ln w="22225">
            <a:solidFill>
              <a:srgbClr val="FF0000"/>
            </a:solidFill>
          </a:ln>
        </p:spPr>
      </p:pic>
      <p:cxnSp>
        <p:nvCxnSpPr>
          <p:cNvPr id="13" name="Gerader Verbinder 12">
            <a:extLst>
              <a:ext uri="{FF2B5EF4-FFF2-40B4-BE49-F238E27FC236}">
                <a16:creationId xmlns:a16="http://schemas.microsoft.com/office/drawing/2014/main" id="{46C1F9D0-A916-4455-8654-63D2F50B0CFD}"/>
              </a:ext>
            </a:extLst>
          </p:cNvPr>
          <p:cNvCxnSpPr>
            <a:cxnSpLocks/>
          </p:cNvCxnSpPr>
          <p:nvPr/>
        </p:nvCxnSpPr>
        <p:spPr>
          <a:xfrm flipV="1">
            <a:off x="1183640" y="4255423"/>
            <a:ext cx="9885"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113E6A6B-A37B-4B8A-B353-4977E5061EE3}"/>
              </a:ext>
            </a:extLst>
          </p:cNvPr>
          <p:cNvSpPr txBox="1"/>
          <p:nvPr/>
        </p:nvSpPr>
        <p:spPr>
          <a:xfrm>
            <a:off x="750775" y="5743178"/>
            <a:ext cx="442750" cy="369332"/>
          </a:xfrm>
          <a:prstGeom prst="rect">
            <a:avLst/>
          </a:prstGeom>
          <a:noFill/>
        </p:spPr>
        <p:txBody>
          <a:bodyPr wrap="none" rtlCol="0">
            <a:spAutoFit/>
          </a:bodyPr>
          <a:lstStyle/>
          <a:p>
            <a:r>
              <a:rPr lang="de-DE" dirty="0">
                <a:solidFill>
                  <a:schemeClr val="bg1"/>
                </a:solidFill>
              </a:rPr>
              <a:t>(1)</a:t>
            </a:r>
            <a:endParaRPr lang="en-US" dirty="0">
              <a:solidFill>
                <a:schemeClr val="bg1"/>
              </a:solidFill>
            </a:endParaRPr>
          </a:p>
        </p:txBody>
      </p:sp>
      <p:cxnSp>
        <p:nvCxnSpPr>
          <p:cNvPr id="15" name="Gerader Verbinder 14">
            <a:extLst>
              <a:ext uri="{FF2B5EF4-FFF2-40B4-BE49-F238E27FC236}">
                <a16:creationId xmlns:a16="http://schemas.microsoft.com/office/drawing/2014/main" id="{DB097D46-3136-4926-9C92-2D45CEFCB695}"/>
              </a:ext>
            </a:extLst>
          </p:cNvPr>
          <p:cNvCxnSpPr>
            <a:cxnSpLocks/>
          </p:cNvCxnSpPr>
          <p:nvPr/>
        </p:nvCxnSpPr>
        <p:spPr>
          <a:xfrm flipV="1">
            <a:off x="1663192" y="4255423"/>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882FB79-6D6C-4C63-9D1D-ED8A7479F60A}"/>
              </a:ext>
            </a:extLst>
          </p:cNvPr>
          <p:cNvSpPr txBox="1"/>
          <p:nvPr/>
        </p:nvSpPr>
        <p:spPr>
          <a:xfrm>
            <a:off x="1268447" y="5743178"/>
            <a:ext cx="442750" cy="369332"/>
          </a:xfrm>
          <a:prstGeom prst="rect">
            <a:avLst/>
          </a:prstGeom>
          <a:noFill/>
        </p:spPr>
        <p:txBody>
          <a:bodyPr wrap="none" rtlCol="0">
            <a:spAutoFit/>
          </a:bodyPr>
          <a:lstStyle/>
          <a:p>
            <a:r>
              <a:rPr lang="de-DE" dirty="0">
                <a:solidFill>
                  <a:schemeClr val="bg1"/>
                </a:solidFill>
              </a:rPr>
              <a:t>(2)</a:t>
            </a:r>
            <a:endParaRPr lang="en-US" dirty="0">
              <a:solidFill>
                <a:schemeClr val="bg1"/>
              </a:solidFill>
            </a:endParaRPr>
          </a:p>
        </p:txBody>
      </p:sp>
      <p:cxnSp>
        <p:nvCxnSpPr>
          <p:cNvPr id="17" name="Gerader Verbinder 16">
            <a:extLst>
              <a:ext uri="{FF2B5EF4-FFF2-40B4-BE49-F238E27FC236}">
                <a16:creationId xmlns:a16="http://schemas.microsoft.com/office/drawing/2014/main" id="{A5690C11-F399-463F-BD86-497551A66B31}"/>
              </a:ext>
            </a:extLst>
          </p:cNvPr>
          <p:cNvCxnSpPr>
            <a:cxnSpLocks/>
          </p:cNvCxnSpPr>
          <p:nvPr/>
        </p:nvCxnSpPr>
        <p:spPr>
          <a:xfrm flipV="1">
            <a:off x="2148332" y="4255423"/>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56D4FE9B-E431-4FC6-ACB0-32A7E2D66C2A}"/>
              </a:ext>
            </a:extLst>
          </p:cNvPr>
          <p:cNvSpPr txBox="1"/>
          <p:nvPr/>
        </p:nvSpPr>
        <p:spPr>
          <a:xfrm>
            <a:off x="1735947" y="5743178"/>
            <a:ext cx="442750" cy="369332"/>
          </a:xfrm>
          <a:prstGeom prst="rect">
            <a:avLst/>
          </a:prstGeom>
          <a:noFill/>
        </p:spPr>
        <p:txBody>
          <a:bodyPr wrap="none" rtlCol="0">
            <a:spAutoFit/>
          </a:bodyPr>
          <a:lstStyle/>
          <a:p>
            <a:r>
              <a:rPr lang="de-DE" dirty="0">
                <a:solidFill>
                  <a:schemeClr val="bg1"/>
                </a:solidFill>
              </a:rPr>
              <a:t>(3)</a:t>
            </a:r>
            <a:endParaRPr lang="en-US" dirty="0">
              <a:solidFill>
                <a:schemeClr val="bg1"/>
              </a:solidFill>
            </a:endParaRPr>
          </a:p>
        </p:txBody>
      </p:sp>
      <p:cxnSp>
        <p:nvCxnSpPr>
          <p:cNvPr id="19" name="Gerader Verbinder 18">
            <a:extLst>
              <a:ext uri="{FF2B5EF4-FFF2-40B4-BE49-F238E27FC236}">
                <a16:creationId xmlns:a16="http://schemas.microsoft.com/office/drawing/2014/main" id="{EB4195A8-709A-4E49-A058-BB4ADDEEC60B}"/>
              </a:ext>
            </a:extLst>
          </p:cNvPr>
          <p:cNvCxnSpPr>
            <a:cxnSpLocks/>
          </p:cNvCxnSpPr>
          <p:nvPr/>
        </p:nvCxnSpPr>
        <p:spPr>
          <a:xfrm flipV="1">
            <a:off x="4756658" y="4255423"/>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25BBE15-22E6-4C69-9895-22CB722CD37D}"/>
              </a:ext>
            </a:extLst>
          </p:cNvPr>
          <p:cNvSpPr txBox="1"/>
          <p:nvPr/>
        </p:nvSpPr>
        <p:spPr>
          <a:xfrm>
            <a:off x="4389119" y="5743178"/>
            <a:ext cx="442750" cy="369332"/>
          </a:xfrm>
          <a:prstGeom prst="rect">
            <a:avLst/>
          </a:prstGeom>
          <a:noFill/>
        </p:spPr>
        <p:txBody>
          <a:bodyPr wrap="none" rtlCol="0">
            <a:spAutoFit/>
          </a:bodyPr>
          <a:lstStyle/>
          <a:p>
            <a:r>
              <a:rPr lang="de-DE" dirty="0">
                <a:solidFill>
                  <a:schemeClr val="bg1"/>
                </a:solidFill>
              </a:rPr>
              <a:t>(4)</a:t>
            </a:r>
            <a:endParaRPr lang="en-US" dirty="0">
              <a:solidFill>
                <a:schemeClr val="bg1"/>
              </a:solidFill>
            </a:endParaRPr>
          </a:p>
        </p:txBody>
      </p:sp>
    </p:spTree>
    <p:extLst>
      <p:ext uri="{BB962C8B-B14F-4D97-AF65-F5344CB8AC3E}">
        <p14:creationId xmlns:p14="http://schemas.microsoft.com/office/powerpoint/2010/main" val="2439967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Erkrankungszahlen</a:t>
            </a:r>
          </a:p>
          <a:p>
            <a:pPr algn="just" fontAlgn="auto">
              <a:spcBef>
                <a:spcPts val="0"/>
              </a:spcBef>
              <a:spcAft>
                <a:spcPts val="0"/>
              </a:spcAft>
              <a:defRPr/>
            </a:pPr>
            <a:endParaRPr lang="de-DE" dirty="0"/>
          </a:p>
          <a:p>
            <a:pPr algn="just" fontAlgn="auto">
              <a:spcBef>
                <a:spcPts val="0"/>
              </a:spcBef>
              <a:spcAft>
                <a:spcPts val="0"/>
              </a:spcAft>
              <a:defRPr/>
            </a:pPr>
            <a:r>
              <a:rPr lang="de-DE" dirty="0"/>
              <a:t>Die Ursache für den Wochenrhythmus liegt im Meldewesen. Am Wochenende werden nicht weniger Leute krank, sondern die beteiligten Meldeketten arbeiten weniger. Das RKI bietet daher auch eine Darstellung an die die Fälle nach Erkrankungsbeginn (blau) listet und nur bei unbekanntem Erkrankungsbeginn auf das Meldedatum (gelb) zurückgreift.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Zur besseren Orientierung wurden auch in diese Graphen</a:t>
            </a:r>
            <a:r>
              <a:rPr lang="de-DE" baseline="30000" dirty="0"/>
              <a:t>i6</a:t>
            </a:r>
            <a:r>
              <a:rPr lang="de-DE" dirty="0"/>
              <a:t> die vier zentralen Maßnahmen der Bundesregierung zur Pandemiebekämpfung eingepflegt. Hier wird Augenscheinlich wie es bezüglich der Wirksamkeit der Maßnahmen zwei Meinungen geben kann. Betrachtet man die Infektionszahlen nach Meldedatum wird der Gipfel zwei Wochen nach Verfügung der Kontaktbeschränkungen erreicht. Sortiert man nach Erkrankungsbeginn wird augenscheinlich, dass die Maßnahmen (2), (3) sicher keinen Einfluss auf die Trendwende hatten. Ein positiver Einfluss von (1) ist möglich, aber unwahrscheinlich.</a:t>
            </a:r>
          </a:p>
          <a:p>
            <a:pPr algn="just" fontAlgn="auto">
              <a:spcBef>
                <a:spcPts val="0"/>
              </a:spcBef>
              <a:spcAft>
                <a:spcPts val="0"/>
              </a:spcAft>
              <a:defRPr/>
            </a:pPr>
            <a:r>
              <a:rPr lang="de-DE" dirty="0"/>
              <a:t>Mit keinem der Graphen kann ein Zusammenhang der Trendwende mit der Einführung der Maskenpflicht (4) belegt werden.</a:t>
            </a:r>
          </a:p>
        </p:txBody>
      </p:sp>
      <p:pic>
        <p:nvPicPr>
          <p:cNvPr id="3" name="Grafik 2">
            <a:extLst>
              <a:ext uri="{FF2B5EF4-FFF2-40B4-BE49-F238E27FC236}">
                <a16:creationId xmlns:a16="http://schemas.microsoft.com/office/drawing/2014/main" id="{4F805146-33AA-4FDE-BBC6-FCFA015CE8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150" y="2904751"/>
            <a:ext cx="6487430" cy="2558085"/>
          </a:xfrm>
          <a:prstGeom prst="rect">
            <a:avLst/>
          </a:prstGeom>
          <a:noFill/>
          <a:ln w="25400">
            <a:solidFill>
              <a:srgbClr val="FF0000"/>
            </a:solidFill>
          </a:ln>
        </p:spPr>
      </p:pic>
      <p:cxnSp>
        <p:nvCxnSpPr>
          <p:cNvPr id="5" name="Gerader Verbinder 4">
            <a:extLst>
              <a:ext uri="{FF2B5EF4-FFF2-40B4-BE49-F238E27FC236}">
                <a16:creationId xmlns:a16="http://schemas.microsoft.com/office/drawing/2014/main" id="{A1328A80-6685-4AE6-B985-015B438F7BBC}"/>
              </a:ext>
            </a:extLst>
          </p:cNvPr>
          <p:cNvCxnSpPr>
            <a:cxnSpLocks/>
          </p:cNvCxnSpPr>
          <p:nvPr/>
        </p:nvCxnSpPr>
        <p:spPr>
          <a:xfrm flipV="1">
            <a:off x="1195832" y="2904751"/>
            <a:ext cx="9885"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F322D799-875A-4A7A-9AEC-53F2D3A4705A}"/>
              </a:ext>
            </a:extLst>
          </p:cNvPr>
          <p:cNvSpPr txBox="1"/>
          <p:nvPr/>
        </p:nvSpPr>
        <p:spPr>
          <a:xfrm>
            <a:off x="762967" y="4392506"/>
            <a:ext cx="442750" cy="369332"/>
          </a:xfrm>
          <a:prstGeom prst="rect">
            <a:avLst/>
          </a:prstGeom>
          <a:noFill/>
        </p:spPr>
        <p:txBody>
          <a:bodyPr wrap="none" rtlCol="0">
            <a:spAutoFit/>
          </a:bodyPr>
          <a:lstStyle/>
          <a:p>
            <a:r>
              <a:rPr lang="de-DE" dirty="0">
                <a:solidFill>
                  <a:schemeClr val="bg1"/>
                </a:solidFill>
              </a:rPr>
              <a:t>(1)</a:t>
            </a:r>
            <a:endParaRPr lang="en-US" dirty="0">
              <a:solidFill>
                <a:schemeClr val="bg1"/>
              </a:solidFill>
            </a:endParaRPr>
          </a:p>
        </p:txBody>
      </p:sp>
      <p:cxnSp>
        <p:nvCxnSpPr>
          <p:cNvPr id="8" name="Gerader Verbinder 7">
            <a:extLst>
              <a:ext uri="{FF2B5EF4-FFF2-40B4-BE49-F238E27FC236}">
                <a16:creationId xmlns:a16="http://schemas.microsoft.com/office/drawing/2014/main" id="{DDF07182-FA5F-40C4-BDC4-AD352AA85A67}"/>
              </a:ext>
            </a:extLst>
          </p:cNvPr>
          <p:cNvCxnSpPr>
            <a:cxnSpLocks/>
          </p:cNvCxnSpPr>
          <p:nvPr/>
        </p:nvCxnSpPr>
        <p:spPr>
          <a:xfrm flipV="1">
            <a:off x="1675384" y="2904751"/>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B703E3A5-971D-446F-90F6-B53FCCED5102}"/>
              </a:ext>
            </a:extLst>
          </p:cNvPr>
          <p:cNvSpPr txBox="1"/>
          <p:nvPr/>
        </p:nvSpPr>
        <p:spPr>
          <a:xfrm>
            <a:off x="1280639" y="4392506"/>
            <a:ext cx="442750" cy="369332"/>
          </a:xfrm>
          <a:prstGeom prst="rect">
            <a:avLst/>
          </a:prstGeom>
          <a:noFill/>
        </p:spPr>
        <p:txBody>
          <a:bodyPr wrap="none" rtlCol="0">
            <a:spAutoFit/>
          </a:bodyPr>
          <a:lstStyle/>
          <a:p>
            <a:r>
              <a:rPr lang="de-DE" dirty="0">
                <a:solidFill>
                  <a:schemeClr val="bg1"/>
                </a:solidFill>
              </a:rPr>
              <a:t>(2)</a:t>
            </a:r>
            <a:endParaRPr lang="en-US" dirty="0">
              <a:solidFill>
                <a:schemeClr val="bg1"/>
              </a:solidFill>
            </a:endParaRPr>
          </a:p>
        </p:txBody>
      </p:sp>
      <p:cxnSp>
        <p:nvCxnSpPr>
          <p:cNvPr id="10" name="Gerader Verbinder 9">
            <a:extLst>
              <a:ext uri="{FF2B5EF4-FFF2-40B4-BE49-F238E27FC236}">
                <a16:creationId xmlns:a16="http://schemas.microsoft.com/office/drawing/2014/main" id="{A5CE79D2-AFF0-48C6-AB37-CDAC1A079928}"/>
              </a:ext>
            </a:extLst>
          </p:cNvPr>
          <p:cNvCxnSpPr>
            <a:cxnSpLocks/>
          </p:cNvCxnSpPr>
          <p:nvPr/>
        </p:nvCxnSpPr>
        <p:spPr>
          <a:xfrm flipV="1">
            <a:off x="2160524" y="2904751"/>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3E6E8D75-A284-4FBA-B32F-0E4A5CA82405}"/>
              </a:ext>
            </a:extLst>
          </p:cNvPr>
          <p:cNvSpPr txBox="1"/>
          <p:nvPr/>
        </p:nvSpPr>
        <p:spPr>
          <a:xfrm>
            <a:off x="1748139" y="4392506"/>
            <a:ext cx="442750" cy="369332"/>
          </a:xfrm>
          <a:prstGeom prst="rect">
            <a:avLst/>
          </a:prstGeom>
          <a:noFill/>
        </p:spPr>
        <p:txBody>
          <a:bodyPr wrap="none" rtlCol="0">
            <a:spAutoFit/>
          </a:bodyPr>
          <a:lstStyle/>
          <a:p>
            <a:r>
              <a:rPr lang="de-DE" dirty="0">
                <a:solidFill>
                  <a:schemeClr val="bg1"/>
                </a:solidFill>
              </a:rPr>
              <a:t>(3)</a:t>
            </a:r>
            <a:endParaRPr lang="en-US" dirty="0">
              <a:solidFill>
                <a:schemeClr val="bg1"/>
              </a:solidFill>
            </a:endParaRPr>
          </a:p>
        </p:txBody>
      </p:sp>
      <p:cxnSp>
        <p:nvCxnSpPr>
          <p:cNvPr id="12" name="Gerader Verbinder 11">
            <a:extLst>
              <a:ext uri="{FF2B5EF4-FFF2-40B4-BE49-F238E27FC236}">
                <a16:creationId xmlns:a16="http://schemas.microsoft.com/office/drawing/2014/main" id="{22BD316C-CCB6-4CD4-B0B4-7B88104E1978}"/>
              </a:ext>
            </a:extLst>
          </p:cNvPr>
          <p:cNvCxnSpPr>
            <a:cxnSpLocks/>
          </p:cNvCxnSpPr>
          <p:nvPr/>
        </p:nvCxnSpPr>
        <p:spPr>
          <a:xfrm flipV="1">
            <a:off x="4787900" y="2904751"/>
            <a:ext cx="0" cy="224613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F76467FF-656A-4013-B4AD-9199CE78B902}"/>
              </a:ext>
            </a:extLst>
          </p:cNvPr>
          <p:cNvSpPr txBox="1"/>
          <p:nvPr/>
        </p:nvSpPr>
        <p:spPr>
          <a:xfrm>
            <a:off x="4412741" y="4392506"/>
            <a:ext cx="442750" cy="369332"/>
          </a:xfrm>
          <a:prstGeom prst="rect">
            <a:avLst/>
          </a:prstGeom>
          <a:noFill/>
        </p:spPr>
        <p:txBody>
          <a:bodyPr wrap="none" rtlCol="0">
            <a:spAutoFit/>
          </a:bodyPr>
          <a:lstStyle/>
          <a:p>
            <a:r>
              <a:rPr lang="de-DE" dirty="0">
                <a:solidFill>
                  <a:schemeClr val="bg1"/>
                </a:solidFill>
              </a:rPr>
              <a:t>(4)</a:t>
            </a:r>
            <a:endParaRPr lang="en-US" dirty="0">
              <a:solidFill>
                <a:schemeClr val="bg1"/>
              </a:solidFill>
            </a:endParaRPr>
          </a:p>
        </p:txBody>
      </p:sp>
    </p:spTree>
    <p:extLst>
      <p:ext uri="{BB962C8B-B14F-4D97-AF65-F5344CB8AC3E}">
        <p14:creationId xmlns:p14="http://schemas.microsoft.com/office/powerpoint/2010/main" val="387766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32163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err="1">
                <a:ea typeface="Segoe UI Black" panose="020B0A02040204020203" pitchFamily="34" charset="0"/>
              </a:rPr>
              <a:t>Nowcasting</a:t>
            </a:r>
            <a:endParaRPr lang="de-DE" sz="2294" b="1" dirty="0">
              <a:ea typeface="Segoe UI Black" panose="020B0A02040204020203" pitchFamily="34" charset="0"/>
            </a:endParaRPr>
          </a:p>
          <a:p>
            <a:pPr algn="just" fontAlgn="auto">
              <a:spcBef>
                <a:spcPts val="0"/>
              </a:spcBef>
              <a:spcAft>
                <a:spcPts val="0"/>
              </a:spcAft>
              <a:defRPr/>
            </a:pPr>
            <a:endParaRPr lang="de-DE" dirty="0"/>
          </a:p>
          <a:p>
            <a:pPr algn="just" fontAlgn="auto">
              <a:spcBef>
                <a:spcPts val="0"/>
              </a:spcBef>
              <a:spcAft>
                <a:spcPts val="0"/>
              </a:spcAft>
              <a:defRPr/>
            </a:pPr>
            <a:r>
              <a:rPr lang="de-DE" dirty="0"/>
              <a:t>Im Verlauf der Pandemie hat das RKI die Problematik die sich aus dem Meldeverzug ergibt erkannt und ein </a:t>
            </a:r>
            <a:r>
              <a:rPr lang="de-DE" dirty="0" err="1"/>
              <a:t>Nowcasting</a:t>
            </a:r>
            <a:r>
              <a:rPr lang="de-DE" dirty="0"/>
              <a:t> eingeführt. Beim </a:t>
            </a:r>
            <a:r>
              <a:rPr lang="de-DE" dirty="0" err="1"/>
              <a:t>Nowcasting</a:t>
            </a:r>
            <a:r>
              <a:rPr lang="de-DE" dirty="0"/>
              <a:t> wird für die Fälle mit unbekanntem Erkrankungsbeginn ein Erkrankungsbeginn geschätzt bzw. imputiert, wie das RKI diesen Vorgang nennt. Da von fehlenden Daten im Besonderen die letzten drei Tage betroffen sind werden für diese Tage weitere Schätzungen für die erwarteten Fälle angestellt.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Schätzungen für die letzten drei Tage werden als sehr unzuverlässig betrachtet und mit großem Fehler versehen. </a:t>
            </a:r>
          </a:p>
          <a:p>
            <a:pPr algn="just" fontAlgn="auto">
              <a:spcBef>
                <a:spcPts val="0"/>
              </a:spcBef>
              <a:spcAft>
                <a:spcPts val="0"/>
              </a:spcAft>
              <a:defRPr/>
            </a:pPr>
            <a:r>
              <a:rPr lang="de-DE" dirty="0"/>
              <a:t>Die </a:t>
            </a:r>
            <a:r>
              <a:rPr lang="de-DE" dirty="0" err="1"/>
              <a:t>Nowcasting</a:t>
            </a:r>
            <a:r>
              <a:rPr lang="de-DE" dirty="0"/>
              <a:t> Daten dienen als Grundlage für die R-Wert Schätzung, die Unsicherheit der letzten drei Tage wirkt sich entsprechend auf den R-Wert aus. </a:t>
            </a:r>
          </a:p>
          <a:p>
            <a:pPr algn="just" fontAlgn="auto">
              <a:spcBef>
                <a:spcPts val="0"/>
              </a:spcBef>
              <a:spcAft>
                <a:spcPts val="0"/>
              </a:spcAft>
              <a:defRPr/>
            </a:pPr>
            <a:r>
              <a:rPr lang="de-DE" dirty="0"/>
              <a:t>Die Hilfslinien schließen auch hier einen Beitrag der Kontaktbeschränkungen (3) zur Trendwende aus. Schulschließungen (2) liegen zwar vor dem Maximum, aber nicht weit genug um Wirksamkeit entfalten zu können.</a:t>
            </a:r>
          </a:p>
        </p:txBody>
      </p:sp>
      <p:pic>
        <p:nvPicPr>
          <p:cNvPr id="3" name="Grafik 2">
            <a:extLst>
              <a:ext uri="{FF2B5EF4-FFF2-40B4-BE49-F238E27FC236}">
                <a16:creationId xmlns:a16="http://schemas.microsoft.com/office/drawing/2014/main" id="{5A865CC5-A54D-4A00-9AA7-82411ACEF1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150" y="3007981"/>
            <a:ext cx="6425674" cy="3446065"/>
          </a:xfrm>
          <a:prstGeom prst="rect">
            <a:avLst/>
          </a:prstGeom>
          <a:ln w="15875">
            <a:solidFill>
              <a:srgbClr val="FF0000"/>
            </a:solidFill>
          </a:ln>
        </p:spPr>
      </p:pic>
      <p:cxnSp>
        <p:nvCxnSpPr>
          <p:cNvPr id="13" name="Gerader Verbinder 12">
            <a:extLst>
              <a:ext uri="{FF2B5EF4-FFF2-40B4-BE49-F238E27FC236}">
                <a16:creationId xmlns:a16="http://schemas.microsoft.com/office/drawing/2014/main" id="{46C1F9D0-A916-4455-8654-63D2F50B0CFD}"/>
              </a:ext>
            </a:extLst>
          </p:cNvPr>
          <p:cNvCxnSpPr>
            <a:cxnSpLocks/>
          </p:cNvCxnSpPr>
          <p:nvPr/>
        </p:nvCxnSpPr>
        <p:spPr>
          <a:xfrm flipV="1">
            <a:off x="2232152" y="3611791"/>
            <a:ext cx="9885" cy="22461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113E6A6B-A37B-4B8A-B353-4977E5061EE3}"/>
              </a:ext>
            </a:extLst>
          </p:cNvPr>
          <p:cNvSpPr txBox="1"/>
          <p:nvPr/>
        </p:nvSpPr>
        <p:spPr>
          <a:xfrm>
            <a:off x="1805383" y="5099546"/>
            <a:ext cx="442750" cy="369332"/>
          </a:xfrm>
          <a:prstGeom prst="rect">
            <a:avLst/>
          </a:prstGeom>
          <a:noFill/>
          <a:ln>
            <a:noFill/>
          </a:ln>
        </p:spPr>
        <p:txBody>
          <a:bodyPr wrap="none" rtlCol="0">
            <a:spAutoFit/>
          </a:bodyPr>
          <a:lstStyle/>
          <a:p>
            <a:r>
              <a:rPr lang="de-DE" dirty="0"/>
              <a:t>(1)</a:t>
            </a:r>
            <a:endParaRPr lang="en-US" dirty="0"/>
          </a:p>
        </p:txBody>
      </p:sp>
      <p:cxnSp>
        <p:nvCxnSpPr>
          <p:cNvPr id="15" name="Gerader Verbinder 14">
            <a:extLst>
              <a:ext uri="{FF2B5EF4-FFF2-40B4-BE49-F238E27FC236}">
                <a16:creationId xmlns:a16="http://schemas.microsoft.com/office/drawing/2014/main" id="{DB097D46-3136-4926-9C92-2D45CEFCB695}"/>
              </a:ext>
            </a:extLst>
          </p:cNvPr>
          <p:cNvCxnSpPr>
            <a:cxnSpLocks/>
          </p:cNvCxnSpPr>
          <p:nvPr/>
        </p:nvCxnSpPr>
        <p:spPr>
          <a:xfrm flipV="1">
            <a:off x="2644648" y="3611791"/>
            <a:ext cx="0" cy="22461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A882FB79-6D6C-4C63-9D1D-ED8A7479F60A}"/>
              </a:ext>
            </a:extLst>
          </p:cNvPr>
          <p:cNvSpPr txBox="1"/>
          <p:nvPr/>
        </p:nvSpPr>
        <p:spPr>
          <a:xfrm>
            <a:off x="2255999" y="5099546"/>
            <a:ext cx="442750" cy="369332"/>
          </a:xfrm>
          <a:prstGeom prst="rect">
            <a:avLst/>
          </a:prstGeom>
          <a:noFill/>
          <a:ln>
            <a:noFill/>
          </a:ln>
        </p:spPr>
        <p:txBody>
          <a:bodyPr wrap="none" rtlCol="0">
            <a:spAutoFit/>
          </a:bodyPr>
          <a:lstStyle/>
          <a:p>
            <a:r>
              <a:rPr lang="de-DE" dirty="0"/>
              <a:t>(2)</a:t>
            </a:r>
            <a:endParaRPr lang="en-US" dirty="0"/>
          </a:p>
        </p:txBody>
      </p:sp>
      <p:cxnSp>
        <p:nvCxnSpPr>
          <p:cNvPr id="17" name="Gerader Verbinder 16">
            <a:extLst>
              <a:ext uri="{FF2B5EF4-FFF2-40B4-BE49-F238E27FC236}">
                <a16:creationId xmlns:a16="http://schemas.microsoft.com/office/drawing/2014/main" id="{A5690C11-F399-463F-BD86-497551A66B31}"/>
              </a:ext>
            </a:extLst>
          </p:cNvPr>
          <p:cNvCxnSpPr>
            <a:cxnSpLocks/>
          </p:cNvCxnSpPr>
          <p:nvPr/>
        </p:nvCxnSpPr>
        <p:spPr>
          <a:xfrm flipV="1">
            <a:off x="3056636" y="3611791"/>
            <a:ext cx="0" cy="22461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56D4FE9B-E431-4FC6-ACB0-32A7E2D66C2A}"/>
              </a:ext>
            </a:extLst>
          </p:cNvPr>
          <p:cNvSpPr txBox="1"/>
          <p:nvPr/>
        </p:nvSpPr>
        <p:spPr>
          <a:xfrm>
            <a:off x="2644251" y="5099546"/>
            <a:ext cx="442750" cy="369332"/>
          </a:xfrm>
          <a:prstGeom prst="rect">
            <a:avLst/>
          </a:prstGeom>
          <a:noFill/>
          <a:ln>
            <a:noFill/>
          </a:ln>
        </p:spPr>
        <p:txBody>
          <a:bodyPr wrap="none" rtlCol="0">
            <a:spAutoFit/>
          </a:bodyPr>
          <a:lstStyle/>
          <a:p>
            <a:r>
              <a:rPr lang="de-DE" dirty="0"/>
              <a:t>(3)</a:t>
            </a:r>
            <a:endParaRPr lang="en-US" dirty="0"/>
          </a:p>
        </p:txBody>
      </p:sp>
      <p:cxnSp>
        <p:nvCxnSpPr>
          <p:cNvPr id="19" name="Gerader Verbinder 18">
            <a:extLst>
              <a:ext uri="{FF2B5EF4-FFF2-40B4-BE49-F238E27FC236}">
                <a16:creationId xmlns:a16="http://schemas.microsoft.com/office/drawing/2014/main" id="{EB4195A8-709A-4E49-A058-BB4ADDEEC60B}"/>
              </a:ext>
            </a:extLst>
          </p:cNvPr>
          <p:cNvCxnSpPr>
            <a:cxnSpLocks/>
          </p:cNvCxnSpPr>
          <p:nvPr/>
        </p:nvCxnSpPr>
        <p:spPr>
          <a:xfrm flipV="1">
            <a:off x="5195570" y="3611791"/>
            <a:ext cx="0" cy="224613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25BBE15-22E6-4C69-9895-22CB722CD37D}"/>
              </a:ext>
            </a:extLst>
          </p:cNvPr>
          <p:cNvSpPr txBox="1"/>
          <p:nvPr/>
        </p:nvSpPr>
        <p:spPr>
          <a:xfrm>
            <a:off x="4834127" y="5099546"/>
            <a:ext cx="442750" cy="369332"/>
          </a:xfrm>
          <a:prstGeom prst="rect">
            <a:avLst/>
          </a:prstGeom>
          <a:noFill/>
          <a:ln>
            <a:noFill/>
          </a:ln>
        </p:spPr>
        <p:txBody>
          <a:bodyPr wrap="none" rtlCol="0">
            <a:spAutoFit/>
          </a:bodyPr>
          <a:lstStyle/>
          <a:p>
            <a:r>
              <a:rPr lang="de-DE" dirty="0"/>
              <a:t>(4)</a:t>
            </a:r>
            <a:endParaRPr lang="en-US" dirty="0"/>
          </a:p>
        </p:txBody>
      </p:sp>
    </p:spTree>
    <p:extLst>
      <p:ext uri="{BB962C8B-B14F-4D97-AF65-F5344CB8AC3E}">
        <p14:creationId xmlns:p14="http://schemas.microsoft.com/office/powerpoint/2010/main" val="95833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Johns Hopkins University Daten</a:t>
            </a:r>
          </a:p>
          <a:p>
            <a:pPr algn="just" fontAlgn="auto">
              <a:spcBef>
                <a:spcPts val="0"/>
              </a:spcBef>
              <a:spcAft>
                <a:spcPts val="0"/>
              </a:spcAft>
              <a:defRPr/>
            </a:pPr>
            <a:endParaRPr lang="de-DE" dirty="0"/>
          </a:p>
          <a:p>
            <a:pPr algn="just" fontAlgn="auto">
              <a:spcBef>
                <a:spcPts val="0"/>
              </a:spcBef>
              <a:spcAft>
                <a:spcPts val="0"/>
              </a:spcAft>
              <a:defRPr/>
            </a:pPr>
            <a:r>
              <a:rPr lang="de-DE" dirty="0"/>
              <a:t>Das Center </a:t>
            </a:r>
            <a:r>
              <a:rPr lang="de-DE" dirty="0" err="1"/>
              <a:t>for</a:t>
            </a:r>
            <a:r>
              <a:rPr lang="de-DE" dirty="0"/>
              <a:t> System Science </a:t>
            </a:r>
            <a:r>
              <a:rPr lang="de-DE" dirty="0" err="1"/>
              <a:t>and</a:t>
            </a:r>
            <a:r>
              <a:rPr lang="de-DE" dirty="0"/>
              <a:t> Engineering (CSSE) an der Johns Hopkins University (JHU) stellt seit Beginn der Pandemie Zahlen zur Ausbreitung von COVID-19</a:t>
            </a:r>
            <a:r>
              <a:rPr lang="de-DE" baseline="30000" dirty="0"/>
              <a:t>j1</a:t>
            </a:r>
            <a:r>
              <a:rPr lang="de-DE" dirty="0"/>
              <a:t> in einem Graphisch ansprechenden Dashboard bereit auf dem Infektions- und Todeszahlen dominieren: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Das liegt dran das der JHU keine Daten zum Erkrankungsbeginn vorliegen und nur das Meldedatum abgebildet werden kann. Werden JHU Daten als Quelle angegeben ist Vorsicht geboten. Im Groben ist der Datensatz ok, für Detailfragen müssen es die RKI Daten sein.</a:t>
            </a:r>
          </a:p>
        </p:txBody>
      </p:sp>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245" y="2298284"/>
            <a:ext cx="6375510" cy="2730916"/>
          </a:xfrm>
          <a:prstGeom prst="rect">
            <a:avLst/>
          </a:prstGeom>
        </p:spPr>
      </p:pic>
      <p:graphicFrame>
        <p:nvGraphicFramePr>
          <p:cNvPr id="8" name="Diagramm 7"/>
          <p:cNvGraphicFramePr>
            <a:graphicFrameLocks/>
          </p:cNvGraphicFramePr>
          <p:nvPr>
            <p:extLst>
              <p:ext uri="{D42A27DB-BD31-4B8C-83A1-F6EECF244321}">
                <p14:modId xmlns:p14="http://schemas.microsoft.com/office/powerpoint/2010/main" val="1123777098"/>
              </p:ext>
            </p:extLst>
          </p:nvPr>
        </p:nvGraphicFramePr>
        <p:xfrm>
          <a:off x="4195820" y="5107226"/>
          <a:ext cx="2663935" cy="2614374"/>
        </p:xfrm>
        <a:graphic>
          <a:graphicData uri="http://schemas.openxmlformats.org/drawingml/2006/chart">
            <c:chart xmlns:c="http://schemas.openxmlformats.org/drawingml/2006/chart" xmlns:r="http://schemas.openxmlformats.org/officeDocument/2006/relationships" r:id="rId4"/>
          </a:graphicData>
        </a:graphic>
      </p:graphicFrame>
      <p:sp>
        <p:nvSpPr>
          <p:cNvPr id="9" name="Rechteck 8"/>
          <p:cNvSpPr/>
          <p:nvPr/>
        </p:nvSpPr>
        <p:spPr>
          <a:xfrm>
            <a:off x="369945" y="5003800"/>
            <a:ext cx="3711575" cy="2862322"/>
          </a:xfrm>
          <a:prstGeom prst="rect">
            <a:avLst/>
          </a:prstGeom>
        </p:spPr>
        <p:txBody>
          <a:bodyPr>
            <a:spAutoFit/>
          </a:bodyPr>
          <a:lstStyle/>
          <a:p>
            <a:pPr algn="just" fontAlgn="auto">
              <a:spcBef>
                <a:spcPts val="0"/>
              </a:spcBef>
              <a:spcAft>
                <a:spcPts val="0"/>
              </a:spcAft>
              <a:defRPr/>
            </a:pPr>
            <a:r>
              <a:rPr lang="de-DE" dirty="0"/>
              <a:t>Das RKI führt zu den JHU Daten auf seiner Webseite aus</a:t>
            </a:r>
            <a:r>
              <a:rPr lang="de-DE" baseline="30000" dirty="0"/>
              <a:t>j2</a:t>
            </a:r>
            <a:r>
              <a:rPr lang="de-DE" dirty="0"/>
              <a:t> das die Daten das Ergebnis einer Internetrecherche sind und nicht die Qualität der amtlich erhobenen Daten haben. </a:t>
            </a:r>
          </a:p>
          <a:p>
            <a:pPr algn="just" fontAlgn="auto">
              <a:spcBef>
                <a:spcPts val="0"/>
              </a:spcBef>
              <a:spcAft>
                <a:spcPts val="0"/>
              </a:spcAft>
              <a:defRPr/>
            </a:pPr>
            <a:r>
              <a:rPr lang="de-DE" dirty="0"/>
              <a:t>Im direkten Vergleich für die Infektionszahlen (rechts) erkennt man die Unterschiede. Die JHU Zahlen sind erheblich unregelmäßiger und haben das Maximum etwa 10 Tage später. </a:t>
            </a:r>
          </a:p>
        </p:txBody>
      </p:sp>
    </p:spTree>
    <p:extLst>
      <p:ext uri="{BB962C8B-B14F-4D97-AF65-F5344CB8AC3E}">
        <p14:creationId xmlns:p14="http://schemas.microsoft.com/office/powerpoint/2010/main" val="403058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C657714-4FB8-484E-8830-3B41569995EB}"/>
              </a:ext>
            </a:extLst>
          </p:cNvPr>
          <p:cNvSpPr/>
          <p:nvPr/>
        </p:nvSpPr>
        <p:spPr>
          <a:xfrm>
            <a:off x="0" y="0"/>
            <a:ext cx="7423150" cy="9359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C7BD4764-5A55-43D3-A80F-228E1B7546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16733"/>
            <a:ext cx="7423150" cy="7453479"/>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40000"/>
            <a:ext cx="4128740" cy="6539354"/>
          </a:xfrm>
          <a:prstGeom prst="rect">
            <a:avLst/>
          </a:prstGeom>
          <a:solidFill>
            <a:srgbClr val="B8ED0D">
              <a:alpha val="60000"/>
            </a:srgbClr>
          </a:solidFill>
        </p:spPr>
        <p:txBody>
          <a:bodyPr>
            <a:spAutoFit/>
          </a:bodyPr>
          <a:lstStyle/>
          <a:p>
            <a:pPr algn="just" fontAlgn="auto">
              <a:spcBef>
                <a:spcPts val="0"/>
              </a:spcBef>
              <a:spcAft>
                <a:spcPts val="0"/>
              </a:spcAft>
              <a:defRPr/>
            </a:pPr>
            <a:r>
              <a:rPr lang="en-US" sz="2294" b="1" dirty="0">
                <a:ea typeface="Segoe UI Black" panose="020B0A02040204020203" pitchFamily="34" charset="0"/>
              </a:rPr>
              <a:t>Virion</a:t>
            </a:r>
            <a:endParaRPr lang="en-US" sz="2294" dirty="0"/>
          </a:p>
          <a:p>
            <a:pPr algn="just" fontAlgn="auto">
              <a:spcBef>
                <a:spcPts val="0"/>
              </a:spcBef>
              <a:spcAft>
                <a:spcPts val="0"/>
              </a:spcAft>
              <a:defRPr/>
            </a:pPr>
            <a:endParaRPr lang="en-US" dirty="0"/>
          </a:p>
          <a:p>
            <a:pPr algn="just" fontAlgn="auto">
              <a:spcBef>
                <a:spcPts val="0"/>
              </a:spcBef>
              <a:spcAft>
                <a:spcPts val="0"/>
              </a:spcAft>
              <a:defRPr/>
            </a:pPr>
            <a:r>
              <a:rPr lang="de-DE" dirty="0"/>
              <a:t>Außerhalb des Wirts verbreiten sich Viren in Form von Virionen. Mission der Virionen ist es die Nukleinsäure des Virus in weitere Wirte einzuschleusen und den Wirt auf diese Art dazu zu bewegen neue Virionen zu produzieren. </a:t>
            </a:r>
          </a:p>
          <a:p>
            <a:pPr algn="just" fontAlgn="auto">
              <a:spcBef>
                <a:spcPts val="0"/>
              </a:spcBef>
              <a:spcAft>
                <a:spcPts val="0"/>
              </a:spcAft>
              <a:defRPr/>
            </a:pPr>
            <a:r>
              <a:rPr lang="de-DE" dirty="0"/>
              <a:t>Sie bestehen zumeist aus dem Kapsid – einer Proteinkapsel und der darin enthaltenen Nukleinsäure. </a:t>
            </a:r>
          </a:p>
          <a:p>
            <a:pPr algn="just" fontAlgn="auto">
              <a:spcBef>
                <a:spcPts val="0"/>
              </a:spcBef>
              <a:spcAft>
                <a:spcPts val="0"/>
              </a:spcAft>
              <a:defRPr/>
            </a:pPr>
            <a:r>
              <a:rPr lang="de-DE" dirty="0"/>
              <a:t>Als Virushülle wird eine optionale Biomembran bezeichnet, die aus einer Lipiddoppelschicht besteht die mit Membranproteinen durchsetzt ist. Viren mit Virushülle werden als </a:t>
            </a:r>
            <a:r>
              <a:rPr lang="de-DE" i="1" dirty="0"/>
              <a:t>behüllt</a:t>
            </a:r>
            <a:r>
              <a:rPr lang="de-DE" dirty="0"/>
              <a:t> bezeichnet solche ohne als </a:t>
            </a:r>
            <a:r>
              <a:rPr lang="de-DE" i="1" dirty="0" err="1"/>
              <a:t>unbehüllt</a:t>
            </a:r>
            <a:r>
              <a:rPr lang="de-DE" dirty="0"/>
              <a:t>.</a:t>
            </a:r>
          </a:p>
          <a:p>
            <a:pPr algn="just" fontAlgn="auto">
              <a:spcBef>
                <a:spcPts val="0"/>
              </a:spcBef>
              <a:spcAft>
                <a:spcPts val="0"/>
              </a:spcAft>
              <a:defRPr/>
            </a:pPr>
            <a:r>
              <a:rPr lang="de-DE" dirty="0"/>
              <a:t>Die Größe eines Virions beträgt zwischen 15 </a:t>
            </a:r>
            <a:r>
              <a:rPr lang="de-DE" dirty="0" err="1"/>
              <a:t>nm</a:t>
            </a:r>
            <a:r>
              <a:rPr lang="de-DE" dirty="0"/>
              <a:t> (</a:t>
            </a:r>
            <a:r>
              <a:rPr lang="de-DE" dirty="0" err="1"/>
              <a:t>Cirovirus</a:t>
            </a:r>
            <a:r>
              <a:rPr lang="de-DE" dirty="0"/>
              <a:t>) und 440 </a:t>
            </a:r>
            <a:r>
              <a:rPr lang="de-DE" dirty="0" err="1"/>
              <a:t>nm</a:t>
            </a:r>
            <a:r>
              <a:rPr lang="de-DE" dirty="0"/>
              <a:t> (Megavirus) und sind damit zumeist kleiner als Bakterien (100 </a:t>
            </a:r>
            <a:r>
              <a:rPr lang="de-DE" dirty="0" err="1"/>
              <a:t>nm</a:t>
            </a:r>
            <a:r>
              <a:rPr lang="de-DE" dirty="0"/>
              <a:t> bis 700.000 </a:t>
            </a:r>
            <a:r>
              <a:rPr lang="de-DE" dirty="0" err="1"/>
              <a:t>nm</a:t>
            </a:r>
            <a:r>
              <a:rPr lang="de-DE" dirty="0"/>
              <a:t>). </a:t>
            </a:r>
          </a:p>
          <a:p>
            <a:pPr algn="just" fontAlgn="auto">
              <a:spcBef>
                <a:spcPts val="0"/>
              </a:spcBef>
              <a:spcAft>
                <a:spcPts val="0"/>
              </a:spcAft>
              <a:defRPr/>
            </a:pPr>
            <a:r>
              <a:rPr lang="de-DE" dirty="0"/>
              <a:t>Ein Durchschnittliches SARS-CoV-2 Virion wiegt etwa 4 x 10</a:t>
            </a:r>
            <a:r>
              <a:rPr lang="de-DE" baseline="30000" dirty="0"/>
              <a:t>-15</a:t>
            </a:r>
            <a:r>
              <a:rPr lang="de-DE" dirty="0"/>
              <a:t> g.</a:t>
            </a:r>
          </a:p>
        </p:txBody>
      </p:sp>
      <p:sp>
        <p:nvSpPr>
          <p:cNvPr id="8" name="Rechteck 7">
            <a:extLst>
              <a:ext uri="{FF2B5EF4-FFF2-40B4-BE49-F238E27FC236}">
                <a16:creationId xmlns:a16="http://schemas.microsoft.com/office/drawing/2014/main" id="{6E83115B-F179-4C44-9914-8AEC5425F7F7}"/>
              </a:ext>
            </a:extLst>
          </p:cNvPr>
          <p:cNvSpPr/>
          <p:nvPr/>
        </p:nvSpPr>
        <p:spPr>
          <a:xfrm>
            <a:off x="360000" y="7869100"/>
            <a:ext cx="6624000" cy="923330"/>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dirty="0"/>
              <a:t>Das Virion des SARS-CoV-2 Coronavirus ähnelt dem anderer Coronaviren und hat eine Größe zwischen 60 </a:t>
            </a:r>
            <a:r>
              <a:rPr lang="de-DE" dirty="0" err="1"/>
              <a:t>nm</a:t>
            </a:r>
            <a:r>
              <a:rPr lang="de-DE" dirty="0"/>
              <a:t> bis 140 nm. Die Namensgebenden Kronen sind in rot zu erkennen. Bild: CDC.</a:t>
            </a:r>
          </a:p>
        </p:txBody>
      </p:sp>
    </p:spTree>
    <p:extLst>
      <p:ext uri="{BB962C8B-B14F-4D97-AF65-F5344CB8AC3E}">
        <p14:creationId xmlns:p14="http://schemas.microsoft.com/office/powerpoint/2010/main" val="2006065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Basisreproduktionszahl </a:t>
            </a:r>
            <a:r>
              <a:rPr lang="de-DE" sz="2400" dirty="0"/>
              <a:t>R</a:t>
            </a:r>
            <a:r>
              <a:rPr lang="de-DE" sz="2400" baseline="-25000" dirty="0"/>
              <a:t>0</a:t>
            </a:r>
            <a:endParaRPr lang="de-DE" sz="2400" b="1" dirty="0"/>
          </a:p>
          <a:p>
            <a:pPr algn="just" fontAlgn="auto">
              <a:spcBef>
                <a:spcPts val="0"/>
              </a:spcBef>
              <a:spcAft>
                <a:spcPts val="0"/>
              </a:spcAft>
              <a:defRPr/>
            </a:pPr>
            <a:endParaRPr lang="de-DE" dirty="0"/>
          </a:p>
          <a:p>
            <a:pPr algn="just" fontAlgn="auto">
              <a:spcBef>
                <a:spcPts val="0"/>
              </a:spcBef>
              <a:spcAft>
                <a:spcPts val="0"/>
              </a:spcAft>
              <a:defRPr/>
            </a:pPr>
            <a:r>
              <a:rPr lang="de-DE" dirty="0"/>
              <a:t>Die Reproduktionszahl R ist in der Epidemiologie ein Maß für die Aus-</a:t>
            </a:r>
            <a:r>
              <a:rPr lang="de-DE" dirty="0" err="1"/>
              <a:t>breitungsgeschwindigkeit</a:t>
            </a:r>
            <a:r>
              <a:rPr lang="de-DE" dirty="0"/>
              <a:t> der Infektion. Die Basisreproduktionszahl R</a:t>
            </a:r>
            <a:r>
              <a:rPr lang="de-DE" baseline="-25000" dirty="0"/>
              <a:t>0</a:t>
            </a:r>
            <a:r>
              <a:rPr lang="de-DE" dirty="0"/>
              <a:t> beschreibt dabei wie viele Menschen von einem Infizierten angesteckt werden, wenn es in der Bevölkerung keine Immunität gibt. R</a:t>
            </a:r>
            <a:r>
              <a:rPr lang="de-DE" baseline="-25000" dirty="0"/>
              <a:t>0 </a:t>
            </a:r>
            <a:r>
              <a:rPr lang="de-DE" dirty="0"/>
              <a:t>für COVID-19 wird auf 1,5 bis 5,4 geschätzt. Aus R</a:t>
            </a:r>
            <a:r>
              <a:rPr lang="de-DE" baseline="-25000" dirty="0"/>
              <a:t>0</a:t>
            </a:r>
            <a:r>
              <a:rPr lang="de-DE" dirty="0"/>
              <a:t> lässt sich die maximale Anzahl der in einer Gruppe </a:t>
            </a:r>
            <a:r>
              <a:rPr lang="de-DE" dirty="0" err="1"/>
              <a:t>infizierbaren</a:t>
            </a:r>
            <a:r>
              <a:rPr lang="de-DE" dirty="0"/>
              <a:t> Personen zu </a:t>
            </a:r>
            <a:r>
              <a:rPr lang="de-DE" dirty="0" err="1"/>
              <a:t>I</a:t>
            </a:r>
            <a:r>
              <a:rPr lang="de-DE" baseline="-25000" dirty="0" err="1"/>
              <a:t>max</a:t>
            </a:r>
            <a:r>
              <a:rPr lang="de-DE" dirty="0"/>
              <a:t> = 1-1/R</a:t>
            </a:r>
            <a:r>
              <a:rPr lang="de-DE" baseline="-25000" dirty="0"/>
              <a:t>0</a:t>
            </a:r>
            <a:r>
              <a:rPr lang="de-DE" dirty="0"/>
              <a:t> bestimmen.</a:t>
            </a:r>
          </a:p>
          <a:p>
            <a:pPr algn="just" fontAlgn="auto">
              <a:spcBef>
                <a:spcPts val="0"/>
              </a:spcBef>
              <a:spcAft>
                <a:spcPts val="0"/>
              </a:spcAft>
              <a:defRPr/>
            </a:pPr>
            <a:r>
              <a:rPr lang="de-DE" dirty="0"/>
              <a:t>Betrachtet man Untersuchungen an verschiedenen Gruppen erhält man ein Gefühl dafür wie viele Menschen der Virus infizieren kann wenn er die Gelegenheit dazu erhält: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Diese Auswahl von Studien mit hoher Zahl an Infizierten zeigt das ein R</a:t>
            </a:r>
            <a:r>
              <a:rPr lang="de-DE" baseline="-25000" dirty="0"/>
              <a:t>0</a:t>
            </a:r>
            <a:r>
              <a:rPr lang="de-DE" dirty="0"/>
              <a:t> = 2,5 in der Praxis das wahrscheinlichste ist.  Das Beispiel New York zeigt, wie stark das Ergebnis von Antikörperstudien variieren können. </a:t>
            </a:r>
          </a:p>
          <a:p>
            <a:pPr algn="just" fontAlgn="auto">
              <a:spcBef>
                <a:spcPts val="0"/>
              </a:spcBef>
              <a:spcAft>
                <a:spcPts val="0"/>
              </a:spcAft>
              <a:defRPr/>
            </a:pPr>
            <a:r>
              <a:rPr lang="de-DE" dirty="0"/>
              <a:t>Im Fall der Charles de Gaulle und ihrem Begleitschiff der Chevalier Paul waren die Matrosen vom 15.3. bis 26.4 vollständig von der Außenwelt abgeschnitten. </a:t>
            </a:r>
          </a:p>
          <a:p>
            <a:pPr algn="just" fontAlgn="auto">
              <a:spcBef>
                <a:spcPts val="0"/>
              </a:spcBef>
              <a:spcAft>
                <a:spcPts val="0"/>
              </a:spcAft>
              <a:defRPr/>
            </a:pPr>
            <a:r>
              <a:rPr lang="de-DE" dirty="0"/>
              <a:t>Die Beispiele zeigen eine auffällige Häufung bei 1,2.</a:t>
            </a:r>
          </a:p>
        </p:txBody>
      </p:sp>
      <p:graphicFrame>
        <p:nvGraphicFramePr>
          <p:cNvPr id="7" name="Tabelle 6"/>
          <p:cNvGraphicFramePr>
            <a:graphicFrameLocks noGrp="1"/>
          </p:cNvGraphicFramePr>
          <p:nvPr>
            <p:extLst>
              <p:ext uri="{D42A27DB-BD31-4B8C-83A1-F6EECF244321}">
                <p14:modId xmlns:p14="http://schemas.microsoft.com/office/powerpoint/2010/main" val="466849055"/>
              </p:ext>
            </p:extLst>
          </p:nvPr>
        </p:nvGraphicFramePr>
        <p:xfrm>
          <a:off x="520119" y="3772583"/>
          <a:ext cx="6209810" cy="2966720"/>
        </p:xfrm>
        <a:graphic>
          <a:graphicData uri="http://schemas.openxmlformats.org/drawingml/2006/table">
            <a:tbl>
              <a:tblPr firstRow="1" bandRow="1">
                <a:tableStyleId>{2D5ABB26-0587-4C30-8999-92F81FD0307C}</a:tableStyleId>
              </a:tblPr>
              <a:tblGrid>
                <a:gridCol w="2184981">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965200">
                  <a:extLst>
                    <a:ext uri="{9D8B030D-6E8A-4147-A177-3AD203B41FA5}">
                      <a16:colId xmlns:a16="http://schemas.microsoft.com/office/drawing/2014/main" val="20002"/>
                    </a:ext>
                  </a:extLst>
                </a:gridCol>
                <a:gridCol w="1307029">
                  <a:extLst>
                    <a:ext uri="{9D8B030D-6E8A-4147-A177-3AD203B41FA5}">
                      <a16:colId xmlns:a16="http://schemas.microsoft.com/office/drawing/2014/main" val="20003"/>
                    </a:ext>
                  </a:extLst>
                </a:gridCol>
              </a:tblGrid>
              <a:tr h="370840">
                <a:tc>
                  <a:txBody>
                    <a:bodyPr/>
                    <a:lstStyle/>
                    <a:p>
                      <a:r>
                        <a:rPr lang="de-DE" b="1" dirty="0"/>
                        <a:t>Studienort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b="1" dirty="0"/>
                        <a:t>Anteil Infizierter </a:t>
                      </a:r>
                      <a:r>
                        <a:rPr lang="de-DE" b="1" baseline="0" dirty="0" err="1"/>
                        <a:t>I</a:t>
                      </a:r>
                      <a:r>
                        <a:rPr lang="de-DE" b="1" baseline="-25000" dirty="0" err="1"/>
                        <a:t>max</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b="1" dirty="0"/>
                        <a:t>R</a:t>
                      </a:r>
                      <a:r>
                        <a:rPr lang="de-DE" b="1" baseline="-25000" dirty="0"/>
                        <a:t>0 </a:t>
                      </a:r>
                      <a:r>
                        <a:rPr lang="de-DE" b="1" dirty="0"/>
                        <a:t>aus</a:t>
                      </a:r>
                      <a:r>
                        <a:rPr lang="de-DE" b="1" baseline="0" dirty="0"/>
                        <a:t> </a:t>
                      </a:r>
                      <a:r>
                        <a:rPr lang="de-DE" b="1" baseline="0" dirty="0" err="1"/>
                        <a:t>I</a:t>
                      </a:r>
                      <a:r>
                        <a:rPr lang="de-DE" b="1" baseline="-25000" dirty="0" err="1"/>
                        <a:t>max</a:t>
                      </a:r>
                      <a:r>
                        <a:rPr lang="de-DE" b="1" baseline="-25000" dirty="0"/>
                        <a:t> </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b="1" dirty="0"/>
                        <a:t>Art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370840">
                <a:tc>
                  <a:txBody>
                    <a:bodyPr/>
                    <a:lstStyle/>
                    <a:p>
                      <a:r>
                        <a:rPr lang="de-DE" dirty="0"/>
                        <a:t>New York (NYS)</a:t>
                      </a:r>
                      <a:r>
                        <a:rPr lang="de-DE" baseline="30000" dirty="0"/>
                        <a:t> R1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Antikörper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370840">
                <a:tc>
                  <a:txBody>
                    <a:bodyPr/>
                    <a:lstStyle/>
                    <a:p>
                      <a:pPr marL="0" marR="0" lvl="0" indent="0" algn="l" defTabSz="742310" rtl="0" eaLnBrk="1" fontAlgn="auto" latinLnBrk="0" hangingPunct="1">
                        <a:lnSpc>
                          <a:spcPct val="100000"/>
                        </a:lnSpc>
                        <a:spcBef>
                          <a:spcPts val="0"/>
                        </a:spcBef>
                        <a:spcAft>
                          <a:spcPts val="0"/>
                        </a:spcAft>
                        <a:buClrTx/>
                        <a:buSzTx/>
                        <a:buFontTx/>
                        <a:buNone/>
                        <a:tabLst/>
                        <a:defRPr/>
                      </a:pPr>
                      <a:r>
                        <a:rPr lang="de-DE" dirty="0"/>
                        <a:t>New York (CDC)</a:t>
                      </a:r>
                      <a:r>
                        <a:rPr lang="de-DE" baseline="30000" dirty="0"/>
                        <a:t> R2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6,93%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Antikörper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370840">
                <a:tc>
                  <a:txBody>
                    <a:bodyPr/>
                    <a:lstStyle/>
                    <a:p>
                      <a:r>
                        <a:rPr lang="de-DE" dirty="0"/>
                        <a:t>USS Theodore Roosevelt</a:t>
                      </a:r>
                      <a:r>
                        <a:rPr lang="de-DE" baseline="30000" dirty="0"/>
                        <a:t>e8</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ca. 19%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PCR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370840">
                <a:tc>
                  <a:txBody>
                    <a:bodyPr/>
                    <a:lstStyle/>
                    <a:p>
                      <a:r>
                        <a:rPr lang="de-DE" dirty="0"/>
                        <a:t>Charles de Gaulle</a:t>
                      </a:r>
                      <a:r>
                        <a:rPr lang="de-DE" baseline="30000" dirty="0"/>
                        <a:t>e7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60%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PCR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370840">
                <a:tc>
                  <a:txBody>
                    <a:bodyPr/>
                    <a:lstStyle/>
                    <a:p>
                      <a:r>
                        <a:rPr lang="de-DE" dirty="0"/>
                        <a:t>Göttinger Hochhaus</a:t>
                      </a:r>
                      <a:r>
                        <a:rPr lang="de-DE" baseline="30000" dirty="0"/>
                        <a:t>R3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PCR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370840">
                <a:tc>
                  <a:txBody>
                    <a:bodyPr/>
                    <a:lstStyle/>
                    <a:p>
                      <a:r>
                        <a:rPr lang="de-DE" dirty="0"/>
                        <a:t>Diamond Prince</a:t>
                      </a:r>
                      <a:r>
                        <a:rPr lang="de-DE" baseline="30000" dirty="0"/>
                        <a:t>e5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PCR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370840">
                <a:tc>
                  <a:txBody>
                    <a:bodyPr/>
                    <a:lstStyle/>
                    <a:p>
                      <a:r>
                        <a:rPr lang="de-DE" dirty="0"/>
                        <a:t>Heinsberg</a:t>
                      </a:r>
                      <a:r>
                        <a:rPr lang="de-DE" baseline="30000" dirty="0"/>
                        <a:t>i2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1,18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r>
                        <a:rPr lang="de-DE" dirty="0"/>
                        <a:t>Antikörper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45172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Reproduktionszahl R</a:t>
            </a:r>
          </a:p>
          <a:p>
            <a:pPr algn="just" fontAlgn="auto">
              <a:spcBef>
                <a:spcPts val="0"/>
              </a:spcBef>
              <a:spcAft>
                <a:spcPts val="0"/>
              </a:spcAft>
              <a:defRPr/>
            </a:pPr>
            <a:endParaRPr lang="de-DE" dirty="0"/>
          </a:p>
          <a:p>
            <a:pPr algn="just" fontAlgn="auto">
              <a:spcBef>
                <a:spcPts val="0"/>
              </a:spcBef>
              <a:spcAft>
                <a:spcPts val="0"/>
              </a:spcAft>
              <a:defRPr/>
            </a:pPr>
            <a:r>
              <a:rPr lang="de-DE" dirty="0"/>
              <a:t>R verändert sich mit der Zeit R(t) = R</a:t>
            </a:r>
            <a:r>
              <a:rPr lang="de-DE" baseline="-25000" dirty="0"/>
              <a:t>0</a:t>
            </a:r>
            <a:r>
              <a:rPr lang="de-DE" dirty="0"/>
              <a:t>(1-n/N) mit der Anzahl der Immunen n und der Gesamtbevölkerung N. Ein Wert &lt; 1 bedeutet eine Abnahme des, ein Wert &gt; 1 eine Zunahme. </a:t>
            </a:r>
          </a:p>
          <a:p>
            <a:pPr algn="just" fontAlgn="auto">
              <a:spcBef>
                <a:spcPts val="0"/>
              </a:spcBef>
              <a:spcAft>
                <a:spcPts val="0"/>
              </a:spcAft>
              <a:defRPr/>
            </a:pPr>
            <a:r>
              <a:rPr lang="de-DE" dirty="0"/>
              <a:t>Der R Wert wird vom RKI Tagesaktuell aus den aktuellen </a:t>
            </a:r>
            <a:r>
              <a:rPr lang="de-DE" dirty="0" err="1"/>
              <a:t>Nowcastingzahlen</a:t>
            </a:r>
            <a:r>
              <a:rPr lang="de-DE" dirty="0"/>
              <a:t> bestimmt, wobei in der sensitiven Variante (blaue Kurve) der Berechnung das Infektionsgeschehen der letzten 4 Tage mit den 4 Tagen davor verglichen wird, in der neueren Darstellung (rote Kurve) ist das Intervall auf 7 Tage erhöht.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Man sieht deutlich das vor dem Maximum des R-Wertes lediglich die Absage von Großveranstaltungen (1) liegt. Schulschließungen (2) fallen in die Zeit fallenden R, Kontaktbeschränkungen (3) und Maskenpflicht (4) in eine Zeit in der R bereits kleiner 1 war.</a:t>
            </a:r>
          </a:p>
          <a:p>
            <a:pPr algn="just">
              <a:defRPr/>
            </a:pPr>
            <a:r>
              <a:rPr lang="de-DE" dirty="0"/>
              <a:t>R erreicht sein Maximum in Woche 11 zwischen dem 10.3. und dem 11.3. Nur wenige Tage nach dem Beschluss der ersten Maßnahme. Daher kann kein kausaler Zusammenhang zwischen (2) bzw. (3) und der Trendwende in der Entwicklung von R festgestellt werden. Ein Zusammenhang zwischen dem Absagen der Großveranstaltungen und der Trendwende muss als unwahrscheinlich angesehen werden, da bis zur Wirksamkeit der Maßnahmen 8 bis 14 Tage vergehen.</a:t>
            </a:r>
          </a:p>
        </p:txBody>
      </p:sp>
      <p:pic>
        <p:nvPicPr>
          <p:cNvPr id="2" name="Grafik 1">
            <a:extLst>
              <a:ext uri="{FF2B5EF4-FFF2-40B4-BE49-F238E27FC236}">
                <a16:creationId xmlns:a16="http://schemas.microsoft.com/office/drawing/2014/main" id="{08A0BF31-B97A-40A6-9FE7-D6B0EA25CA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022" y="3165496"/>
            <a:ext cx="6407392" cy="2758435"/>
          </a:xfrm>
          <a:prstGeom prst="rect">
            <a:avLst/>
          </a:prstGeom>
          <a:ln w="19050">
            <a:solidFill>
              <a:srgbClr val="FF0000"/>
            </a:solidFill>
          </a:ln>
        </p:spPr>
      </p:pic>
      <p:cxnSp>
        <p:nvCxnSpPr>
          <p:cNvPr id="5" name="Gerader Verbinder 4">
            <a:extLst>
              <a:ext uri="{FF2B5EF4-FFF2-40B4-BE49-F238E27FC236}">
                <a16:creationId xmlns:a16="http://schemas.microsoft.com/office/drawing/2014/main" id="{1B26CBC1-FF06-4E5C-BB2F-2DF0EA8900D2}"/>
              </a:ext>
            </a:extLst>
          </p:cNvPr>
          <p:cNvCxnSpPr>
            <a:cxnSpLocks/>
          </p:cNvCxnSpPr>
          <p:nvPr/>
        </p:nvCxnSpPr>
        <p:spPr>
          <a:xfrm flipV="1">
            <a:off x="1622552" y="3153635"/>
            <a:ext cx="0" cy="23268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66F658B-8262-49C2-8EEB-D2125064FED2}"/>
              </a:ext>
            </a:extLst>
          </p:cNvPr>
          <p:cNvSpPr txBox="1"/>
          <p:nvPr/>
        </p:nvSpPr>
        <p:spPr>
          <a:xfrm>
            <a:off x="1174722" y="5106064"/>
            <a:ext cx="442750" cy="369332"/>
          </a:xfrm>
          <a:prstGeom prst="rect">
            <a:avLst/>
          </a:prstGeom>
          <a:noFill/>
        </p:spPr>
        <p:txBody>
          <a:bodyPr wrap="none" rtlCol="0">
            <a:spAutoFit/>
          </a:bodyPr>
          <a:lstStyle/>
          <a:p>
            <a:r>
              <a:rPr lang="de-DE" dirty="0"/>
              <a:t>(1)</a:t>
            </a:r>
            <a:endParaRPr lang="en-US" dirty="0"/>
          </a:p>
        </p:txBody>
      </p:sp>
      <p:cxnSp>
        <p:nvCxnSpPr>
          <p:cNvPr id="8" name="Gerader Verbinder 7">
            <a:extLst>
              <a:ext uri="{FF2B5EF4-FFF2-40B4-BE49-F238E27FC236}">
                <a16:creationId xmlns:a16="http://schemas.microsoft.com/office/drawing/2014/main" id="{4191815D-1EF1-4B06-BBFB-A55C19012EAB}"/>
              </a:ext>
            </a:extLst>
          </p:cNvPr>
          <p:cNvCxnSpPr>
            <a:cxnSpLocks/>
          </p:cNvCxnSpPr>
          <p:nvPr/>
        </p:nvCxnSpPr>
        <p:spPr>
          <a:xfrm flipV="1">
            <a:off x="2183384" y="3148555"/>
            <a:ext cx="0" cy="23268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3138CDFA-CDDC-442E-A84C-1ED811CD5ACF}"/>
              </a:ext>
            </a:extLst>
          </p:cNvPr>
          <p:cNvSpPr txBox="1"/>
          <p:nvPr/>
        </p:nvSpPr>
        <p:spPr>
          <a:xfrm>
            <a:off x="1765809" y="5106064"/>
            <a:ext cx="442750" cy="369332"/>
          </a:xfrm>
          <a:prstGeom prst="rect">
            <a:avLst/>
          </a:prstGeom>
          <a:noFill/>
        </p:spPr>
        <p:txBody>
          <a:bodyPr wrap="none" rtlCol="0">
            <a:spAutoFit/>
          </a:bodyPr>
          <a:lstStyle/>
          <a:p>
            <a:r>
              <a:rPr lang="de-DE" dirty="0"/>
              <a:t>(2)</a:t>
            </a:r>
            <a:endParaRPr lang="en-US" dirty="0"/>
          </a:p>
        </p:txBody>
      </p:sp>
      <p:cxnSp>
        <p:nvCxnSpPr>
          <p:cNvPr id="10" name="Gerader Verbinder 9">
            <a:extLst>
              <a:ext uri="{FF2B5EF4-FFF2-40B4-BE49-F238E27FC236}">
                <a16:creationId xmlns:a16="http://schemas.microsoft.com/office/drawing/2014/main" id="{68FC1C4B-9B44-4C9B-8DB7-571535D31AC0}"/>
              </a:ext>
            </a:extLst>
          </p:cNvPr>
          <p:cNvCxnSpPr>
            <a:cxnSpLocks/>
          </p:cNvCxnSpPr>
          <p:nvPr/>
        </p:nvCxnSpPr>
        <p:spPr>
          <a:xfrm flipV="1">
            <a:off x="2737104" y="3148555"/>
            <a:ext cx="0" cy="233598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2697E020-E4BC-42BB-984F-BC56B6D3F672}"/>
              </a:ext>
            </a:extLst>
          </p:cNvPr>
          <p:cNvSpPr txBox="1"/>
          <p:nvPr/>
        </p:nvSpPr>
        <p:spPr>
          <a:xfrm>
            <a:off x="2359830" y="5106064"/>
            <a:ext cx="442750" cy="369332"/>
          </a:xfrm>
          <a:prstGeom prst="rect">
            <a:avLst/>
          </a:prstGeom>
          <a:noFill/>
        </p:spPr>
        <p:txBody>
          <a:bodyPr wrap="none" rtlCol="0">
            <a:spAutoFit/>
          </a:bodyPr>
          <a:lstStyle/>
          <a:p>
            <a:r>
              <a:rPr lang="de-DE" dirty="0"/>
              <a:t>(3)</a:t>
            </a:r>
            <a:endParaRPr lang="en-US" dirty="0"/>
          </a:p>
        </p:txBody>
      </p:sp>
      <p:cxnSp>
        <p:nvCxnSpPr>
          <p:cNvPr id="12" name="Gerader Verbinder 11">
            <a:extLst>
              <a:ext uri="{FF2B5EF4-FFF2-40B4-BE49-F238E27FC236}">
                <a16:creationId xmlns:a16="http://schemas.microsoft.com/office/drawing/2014/main" id="{32C1D754-2646-469A-AFAA-1549AA32169A}"/>
              </a:ext>
            </a:extLst>
          </p:cNvPr>
          <p:cNvCxnSpPr>
            <a:cxnSpLocks/>
          </p:cNvCxnSpPr>
          <p:nvPr/>
        </p:nvCxnSpPr>
        <p:spPr>
          <a:xfrm flipV="1">
            <a:off x="5699760" y="3148555"/>
            <a:ext cx="0" cy="234512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FA54A23E-BF42-45C3-93FA-B42B581A6861}"/>
              </a:ext>
            </a:extLst>
          </p:cNvPr>
          <p:cNvSpPr txBox="1"/>
          <p:nvPr/>
        </p:nvSpPr>
        <p:spPr>
          <a:xfrm>
            <a:off x="5657341" y="5187344"/>
            <a:ext cx="442750" cy="369332"/>
          </a:xfrm>
          <a:prstGeom prst="rect">
            <a:avLst/>
          </a:prstGeom>
          <a:noFill/>
        </p:spPr>
        <p:txBody>
          <a:bodyPr wrap="none" rtlCol="0">
            <a:spAutoFit/>
          </a:bodyPr>
          <a:lstStyle/>
          <a:p>
            <a:r>
              <a:rPr lang="de-DE" dirty="0"/>
              <a:t>(4)</a:t>
            </a:r>
            <a:endParaRPr lang="en-US" dirty="0"/>
          </a:p>
        </p:txBody>
      </p:sp>
    </p:spTree>
    <p:extLst>
      <p:ext uri="{BB962C8B-B14F-4D97-AF65-F5344CB8AC3E}">
        <p14:creationId xmlns:p14="http://schemas.microsoft.com/office/powerpoint/2010/main" val="3274805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663013"/>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Exponentielles Wachstum</a:t>
            </a:r>
          </a:p>
          <a:p>
            <a:pPr algn="just" fontAlgn="auto">
              <a:spcBef>
                <a:spcPts val="0"/>
              </a:spcBef>
              <a:spcAft>
                <a:spcPts val="0"/>
              </a:spcAft>
              <a:defRPr/>
            </a:pPr>
            <a:endParaRPr lang="de-DE" dirty="0"/>
          </a:p>
          <a:p>
            <a:pPr algn="just" fontAlgn="auto">
              <a:spcBef>
                <a:spcPts val="0"/>
              </a:spcBef>
              <a:spcAft>
                <a:spcPts val="0"/>
              </a:spcAft>
              <a:defRPr/>
            </a:pPr>
            <a:r>
              <a:rPr lang="de-DE" dirty="0"/>
              <a:t>Eine Exponentialfunktion </a:t>
            </a:r>
            <a:r>
              <a:rPr lang="de-DE" i="1" dirty="0"/>
              <a:t>f</a:t>
            </a:r>
            <a:r>
              <a:rPr lang="de-DE" dirty="0"/>
              <a:t> zeichnet sich dadurch aus das die variable </a:t>
            </a:r>
            <a:r>
              <a:rPr lang="de-DE" i="1" dirty="0"/>
              <a:t>x</a:t>
            </a:r>
            <a:r>
              <a:rPr lang="de-DE" dirty="0"/>
              <a:t> im Exponenten zu finden ist: </a:t>
            </a:r>
            <a:r>
              <a:rPr lang="de-DE" i="1" dirty="0"/>
              <a:t>f(x)=</a:t>
            </a:r>
            <a:r>
              <a:rPr lang="de-DE" i="1" dirty="0" err="1"/>
              <a:t>b</a:t>
            </a:r>
            <a:r>
              <a:rPr lang="de-DE" i="1" baseline="30000" dirty="0" err="1"/>
              <a:t>x</a:t>
            </a:r>
            <a:r>
              <a:rPr lang="de-DE" i="1" baseline="30000" dirty="0"/>
              <a:t> </a:t>
            </a:r>
            <a:r>
              <a:rPr lang="de-DE" dirty="0"/>
              <a:t>dabei wird </a:t>
            </a:r>
            <a:r>
              <a:rPr lang="de-DE" i="1" dirty="0"/>
              <a:t>b</a:t>
            </a:r>
            <a:r>
              <a:rPr lang="de-DE" dirty="0"/>
              <a:t> als Basis bezeichnet. Von großer Bedeutung sind die Basis 2, </a:t>
            </a:r>
            <a:r>
              <a:rPr lang="de-DE" i="1" dirty="0"/>
              <a:t>e</a:t>
            </a:r>
            <a:r>
              <a:rPr lang="de-DE" dirty="0"/>
              <a:t> und 10. </a:t>
            </a:r>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endParaRPr lang="de-DE" i="1" baseline="30000" dirty="0"/>
          </a:p>
          <a:p>
            <a:pPr algn="just" fontAlgn="auto">
              <a:spcBef>
                <a:spcPts val="0"/>
              </a:spcBef>
              <a:spcAft>
                <a:spcPts val="0"/>
              </a:spcAft>
              <a:defRPr/>
            </a:pPr>
            <a:r>
              <a:rPr lang="de-DE" dirty="0"/>
              <a:t>Die illustriert wie in halblogarithmischer Darstellung Exponential-funktionen als Geraden erscheinen. Es wird deutlich wie stark das Wachstum von </a:t>
            </a:r>
            <a:r>
              <a:rPr lang="de-DE" i="1" dirty="0"/>
              <a:t>b</a:t>
            </a:r>
            <a:r>
              <a:rPr lang="de-DE" dirty="0"/>
              <a:t> abhängt. Nähert sich b der 1 kommt das Wachstum zum erliegen. Exponentielles Wachstum ist erstmal kein Drama an sich, es kommt auf die Größe der Basis an. Im einfachsten Epidemiologischen Model gilt f(x) = R</a:t>
            </a:r>
            <a:r>
              <a:rPr lang="de-DE" baseline="-25000" dirty="0"/>
              <a:t>0</a:t>
            </a:r>
            <a:r>
              <a:rPr lang="de-DE" baseline="30000" dirty="0"/>
              <a:t>x/</a:t>
            </a:r>
            <a:r>
              <a:rPr lang="de-DE" baseline="30000" dirty="0">
                <a:latin typeface="Symbol" panose="05050102010706020507" pitchFamily="18" charset="2"/>
              </a:rPr>
              <a:t>t</a:t>
            </a:r>
            <a:r>
              <a:rPr lang="de-DE" dirty="0"/>
              <a:t> . Wobei </a:t>
            </a:r>
            <a:r>
              <a:rPr lang="de-DE" dirty="0">
                <a:latin typeface="Symbol" panose="05050102010706020507" pitchFamily="18" charset="2"/>
              </a:rPr>
              <a:t>t</a:t>
            </a:r>
            <a:r>
              <a:rPr lang="de-DE" dirty="0"/>
              <a:t> angibt alle wieviel Tage ein Wachstumsschritt statt findet, d. h. mit R</a:t>
            </a:r>
            <a:r>
              <a:rPr lang="de-DE" baseline="-25000" dirty="0"/>
              <a:t>0</a:t>
            </a:r>
            <a:r>
              <a:rPr lang="de-DE" dirty="0"/>
              <a:t>=2 verdoppelt es sich alle </a:t>
            </a:r>
            <a:r>
              <a:rPr lang="de-DE" dirty="0">
                <a:latin typeface="Symbol" panose="05050102010706020507" pitchFamily="18" charset="2"/>
              </a:rPr>
              <a:t>t</a:t>
            </a:r>
            <a:r>
              <a:rPr lang="de-DE" dirty="0"/>
              <a:t> Tage. </a:t>
            </a:r>
            <a:r>
              <a:rPr lang="de-DE" dirty="0">
                <a:latin typeface="Symbol" panose="05050102010706020507" pitchFamily="18" charset="2"/>
              </a:rPr>
              <a:t>t</a:t>
            </a:r>
            <a:r>
              <a:rPr lang="de-DE" dirty="0"/>
              <a:t> ist typischerweise eine Konstante für die Krankheit. Für die COVID-19 Infektionszahlen sieht das so aus</a:t>
            </a:r>
            <a:r>
              <a:rPr lang="de-DE" baseline="30000" dirty="0"/>
              <a:t>E1</a:t>
            </a:r>
            <a:r>
              <a:rPr lang="de-DE" dirty="0"/>
              <a:t>:</a:t>
            </a: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baseline="30000" dirty="0">
              <a:latin typeface="Symbol" panose="05050102010706020507" pitchFamily="18" charset="2"/>
            </a:endParaRPr>
          </a:p>
          <a:p>
            <a:pPr algn="just" fontAlgn="auto">
              <a:spcBef>
                <a:spcPts val="0"/>
              </a:spcBef>
              <a:spcAft>
                <a:spcPts val="0"/>
              </a:spcAft>
              <a:defRPr/>
            </a:pPr>
            <a:endParaRPr lang="de-DE" i="1" baseline="30000" dirty="0"/>
          </a:p>
        </p:txBody>
      </p:sp>
      <p:graphicFrame>
        <p:nvGraphicFramePr>
          <p:cNvPr id="3" name="Diagramm 2"/>
          <p:cNvGraphicFramePr>
            <a:graphicFrameLocks/>
          </p:cNvGraphicFramePr>
          <p:nvPr/>
        </p:nvGraphicFramePr>
        <p:xfrm>
          <a:off x="471600" y="2019897"/>
          <a:ext cx="6400800" cy="23158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Diagramm 3"/>
          <p:cNvGraphicFramePr>
            <a:graphicFrameLocks/>
          </p:cNvGraphicFramePr>
          <p:nvPr/>
        </p:nvGraphicFramePr>
        <p:xfrm>
          <a:off x="471600" y="6870700"/>
          <a:ext cx="3084400" cy="226695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feld 1"/>
          <p:cNvSpPr txBox="1"/>
          <p:nvPr/>
        </p:nvSpPr>
        <p:spPr>
          <a:xfrm>
            <a:off x="3556001" y="6818984"/>
            <a:ext cx="3428000" cy="2308324"/>
          </a:xfrm>
          <a:prstGeom prst="rect">
            <a:avLst/>
          </a:prstGeom>
          <a:noFill/>
        </p:spPr>
        <p:txBody>
          <a:bodyPr wrap="square" rtlCol="0">
            <a:spAutoFit/>
          </a:bodyPr>
          <a:lstStyle/>
          <a:p>
            <a:pPr algn="just"/>
            <a:r>
              <a:rPr lang="de-DE" dirty="0"/>
              <a:t>Bis etwa 12.3. gibt es exponentielles Wachstum, das bis zum 13.3. in kein Wachstum übergeht. Die Exponentialfunktion kann mit verschiedenen Paaren für R</a:t>
            </a:r>
            <a:r>
              <a:rPr lang="de-DE" baseline="-25000" dirty="0"/>
              <a:t>0</a:t>
            </a:r>
            <a:r>
              <a:rPr lang="de-DE" dirty="0"/>
              <a:t> und </a:t>
            </a:r>
            <a:r>
              <a:rPr lang="de-DE" dirty="0">
                <a:latin typeface="Symbol" panose="05050102010706020507" pitchFamily="18" charset="2"/>
              </a:rPr>
              <a:t>t</a:t>
            </a:r>
            <a:r>
              <a:rPr lang="de-DE" dirty="0"/>
              <a:t> beschrieben werden.  Das RKI bevorzug R</a:t>
            </a:r>
            <a:r>
              <a:rPr lang="de-DE" baseline="-25000" dirty="0"/>
              <a:t>0</a:t>
            </a:r>
            <a:r>
              <a:rPr lang="de-DE" dirty="0"/>
              <a:t>=3/</a:t>
            </a:r>
            <a:r>
              <a:rPr lang="de-DE" dirty="0">
                <a:latin typeface="Symbol" panose="05050102010706020507" pitchFamily="18" charset="2"/>
              </a:rPr>
              <a:t>t=</a:t>
            </a:r>
            <a:r>
              <a:rPr lang="de-DE" dirty="0"/>
              <a:t>4. 1,8/2,1 und 1,2/0,65 sind auch möglich. </a:t>
            </a:r>
            <a:endParaRPr lang="en-US" dirty="0"/>
          </a:p>
        </p:txBody>
      </p:sp>
    </p:spTree>
    <p:extLst>
      <p:ext uri="{BB962C8B-B14F-4D97-AF65-F5344CB8AC3E}">
        <p14:creationId xmlns:p14="http://schemas.microsoft.com/office/powerpoint/2010/main" val="1078195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Systematische Analyse</a:t>
            </a:r>
          </a:p>
          <a:p>
            <a:pPr algn="just" fontAlgn="auto">
              <a:spcBef>
                <a:spcPts val="0"/>
              </a:spcBef>
              <a:spcAft>
                <a:spcPts val="0"/>
              </a:spcAft>
              <a:defRPr/>
            </a:pPr>
            <a:endParaRPr lang="de-DE" dirty="0"/>
          </a:p>
          <a:p>
            <a:pPr algn="just" fontAlgn="auto">
              <a:spcBef>
                <a:spcPts val="0"/>
              </a:spcBef>
              <a:spcAft>
                <a:spcPts val="0"/>
              </a:spcAft>
              <a:defRPr/>
            </a:pPr>
            <a:r>
              <a:rPr lang="de-DE" dirty="0" err="1"/>
              <a:t>Dehning</a:t>
            </a:r>
            <a:r>
              <a:rPr lang="de-DE" dirty="0"/>
              <a:t> et al.</a:t>
            </a:r>
            <a:r>
              <a:rPr lang="de-DE" baseline="30000" dirty="0"/>
              <a:t>S1</a:t>
            </a:r>
            <a:r>
              <a:rPr lang="de-DE" dirty="0"/>
              <a:t> mit korrespondierender Autorin V. </a:t>
            </a:r>
            <a:r>
              <a:rPr lang="de-DE" dirty="0" err="1"/>
              <a:t>Priesemann</a:t>
            </a:r>
            <a:r>
              <a:rPr lang="de-DE" dirty="0"/>
              <a:t>, die nach eigenen Angaben auch die Bundesregierung berät</a:t>
            </a:r>
            <a:r>
              <a:rPr lang="de-DE" baseline="30000" dirty="0"/>
              <a:t>S1</a:t>
            </a:r>
            <a:r>
              <a:rPr lang="de-DE" dirty="0"/>
              <a:t>, haben sich in einem systematisch aufgebauten Model die Frage ob man aus den Infektionszahlen die Wirksamkeit der Maßnahmen ableiten kann. Prüfer der Studie sehen Herangehensweise und Methodik teilweise stark vom Vorurteil geprägt, dass die Maßnahmen wirksam waren.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Graph fasst die Ergebnisse zusammen, hier bedeutet 0 kein Wachstum. Man erkennt gut, wie die ermittelten Wendepunkte mit den Regierungsmaßnahmen zusammen fallen. Bereits in dieser Analyse macht (3) nur 2% aus wobei die Unsicherheit der Studie etwa 5% beträgt. Die Wirksamkeit von (3) ist daher nicht eindeutig belegt. Kernproblem der Analyse ist allerdings die Verwendung der JHU Daten als Grundlage. In Reaktion auf Kritik der Prüfer wurde daher die Analyse mit den </a:t>
            </a:r>
            <a:r>
              <a:rPr lang="de-DE" dirty="0" err="1"/>
              <a:t>Nowcasting</a:t>
            </a:r>
            <a:r>
              <a:rPr lang="de-DE" dirty="0"/>
              <a:t> Daten vom RKI wiederholt: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Fig. 17 der  Technical Notes</a:t>
            </a:r>
            <a:r>
              <a:rPr lang="de-DE" baseline="30000" dirty="0"/>
              <a:t>S2</a:t>
            </a:r>
            <a:r>
              <a:rPr lang="de-DE" dirty="0"/>
              <a:t> zeigt jetzt: (3) war sicher nicht notwendig, (2) wahrscheinlich nicht notwendig und (1) liegt 3 Tage nach dem Wendepunkt (a) was Zweifel an der Wirksamkeit weckt.</a:t>
            </a:r>
          </a:p>
        </p:txBody>
      </p:sp>
      <p:sp>
        <p:nvSpPr>
          <p:cNvPr id="32" name="Rechteck 31"/>
          <p:cNvSpPr/>
          <p:nvPr/>
        </p:nvSpPr>
        <p:spPr>
          <a:xfrm>
            <a:off x="450850" y="6684072"/>
            <a:ext cx="6444416" cy="157947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450850" y="2852823"/>
            <a:ext cx="6444416" cy="157947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clrChange>
              <a:clrFrom>
                <a:srgbClr val="FFFFFF"/>
              </a:clrFrom>
              <a:clrTo>
                <a:srgbClr val="FFFFFF">
                  <a:alpha val="0"/>
                </a:srgbClr>
              </a:clrTo>
            </a:clrChange>
          </a:blip>
          <a:stretch>
            <a:fillRect/>
          </a:stretch>
        </p:blipFill>
        <p:spPr>
          <a:xfrm>
            <a:off x="450850" y="2859924"/>
            <a:ext cx="6444416" cy="1572376"/>
          </a:xfrm>
          <a:prstGeom prst="rect">
            <a:avLst/>
          </a:prstGeom>
          <a:ln w="19050">
            <a:solidFill>
              <a:srgbClr val="FF0000"/>
            </a:solidFill>
          </a:ln>
        </p:spPr>
      </p:pic>
      <p:cxnSp>
        <p:nvCxnSpPr>
          <p:cNvPr id="9" name="Gerader Verbinder 8">
            <a:extLst>
              <a:ext uri="{FF2B5EF4-FFF2-40B4-BE49-F238E27FC236}">
                <a16:creationId xmlns:a16="http://schemas.microsoft.com/office/drawing/2014/main" id="{86D93CB8-53F9-4CF1-A528-1F4CC14A478B}"/>
              </a:ext>
            </a:extLst>
          </p:cNvPr>
          <p:cNvCxnSpPr>
            <a:cxnSpLocks/>
          </p:cNvCxnSpPr>
          <p:nvPr/>
        </p:nvCxnSpPr>
        <p:spPr>
          <a:xfrm flipV="1">
            <a:off x="2220964" y="3229257"/>
            <a:ext cx="0"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20177072-8FF1-4E1B-BBA6-C2B36FCF42AC}"/>
              </a:ext>
            </a:extLst>
          </p:cNvPr>
          <p:cNvSpPr txBox="1"/>
          <p:nvPr/>
        </p:nvSpPr>
        <p:spPr>
          <a:xfrm>
            <a:off x="1985502" y="2859924"/>
            <a:ext cx="442750" cy="369332"/>
          </a:xfrm>
          <a:prstGeom prst="rect">
            <a:avLst/>
          </a:prstGeom>
          <a:noFill/>
          <a:ln>
            <a:noFill/>
          </a:ln>
        </p:spPr>
        <p:txBody>
          <a:bodyPr wrap="none" rtlCol="0">
            <a:spAutoFit/>
          </a:bodyPr>
          <a:lstStyle/>
          <a:p>
            <a:r>
              <a:rPr lang="de-DE" dirty="0"/>
              <a:t>(1)</a:t>
            </a:r>
            <a:endParaRPr lang="en-US" dirty="0"/>
          </a:p>
        </p:txBody>
      </p:sp>
      <p:cxnSp>
        <p:nvCxnSpPr>
          <p:cNvPr id="11" name="Gerader Verbinder 10">
            <a:extLst>
              <a:ext uri="{FF2B5EF4-FFF2-40B4-BE49-F238E27FC236}">
                <a16:creationId xmlns:a16="http://schemas.microsoft.com/office/drawing/2014/main" id="{D0FB6DAB-C671-40B3-A604-132308D018CB}"/>
              </a:ext>
            </a:extLst>
          </p:cNvPr>
          <p:cNvCxnSpPr>
            <a:cxnSpLocks/>
          </p:cNvCxnSpPr>
          <p:nvPr/>
        </p:nvCxnSpPr>
        <p:spPr>
          <a:xfrm flipV="1">
            <a:off x="2751507" y="3229257"/>
            <a:ext cx="1866"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E94881AC-234C-4442-985F-AD0F7043CD90}"/>
              </a:ext>
            </a:extLst>
          </p:cNvPr>
          <p:cNvSpPr txBox="1"/>
          <p:nvPr/>
        </p:nvSpPr>
        <p:spPr>
          <a:xfrm>
            <a:off x="2518338" y="2852823"/>
            <a:ext cx="442750" cy="369332"/>
          </a:xfrm>
          <a:prstGeom prst="rect">
            <a:avLst/>
          </a:prstGeom>
          <a:noFill/>
          <a:ln>
            <a:noFill/>
          </a:ln>
        </p:spPr>
        <p:txBody>
          <a:bodyPr wrap="none" rtlCol="0">
            <a:spAutoFit/>
          </a:bodyPr>
          <a:lstStyle/>
          <a:p>
            <a:r>
              <a:rPr lang="de-DE" dirty="0"/>
              <a:t>(2)</a:t>
            </a:r>
            <a:endParaRPr lang="en-US" dirty="0"/>
          </a:p>
        </p:txBody>
      </p:sp>
      <p:cxnSp>
        <p:nvCxnSpPr>
          <p:cNvPr id="13" name="Gerader Verbinder 12">
            <a:extLst>
              <a:ext uri="{FF2B5EF4-FFF2-40B4-BE49-F238E27FC236}">
                <a16:creationId xmlns:a16="http://schemas.microsoft.com/office/drawing/2014/main" id="{B52D33C1-7925-438B-9D90-8CDDDD1DD70A}"/>
              </a:ext>
            </a:extLst>
          </p:cNvPr>
          <p:cNvCxnSpPr>
            <a:cxnSpLocks/>
          </p:cNvCxnSpPr>
          <p:nvPr/>
        </p:nvCxnSpPr>
        <p:spPr>
          <a:xfrm flipV="1">
            <a:off x="3264665" y="3229257"/>
            <a:ext cx="0"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877FE74-6433-4ECB-A6D5-13184EE5CEA3}"/>
              </a:ext>
            </a:extLst>
          </p:cNvPr>
          <p:cNvSpPr txBox="1"/>
          <p:nvPr/>
        </p:nvSpPr>
        <p:spPr>
          <a:xfrm>
            <a:off x="3043290" y="2859924"/>
            <a:ext cx="442750" cy="369332"/>
          </a:xfrm>
          <a:prstGeom prst="rect">
            <a:avLst/>
          </a:prstGeom>
          <a:noFill/>
          <a:ln>
            <a:noFill/>
          </a:ln>
        </p:spPr>
        <p:txBody>
          <a:bodyPr wrap="none" rtlCol="0">
            <a:spAutoFit/>
          </a:bodyPr>
          <a:lstStyle/>
          <a:p>
            <a:r>
              <a:rPr lang="de-DE" dirty="0"/>
              <a:t>(3)</a:t>
            </a:r>
            <a:endParaRPr lang="en-US" dirty="0"/>
          </a:p>
        </p:txBody>
      </p:sp>
      <p:pic>
        <p:nvPicPr>
          <p:cNvPr id="21" name="Grafik 20"/>
          <p:cNvPicPr>
            <a:picLocks noChangeAspect="1"/>
          </p:cNvPicPr>
          <p:nvPr/>
        </p:nvPicPr>
        <p:blipFill>
          <a:blip r:embed="rId4">
            <a:clrChange>
              <a:clrFrom>
                <a:srgbClr val="FFFFFF"/>
              </a:clrFrom>
              <a:clrTo>
                <a:srgbClr val="FFFFFF">
                  <a:alpha val="0"/>
                </a:srgbClr>
              </a:clrTo>
            </a:clrChange>
          </a:blip>
          <a:stretch>
            <a:fillRect/>
          </a:stretch>
        </p:blipFill>
        <p:spPr>
          <a:xfrm>
            <a:off x="442802" y="6684072"/>
            <a:ext cx="6452464" cy="1596328"/>
          </a:xfrm>
          <a:prstGeom prst="rect">
            <a:avLst/>
          </a:prstGeom>
          <a:ln w="19050">
            <a:solidFill>
              <a:srgbClr val="FF0000"/>
            </a:solidFill>
          </a:ln>
        </p:spPr>
      </p:pic>
      <p:cxnSp>
        <p:nvCxnSpPr>
          <p:cNvPr id="22" name="Gerader Verbinder 21">
            <a:extLst>
              <a:ext uri="{FF2B5EF4-FFF2-40B4-BE49-F238E27FC236}">
                <a16:creationId xmlns:a16="http://schemas.microsoft.com/office/drawing/2014/main" id="{86D93CB8-53F9-4CF1-A528-1F4CC14A478B}"/>
              </a:ext>
            </a:extLst>
          </p:cNvPr>
          <p:cNvCxnSpPr>
            <a:cxnSpLocks/>
          </p:cNvCxnSpPr>
          <p:nvPr/>
        </p:nvCxnSpPr>
        <p:spPr>
          <a:xfrm flipV="1">
            <a:off x="2207469" y="7060506"/>
            <a:ext cx="0"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20177072-8FF1-4E1B-BBA6-C2B36FCF42AC}"/>
              </a:ext>
            </a:extLst>
          </p:cNvPr>
          <p:cNvSpPr txBox="1"/>
          <p:nvPr/>
        </p:nvSpPr>
        <p:spPr>
          <a:xfrm>
            <a:off x="1979150" y="6691173"/>
            <a:ext cx="442750" cy="369332"/>
          </a:xfrm>
          <a:prstGeom prst="rect">
            <a:avLst/>
          </a:prstGeom>
          <a:noFill/>
          <a:ln>
            <a:noFill/>
          </a:ln>
        </p:spPr>
        <p:txBody>
          <a:bodyPr wrap="none" rtlCol="0">
            <a:spAutoFit/>
          </a:bodyPr>
          <a:lstStyle/>
          <a:p>
            <a:r>
              <a:rPr lang="de-DE" dirty="0"/>
              <a:t>(1)</a:t>
            </a:r>
            <a:endParaRPr lang="en-US" dirty="0"/>
          </a:p>
        </p:txBody>
      </p:sp>
      <p:cxnSp>
        <p:nvCxnSpPr>
          <p:cNvPr id="24" name="Gerader Verbinder 23">
            <a:extLst>
              <a:ext uri="{FF2B5EF4-FFF2-40B4-BE49-F238E27FC236}">
                <a16:creationId xmlns:a16="http://schemas.microsoft.com/office/drawing/2014/main" id="{D0FB6DAB-C671-40B3-A604-132308D018CB}"/>
              </a:ext>
            </a:extLst>
          </p:cNvPr>
          <p:cNvCxnSpPr>
            <a:cxnSpLocks/>
          </p:cNvCxnSpPr>
          <p:nvPr/>
        </p:nvCxnSpPr>
        <p:spPr>
          <a:xfrm flipV="1">
            <a:off x="2735631" y="7060506"/>
            <a:ext cx="1866"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E94881AC-234C-4442-985F-AD0F7043CD90}"/>
              </a:ext>
            </a:extLst>
          </p:cNvPr>
          <p:cNvSpPr txBox="1"/>
          <p:nvPr/>
        </p:nvSpPr>
        <p:spPr>
          <a:xfrm>
            <a:off x="2516748" y="6684072"/>
            <a:ext cx="442750" cy="369332"/>
          </a:xfrm>
          <a:prstGeom prst="rect">
            <a:avLst/>
          </a:prstGeom>
          <a:noFill/>
          <a:ln>
            <a:noFill/>
          </a:ln>
        </p:spPr>
        <p:txBody>
          <a:bodyPr wrap="none" rtlCol="0">
            <a:spAutoFit/>
          </a:bodyPr>
          <a:lstStyle/>
          <a:p>
            <a:r>
              <a:rPr lang="de-DE" dirty="0"/>
              <a:t>(2)</a:t>
            </a:r>
            <a:endParaRPr lang="en-US" dirty="0"/>
          </a:p>
        </p:txBody>
      </p:sp>
      <p:cxnSp>
        <p:nvCxnSpPr>
          <p:cNvPr id="26" name="Gerader Verbinder 25">
            <a:extLst>
              <a:ext uri="{FF2B5EF4-FFF2-40B4-BE49-F238E27FC236}">
                <a16:creationId xmlns:a16="http://schemas.microsoft.com/office/drawing/2014/main" id="{B52D33C1-7925-438B-9D90-8CDDDD1DD70A}"/>
              </a:ext>
            </a:extLst>
          </p:cNvPr>
          <p:cNvCxnSpPr>
            <a:cxnSpLocks/>
          </p:cNvCxnSpPr>
          <p:nvPr/>
        </p:nvCxnSpPr>
        <p:spPr>
          <a:xfrm flipV="1">
            <a:off x="3267837" y="7060506"/>
            <a:ext cx="0" cy="92364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E877FE74-6433-4ECB-A6D5-13184EE5CEA3}"/>
              </a:ext>
            </a:extLst>
          </p:cNvPr>
          <p:cNvSpPr txBox="1"/>
          <p:nvPr/>
        </p:nvSpPr>
        <p:spPr>
          <a:xfrm>
            <a:off x="3041700" y="6691173"/>
            <a:ext cx="442750" cy="369332"/>
          </a:xfrm>
          <a:prstGeom prst="rect">
            <a:avLst/>
          </a:prstGeom>
          <a:noFill/>
          <a:ln>
            <a:noFill/>
          </a:ln>
        </p:spPr>
        <p:txBody>
          <a:bodyPr wrap="none" rtlCol="0">
            <a:spAutoFit/>
          </a:bodyPr>
          <a:lstStyle/>
          <a:p>
            <a:r>
              <a:rPr lang="de-DE" dirty="0"/>
              <a:t>(3)</a:t>
            </a:r>
            <a:endParaRPr lang="en-US" dirty="0"/>
          </a:p>
        </p:txBody>
      </p:sp>
      <p:cxnSp>
        <p:nvCxnSpPr>
          <p:cNvPr id="28" name="Gerader Verbinder 27">
            <a:extLst>
              <a:ext uri="{FF2B5EF4-FFF2-40B4-BE49-F238E27FC236}">
                <a16:creationId xmlns:a16="http://schemas.microsoft.com/office/drawing/2014/main" id="{86D93CB8-53F9-4CF1-A528-1F4CC14A478B}"/>
              </a:ext>
            </a:extLst>
          </p:cNvPr>
          <p:cNvCxnSpPr>
            <a:cxnSpLocks/>
          </p:cNvCxnSpPr>
          <p:nvPr/>
        </p:nvCxnSpPr>
        <p:spPr>
          <a:xfrm flipV="1">
            <a:off x="1985502" y="7053404"/>
            <a:ext cx="0" cy="92364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20177072-8FF1-4E1B-BBA6-C2B36FCF42AC}"/>
              </a:ext>
            </a:extLst>
          </p:cNvPr>
          <p:cNvSpPr txBox="1"/>
          <p:nvPr/>
        </p:nvSpPr>
        <p:spPr>
          <a:xfrm>
            <a:off x="1732763" y="6691173"/>
            <a:ext cx="442750" cy="369332"/>
          </a:xfrm>
          <a:prstGeom prst="rect">
            <a:avLst/>
          </a:prstGeom>
          <a:noFill/>
          <a:ln>
            <a:noFill/>
          </a:ln>
        </p:spPr>
        <p:txBody>
          <a:bodyPr wrap="none" rtlCol="0">
            <a:spAutoFit/>
          </a:bodyPr>
          <a:lstStyle/>
          <a:p>
            <a:r>
              <a:rPr lang="de-DE" dirty="0">
                <a:solidFill>
                  <a:srgbClr val="C00000"/>
                </a:solidFill>
              </a:rPr>
              <a:t>(a)</a:t>
            </a:r>
            <a:endParaRPr lang="en-US" dirty="0">
              <a:solidFill>
                <a:srgbClr val="C00000"/>
              </a:solidFill>
            </a:endParaRPr>
          </a:p>
        </p:txBody>
      </p:sp>
    </p:spTree>
    <p:extLst>
      <p:ext uri="{BB962C8B-B14F-4D97-AF65-F5344CB8AC3E}">
        <p14:creationId xmlns:p14="http://schemas.microsoft.com/office/powerpoint/2010/main" val="1625229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Sterbefälle</a:t>
            </a:r>
          </a:p>
          <a:p>
            <a:pPr algn="just" fontAlgn="auto">
              <a:spcBef>
                <a:spcPts val="0"/>
              </a:spcBef>
              <a:spcAft>
                <a:spcPts val="0"/>
              </a:spcAft>
              <a:defRPr/>
            </a:pPr>
            <a:endParaRPr lang="de-DE" dirty="0"/>
          </a:p>
          <a:p>
            <a:pPr algn="just" fontAlgn="auto">
              <a:spcBef>
                <a:spcPts val="0"/>
              </a:spcBef>
              <a:spcAft>
                <a:spcPts val="0"/>
              </a:spcAft>
              <a:defRPr/>
            </a:pPr>
            <a:r>
              <a:rPr lang="de-DE" dirty="0"/>
              <a:t>Bei Sterbefällen</a:t>
            </a:r>
            <a:r>
              <a:rPr lang="de-DE" baseline="30000" dirty="0"/>
              <a:t>S6</a:t>
            </a:r>
            <a:r>
              <a:rPr lang="de-DE" dirty="0"/>
              <a:t> gibt es keine großen Unsicherheiten.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Die orange Funktion beschreibt die Verteilung der Sterbefälle.</a:t>
            </a:r>
          </a:p>
          <a:p>
            <a:pPr algn="just" fontAlgn="auto">
              <a:spcBef>
                <a:spcPts val="0"/>
              </a:spcBef>
              <a:spcAft>
                <a:spcPts val="0"/>
              </a:spcAft>
              <a:defRPr/>
            </a:pPr>
            <a:r>
              <a:rPr lang="de-DE" dirty="0"/>
              <a:t>Sterbefälle hängen mit dem Infektionsgeschehen über die IFR (hier: 0,36%</a:t>
            </a:r>
            <a:r>
              <a:rPr lang="de-DE" baseline="30000" dirty="0"/>
              <a:t>i2</a:t>
            </a:r>
            <a:r>
              <a:rPr lang="de-DE" dirty="0"/>
              <a:t>) und die durchschnittliche Zeit die von der Infektion bis zum Tode vergeht (18,8</a:t>
            </a:r>
            <a:r>
              <a:rPr lang="de-DE" baseline="30000" dirty="0"/>
              <a:t>S7</a:t>
            </a:r>
            <a:r>
              <a:rPr lang="de-DE" dirty="0"/>
              <a:t>+5,2</a:t>
            </a:r>
            <a:r>
              <a:rPr lang="de-DE" baseline="30000" dirty="0"/>
              <a:t>S8</a:t>
            </a:r>
            <a:r>
              <a:rPr lang="de-DE" dirty="0"/>
              <a:t>=23 (95% CI:16,2-50,2)) zusammen, daraus ergibt sich die rote Kurve im Graphen unten. Grün sind Tests nach Meldedatum. </a:t>
            </a:r>
          </a:p>
          <a:p>
            <a:pPr algn="just" fontAlgn="auto">
              <a:spcBef>
                <a:spcPts val="0"/>
              </a:spcBef>
              <a:spcAft>
                <a:spcPts val="0"/>
              </a:spcAft>
              <a:defRPr/>
            </a:pP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(a) Zeigt den Wendepunkt (f‘‘=0) am 15.3. und (b) das Maximum (f‘=0) der roten Funktion am 24.3. Wegen der großen Unsicherheit in der Zeit von Symptombeginn zum Tod, lässt sich hier keine abschließende Bewertung bzgl. des Nutzens von (1) - (3) vornehmen.</a:t>
            </a:r>
          </a:p>
        </p:txBody>
      </p:sp>
      <p:graphicFrame>
        <p:nvGraphicFramePr>
          <p:cNvPr id="23" name="Diagramm 22">
            <a:extLst>
              <a:ext uri="{FF2B5EF4-FFF2-40B4-BE49-F238E27FC236}">
                <a16:creationId xmlns:a16="http://schemas.microsoft.com/office/drawing/2014/main" id="{CFA750DB-06CB-4384-88E7-A884E32C5314}"/>
              </a:ext>
            </a:extLst>
          </p:cNvPr>
          <p:cNvGraphicFramePr>
            <a:graphicFrameLocks/>
          </p:cNvGraphicFramePr>
          <p:nvPr>
            <p:extLst>
              <p:ext uri="{D42A27DB-BD31-4B8C-83A1-F6EECF244321}">
                <p14:modId xmlns:p14="http://schemas.microsoft.com/office/powerpoint/2010/main" val="3439797213"/>
              </p:ext>
            </p:extLst>
          </p:nvPr>
        </p:nvGraphicFramePr>
        <p:xfrm>
          <a:off x="457432" y="1295400"/>
          <a:ext cx="6400568" cy="24143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Diagramm 23">
            <a:extLst>
              <a:ext uri="{FF2B5EF4-FFF2-40B4-BE49-F238E27FC236}">
                <a16:creationId xmlns:a16="http://schemas.microsoft.com/office/drawing/2014/main" id="{32B42F3A-BCE7-40C2-B1D7-F1EA5E6981E4}"/>
              </a:ext>
            </a:extLst>
          </p:cNvPr>
          <p:cNvGraphicFramePr>
            <a:graphicFrameLocks/>
          </p:cNvGraphicFramePr>
          <p:nvPr>
            <p:extLst>
              <p:ext uri="{D42A27DB-BD31-4B8C-83A1-F6EECF244321}">
                <p14:modId xmlns:p14="http://schemas.microsoft.com/office/powerpoint/2010/main" val="361077327"/>
              </p:ext>
            </p:extLst>
          </p:nvPr>
        </p:nvGraphicFramePr>
        <p:xfrm>
          <a:off x="723808" y="1295400"/>
          <a:ext cx="6050838" cy="20492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Diagramm 24">
            <a:extLst>
              <a:ext uri="{FF2B5EF4-FFF2-40B4-BE49-F238E27FC236}">
                <a16:creationId xmlns:a16="http://schemas.microsoft.com/office/drawing/2014/main" id="{03B3A8D9-A3C5-428A-96ED-41902D449340}"/>
              </a:ext>
            </a:extLst>
          </p:cNvPr>
          <p:cNvGraphicFramePr>
            <a:graphicFrameLocks/>
          </p:cNvGraphicFramePr>
          <p:nvPr>
            <p:extLst>
              <p:ext uri="{D42A27DB-BD31-4B8C-83A1-F6EECF244321}">
                <p14:modId xmlns:p14="http://schemas.microsoft.com/office/powerpoint/2010/main" val="2443994371"/>
              </p:ext>
            </p:extLst>
          </p:nvPr>
        </p:nvGraphicFramePr>
        <p:xfrm>
          <a:off x="453434" y="5406804"/>
          <a:ext cx="6400568" cy="2340196"/>
        </p:xfrm>
        <a:graphic>
          <a:graphicData uri="http://schemas.openxmlformats.org/drawingml/2006/chart">
            <c:chart xmlns:c="http://schemas.openxmlformats.org/drawingml/2006/chart" xmlns:r="http://schemas.openxmlformats.org/officeDocument/2006/relationships" r:id="rId5"/>
          </a:graphicData>
        </a:graphic>
      </p:graphicFrame>
      <p:cxnSp>
        <p:nvCxnSpPr>
          <p:cNvPr id="5" name="Gerader Verbinder 4">
            <a:extLst>
              <a:ext uri="{FF2B5EF4-FFF2-40B4-BE49-F238E27FC236}">
                <a16:creationId xmlns:a16="http://schemas.microsoft.com/office/drawing/2014/main" id="{86D93CB8-53F9-4CF1-A528-1F4CC14A478B}"/>
              </a:ext>
            </a:extLst>
          </p:cNvPr>
          <p:cNvCxnSpPr>
            <a:cxnSpLocks/>
          </p:cNvCxnSpPr>
          <p:nvPr/>
        </p:nvCxnSpPr>
        <p:spPr>
          <a:xfrm flipV="1">
            <a:off x="2407569" y="5581860"/>
            <a:ext cx="0" cy="17921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20177072-8FF1-4E1B-BBA6-C2B36FCF42AC}"/>
              </a:ext>
            </a:extLst>
          </p:cNvPr>
          <p:cNvSpPr txBox="1"/>
          <p:nvPr/>
        </p:nvSpPr>
        <p:spPr>
          <a:xfrm>
            <a:off x="2166477" y="5298136"/>
            <a:ext cx="442750" cy="369332"/>
          </a:xfrm>
          <a:prstGeom prst="rect">
            <a:avLst/>
          </a:prstGeom>
          <a:noFill/>
          <a:ln>
            <a:noFill/>
          </a:ln>
        </p:spPr>
        <p:txBody>
          <a:bodyPr wrap="none" rtlCol="0">
            <a:spAutoFit/>
          </a:bodyPr>
          <a:lstStyle/>
          <a:p>
            <a:r>
              <a:rPr lang="de-DE" dirty="0"/>
              <a:t>(1)</a:t>
            </a:r>
            <a:endParaRPr lang="en-US" dirty="0"/>
          </a:p>
        </p:txBody>
      </p:sp>
      <p:cxnSp>
        <p:nvCxnSpPr>
          <p:cNvPr id="7" name="Gerader Verbinder 6">
            <a:extLst>
              <a:ext uri="{FF2B5EF4-FFF2-40B4-BE49-F238E27FC236}">
                <a16:creationId xmlns:a16="http://schemas.microsoft.com/office/drawing/2014/main" id="{D0FB6DAB-C671-40B3-A604-132308D018CB}"/>
              </a:ext>
            </a:extLst>
          </p:cNvPr>
          <p:cNvCxnSpPr>
            <a:cxnSpLocks/>
          </p:cNvCxnSpPr>
          <p:nvPr/>
        </p:nvCxnSpPr>
        <p:spPr>
          <a:xfrm flipV="1">
            <a:off x="2645287" y="5581860"/>
            <a:ext cx="7462" cy="1786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E94881AC-234C-4442-985F-AD0F7043CD90}"/>
              </a:ext>
            </a:extLst>
          </p:cNvPr>
          <p:cNvSpPr txBox="1"/>
          <p:nvPr/>
        </p:nvSpPr>
        <p:spPr>
          <a:xfrm>
            <a:off x="2404195" y="5298136"/>
            <a:ext cx="442750" cy="369332"/>
          </a:xfrm>
          <a:prstGeom prst="rect">
            <a:avLst/>
          </a:prstGeom>
          <a:noFill/>
          <a:ln>
            <a:noFill/>
          </a:ln>
        </p:spPr>
        <p:txBody>
          <a:bodyPr wrap="none" rtlCol="0">
            <a:spAutoFit/>
          </a:bodyPr>
          <a:lstStyle/>
          <a:p>
            <a:r>
              <a:rPr lang="de-DE" dirty="0"/>
              <a:t>(2)</a:t>
            </a:r>
            <a:endParaRPr lang="en-US" dirty="0"/>
          </a:p>
        </p:txBody>
      </p:sp>
      <p:cxnSp>
        <p:nvCxnSpPr>
          <p:cNvPr id="9" name="Gerader Verbinder 8">
            <a:extLst>
              <a:ext uri="{FF2B5EF4-FFF2-40B4-BE49-F238E27FC236}">
                <a16:creationId xmlns:a16="http://schemas.microsoft.com/office/drawing/2014/main" id="{B52D33C1-7925-438B-9D90-8CDDDD1DD70A}"/>
              </a:ext>
            </a:extLst>
          </p:cNvPr>
          <p:cNvCxnSpPr>
            <a:cxnSpLocks/>
          </p:cNvCxnSpPr>
          <p:nvPr/>
        </p:nvCxnSpPr>
        <p:spPr>
          <a:xfrm flipV="1">
            <a:off x="2917002" y="5581860"/>
            <a:ext cx="0" cy="1786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E877FE74-6433-4ECB-A6D5-13184EE5CEA3}"/>
              </a:ext>
            </a:extLst>
          </p:cNvPr>
          <p:cNvSpPr txBox="1"/>
          <p:nvPr/>
        </p:nvSpPr>
        <p:spPr>
          <a:xfrm>
            <a:off x="2698118" y="5298338"/>
            <a:ext cx="442750" cy="369332"/>
          </a:xfrm>
          <a:prstGeom prst="rect">
            <a:avLst/>
          </a:prstGeom>
          <a:noFill/>
          <a:ln>
            <a:noFill/>
          </a:ln>
        </p:spPr>
        <p:txBody>
          <a:bodyPr wrap="none" rtlCol="0">
            <a:spAutoFit/>
          </a:bodyPr>
          <a:lstStyle/>
          <a:p>
            <a:r>
              <a:rPr lang="de-DE" dirty="0"/>
              <a:t>(3)</a:t>
            </a:r>
            <a:endParaRPr lang="en-US" dirty="0"/>
          </a:p>
        </p:txBody>
      </p:sp>
      <p:cxnSp>
        <p:nvCxnSpPr>
          <p:cNvPr id="11" name="Gerader Verbinder 10">
            <a:extLst>
              <a:ext uri="{FF2B5EF4-FFF2-40B4-BE49-F238E27FC236}">
                <a16:creationId xmlns:a16="http://schemas.microsoft.com/office/drawing/2014/main" id="{6F1AFBF6-4F38-463C-9373-DCBF0870C659}"/>
              </a:ext>
            </a:extLst>
          </p:cNvPr>
          <p:cNvCxnSpPr>
            <a:cxnSpLocks/>
          </p:cNvCxnSpPr>
          <p:nvPr/>
        </p:nvCxnSpPr>
        <p:spPr>
          <a:xfrm flipV="1">
            <a:off x="4312224" y="5581860"/>
            <a:ext cx="0" cy="17895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4915A2F-CD16-4600-9EE9-373CA53F333A}"/>
              </a:ext>
            </a:extLst>
          </p:cNvPr>
          <p:cNvSpPr txBox="1"/>
          <p:nvPr/>
        </p:nvSpPr>
        <p:spPr>
          <a:xfrm>
            <a:off x="4090849" y="5298338"/>
            <a:ext cx="442750" cy="369332"/>
          </a:xfrm>
          <a:prstGeom prst="rect">
            <a:avLst/>
          </a:prstGeom>
          <a:noFill/>
          <a:ln>
            <a:noFill/>
          </a:ln>
        </p:spPr>
        <p:txBody>
          <a:bodyPr wrap="none" rtlCol="0">
            <a:spAutoFit/>
          </a:bodyPr>
          <a:lstStyle/>
          <a:p>
            <a:r>
              <a:rPr lang="de-DE" dirty="0"/>
              <a:t>(4)</a:t>
            </a:r>
            <a:endParaRPr lang="en-US" dirty="0"/>
          </a:p>
        </p:txBody>
      </p:sp>
      <p:cxnSp>
        <p:nvCxnSpPr>
          <p:cNvPr id="33" name="Gerader Verbinder 32">
            <a:extLst>
              <a:ext uri="{FF2B5EF4-FFF2-40B4-BE49-F238E27FC236}">
                <a16:creationId xmlns:a16="http://schemas.microsoft.com/office/drawing/2014/main" id="{05A7050C-A541-45F2-AD35-90BBA190934E}"/>
              </a:ext>
            </a:extLst>
          </p:cNvPr>
          <p:cNvCxnSpPr>
            <a:cxnSpLocks/>
          </p:cNvCxnSpPr>
          <p:nvPr/>
        </p:nvCxnSpPr>
        <p:spPr>
          <a:xfrm flipV="1">
            <a:off x="3046725" y="5575764"/>
            <a:ext cx="0" cy="178608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5644D309-C0E2-453F-943C-A071143FF689}"/>
              </a:ext>
            </a:extLst>
          </p:cNvPr>
          <p:cNvCxnSpPr>
            <a:cxnSpLocks/>
          </p:cNvCxnSpPr>
          <p:nvPr/>
        </p:nvCxnSpPr>
        <p:spPr>
          <a:xfrm flipV="1">
            <a:off x="2607236" y="5572129"/>
            <a:ext cx="0" cy="176400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D5DD85BF-B9A3-43A9-9217-8100EC2D42C2}"/>
              </a:ext>
            </a:extLst>
          </p:cNvPr>
          <p:cNvSpPr txBox="1"/>
          <p:nvPr/>
        </p:nvSpPr>
        <p:spPr>
          <a:xfrm>
            <a:off x="2392263" y="7255829"/>
            <a:ext cx="442750" cy="369332"/>
          </a:xfrm>
          <a:prstGeom prst="rect">
            <a:avLst/>
          </a:prstGeom>
          <a:noFill/>
          <a:ln>
            <a:noFill/>
          </a:ln>
        </p:spPr>
        <p:txBody>
          <a:bodyPr wrap="none" rtlCol="0">
            <a:spAutoFit/>
          </a:bodyPr>
          <a:lstStyle/>
          <a:p>
            <a:r>
              <a:rPr lang="de-DE" dirty="0">
                <a:solidFill>
                  <a:srgbClr val="C00000"/>
                </a:solidFill>
              </a:rPr>
              <a:t>(a)</a:t>
            </a:r>
            <a:endParaRPr lang="en-US" dirty="0">
              <a:solidFill>
                <a:srgbClr val="C00000"/>
              </a:solidFill>
            </a:endParaRPr>
          </a:p>
        </p:txBody>
      </p:sp>
      <p:sp>
        <p:nvSpPr>
          <p:cNvPr id="36" name="Textfeld 35">
            <a:extLst>
              <a:ext uri="{FF2B5EF4-FFF2-40B4-BE49-F238E27FC236}">
                <a16:creationId xmlns:a16="http://schemas.microsoft.com/office/drawing/2014/main" id="{39BB908E-BB5E-431D-810E-4E4CD576CCB6}"/>
              </a:ext>
            </a:extLst>
          </p:cNvPr>
          <p:cNvSpPr txBox="1"/>
          <p:nvPr/>
        </p:nvSpPr>
        <p:spPr>
          <a:xfrm>
            <a:off x="2822946" y="7255829"/>
            <a:ext cx="447558" cy="369332"/>
          </a:xfrm>
          <a:prstGeom prst="rect">
            <a:avLst/>
          </a:prstGeom>
          <a:noFill/>
          <a:ln>
            <a:noFill/>
          </a:ln>
        </p:spPr>
        <p:txBody>
          <a:bodyPr wrap="none" rtlCol="0">
            <a:spAutoFit/>
          </a:bodyPr>
          <a:lstStyle/>
          <a:p>
            <a:r>
              <a:rPr lang="de-DE" dirty="0">
                <a:solidFill>
                  <a:srgbClr val="C00000"/>
                </a:solidFill>
              </a:rPr>
              <a:t>(b)</a:t>
            </a:r>
            <a:endParaRPr lang="en-US" dirty="0">
              <a:solidFill>
                <a:srgbClr val="C00000"/>
              </a:solidFill>
            </a:endParaRPr>
          </a:p>
        </p:txBody>
      </p:sp>
    </p:spTree>
    <p:extLst>
      <p:ext uri="{BB962C8B-B14F-4D97-AF65-F5344CB8AC3E}">
        <p14:creationId xmlns:p14="http://schemas.microsoft.com/office/powerpoint/2010/main" val="1249035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494633"/>
          </a:xfrm>
          <a:prstGeom prst="rect">
            <a:avLst/>
          </a:prstGeom>
          <a:solidFill>
            <a:srgbClr val="B8ED0D">
              <a:alpha val="60000"/>
            </a:srgbClr>
          </a:solidFill>
        </p:spPr>
        <p:txBody>
          <a:bodyPr wrap="square">
            <a:spAutoFit/>
          </a:bodyPr>
          <a:lstStyle/>
          <a:p>
            <a:pPr algn="just">
              <a:defRPr/>
            </a:pPr>
            <a:r>
              <a:rPr lang="de-DE" sz="2400" b="1" dirty="0"/>
              <a:t>Sterberisiko</a:t>
            </a:r>
          </a:p>
          <a:p>
            <a:pPr algn="just" fontAlgn="auto">
              <a:spcBef>
                <a:spcPts val="0"/>
              </a:spcBef>
              <a:spcAft>
                <a:spcPts val="0"/>
              </a:spcAft>
              <a:defRPr/>
            </a:pPr>
            <a:endParaRPr lang="de-DE" dirty="0"/>
          </a:p>
          <a:p>
            <a:pPr algn="just" fontAlgn="auto">
              <a:spcBef>
                <a:spcPts val="0"/>
              </a:spcBef>
              <a:spcAft>
                <a:spcPts val="0"/>
              </a:spcAft>
              <a:defRPr/>
            </a:pPr>
            <a:r>
              <a:rPr lang="de-DE" dirty="0"/>
              <a:t>Das Risiko an einer erfolgten COVID-19 Infektion zu sterben ist für über 90 jährige besonders groß. Betrachtet man aber die geringe Wahrscheinlichkeit überhaupt infiziert zu werden ist das Risiko schon sehr überschaubar. Da die IFR unabhängig von den getroffenen Maßnahmen ist, ist auch das Ergebnis davon unabhängig. Die IFR könnte bei überlastetem Gesundheitssystem ansteigen. Gemäß RKI und DIVI waren in der Spitze 2.500</a:t>
            </a:r>
            <a:r>
              <a:rPr lang="de-DE" baseline="30000" dirty="0"/>
              <a:t>t1</a:t>
            </a:r>
            <a:r>
              <a:rPr lang="de-DE" dirty="0"/>
              <a:t> von 28.000</a:t>
            </a:r>
            <a:r>
              <a:rPr lang="de-DE" baseline="30000" dirty="0"/>
              <a:t>t2</a:t>
            </a:r>
            <a:r>
              <a:rPr lang="de-DE" dirty="0"/>
              <a:t> Intensivbetten belegt, d. h. die IFR ist in Deutschland nicht gefährdet durch eine Überlastung des Systems anzusteigen.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 </a:t>
            </a:r>
          </a:p>
          <a:p>
            <a:pPr algn="just" fontAlgn="auto">
              <a:spcBef>
                <a:spcPts val="0"/>
              </a:spcBef>
              <a:spcAft>
                <a:spcPts val="0"/>
              </a:spcAft>
              <a:defRPr/>
            </a:pPr>
            <a:r>
              <a:rPr lang="de-DE" dirty="0"/>
              <a:t>Die Grafik zeigt die Situation für Reguläre Todesfälle pro 100k Einwohner in den Altersgruppen, erwartete COVID-19 Todesfälle bei 1% Durchseuchung und 0,1% IFR, sowie bei einem 40x so hohen </a:t>
            </a:r>
            <a:r>
              <a:rPr lang="de-DE" dirty="0" err="1"/>
              <a:t>Worst</a:t>
            </a:r>
            <a:r>
              <a:rPr lang="de-DE" dirty="0"/>
              <a:t> Case Szenario. Ein Jahrhundertkatastrophe wäre bei einer Erhöhung um 8% erreicht. Für die gefährdetste Gruppe der 70-79 Jährigen wären das 228, etwa das doppelte des </a:t>
            </a:r>
            <a:r>
              <a:rPr lang="de-DE" dirty="0" err="1"/>
              <a:t>Worst</a:t>
            </a:r>
            <a:r>
              <a:rPr lang="de-DE" dirty="0"/>
              <a:t> Case Szenarios oder 81x so schlimm wie der realistische Fall.</a:t>
            </a:r>
          </a:p>
        </p:txBody>
      </p:sp>
      <p:graphicFrame>
        <p:nvGraphicFramePr>
          <p:cNvPr id="8" name="Diagramm 7"/>
          <p:cNvGraphicFramePr>
            <a:graphicFrameLocks/>
          </p:cNvGraphicFramePr>
          <p:nvPr>
            <p:extLst>
              <p:ext uri="{D42A27DB-BD31-4B8C-83A1-F6EECF244321}">
                <p14:modId xmlns:p14="http://schemas.microsoft.com/office/powerpoint/2010/main" val="2504082686"/>
              </p:ext>
            </p:extLst>
          </p:nvPr>
        </p:nvGraphicFramePr>
        <p:xfrm>
          <a:off x="468219" y="3486247"/>
          <a:ext cx="6402481" cy="32574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0776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1" y="0"/>
            <a:ext cx="7417568"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109639"/>
          </a:xfrm>
          <a:prstGeom prst="rect">
            <a:avLst/>
          </a:prstGeom>
          <a:solidFill>
            <a:srgbClr val="B8ED0D">
              <a:alpha val="60000"/>
            </a:srgbClr>
          </a:solidFill>
        </p:spPr>
        <p:txBody>
          <a:bodyPr wrap="square">
            <a:spAutoFit/>
          </a:bodyPr>
          <a:lstStyle/>
          <a:p>
            <a:pPr lvl="0" algn="just">
              <a:defRPr/>
            </a:pPr>
            <a:r>
              <a:rPr lang="de-DE" sz="2400" b="1" dirty="0">
                <a:solidFill>
                  <a:prstClr val="black"/>
                </a:solidFill>
              </a:rPr>
              <a:t>Künstliche Beatmung</a:t>
            </a:r>
          </a:p>
          <a:p>
            <a:pPr lvl="0" algn="just">
              <a:defRPr/>
            </a:pPr>
            <a:endParaRPr lang="de-DE" dirty="0">
              <a:solidFill>
                <a:prstClr val="black"/>
              </a:solidFill>
            </a:endParaRPr>
          </a:p>
          <a:p>
            <a:pPr lvl="0" algn="just">
              <a:defRPr/>
            </a:pPr>
            <a:r>
              <a:rPr lang="de-DE" dirty="0">
                <a:solidFill>
                  <a:prstClr val="black"/>
                </a:solidFill>
              </a:rPr>
              <a:t>Da COVID-19 primär die Lunge befällt und zu teilweise schweren Lungenschäden und Lungenversagen führt wurde bereits früh große Hoffnung in die künstliche Beatmung gesetzt. Ein weltweiter Wettlauf um Atemgeräte war die Folge. Typische Sterblichkeit bei künstlicher Beatmung liegt bei vergleichbaren Erkrankungen bei 35% bis 46%</a:t>
            </a:r>
            <a:r>
              <a:rPr lang="de-DE" baseline="30000" dirty="0">
                <a:solidFill>
                  <a:prstClr val="black"/>
                </a:solidFill>
              </a:rPr>
              <a:t>k1</a:t>
            </a:r>
            <a:r>
              <a:rPr lang="de-DE" dirty="0">
                <a:solidFill>
                  <a:prstClr val="black"/>
                </a:solidFill>
              </a:rPr>
              <a:t>.</a:t>
            </a:r>
          </a:p>
          <a:p>
            <a:pPr lvl="0" algn="just">
              <a:defRPr/>
            </a:pPr>
            <a:r>
              <a:rPr lang="de-DE" dirty="0">
                <a:solidFill>
                  <a:prstClr val="black"/>
                </a:solidFill>
              </a:rPr>
              <a:t>Aus Italien kamen erste Hinweise, die von erhöhter Sterblichkeit bei Beatmung sprachen</a:t>
            </a:r>
            <a:r>
              <a:rPr lang="de-DE" baseline="30000" dirty="0">
                <a:solidFill>
                  <a:prstClr val="black"/>
                </a:solidFill>
              </a:rPr>
              <a:t>k2</a:t>
            </a:r>
            <a:r>
              <a:rPr lang="de-DE" dirty="0">
                <a:solidFill>
                  <a:prstClr val="black"/>
                </a:solidFill>
              </a:rPr>
              <a:t>. In Deutschland gab das RKI die Richtlinie heraus bei niedrigen Sauerstoffwerten frühzeitig zu intubieren</a:t>
            </a:r>
            <a:r>
              <a:rPr lang="de-DE" baseline="30000" dirty="0">
                <a:solidFill>
                  <a:prstClr val="black"/>
                </a:solidFill>
              </a:rPr>
              <a:t>k3</a:t>
            </a:r>
            <a:r>
              <a:rPr lang="de-DE" dirty="0">
                <a:solidFill>
                  <a:prstClr val="black"/>
                </a:solidFill>
              </a:rPr>
              <a:t>. Ein deutsche Arzt der im März ähnliches berichtete wurde zensiert</a:t>
            </a:r>
            <a:r>
              <a:rPr lang="de-DE" baseline="30000" dirty="0">
                <a:solidFill>
                  <a:prstClr val="black"/>
                </a:solidFill>
              </a:rPr>
              <a:t>k4</a:t>
            </a:r>
            <a:r>
              <a:rPr lang="de-DE" dirty="0">
                <a:solidFill>
                  <a:prstClr val="black"/>
                </a:solidFill>
              </a:rPr>
              <a:t>. </a:t>
            </a:r>
          </a:p>
          <a:p>
            <a:pPr lvl="0" algn="just">
              <a:defRPr/>
            </a:pPr>
            <a:r>
              <a:rPr lang="de-DE" dirty="0">
                <a:solidFill>
                  <a:prstClr val="black"/>
                </a:solidFill>
              </a:rPr>
              <a:t>Berichte von Sterblichkeit zwischen 50% - 97% häuften sich und verschafften der Fragestellung mehr Aufmerksamkeit</a:t>
            </a:r>
            <a:r>
              <a:rPr lang="de-DE" baseline="30000" dirty="0">
                <a:solidFill>
                  <a:prstClr val="black"/>
                </a:solidFill>
              </a:rPr>
              <a:t> k1</a:t>
            </a:r>
            <a:r>
              <a:rPr lang="de-DE" dirty="0">
                <a:solidFill>
                  <a:prstClr val="black"/>
                </a:solidFill>
              </a:rPr>
              <a:t>. </a:t>
            </a:r>
          </a:p>
          <a:p>
            <a:pPr lvl="0" algn="just">
              <a:defRPr/>
            </a:pPr>
            <a:r>
              <a:rPr lang="de-DE" dirty="0">
                <a:solidFill>
                  <a:prstClr val="black"/>
                </a:solidFill>
              </a:rPr>
              <a:t>Berichte aus Atlanta zeigen, dass bei normaler lungenschonender Beatmung eine Sterberate von 35,7% möglich ist</a:t>
            </a:r>
            <a:r>
              <a:rPr lang="de-DE" baseline="30000" dirty="0">
                <a:solidFill>
                  <a:prstClr val="black"/>
                </a:solidFill>
              </a:rPr>
              <a:t> k1</a:t>
            </a:r>
            <a:r>
              <a:rPr lang="de-DE" dirty="0">
                <a:solidFill>
                  <a:prstClr val="black"/>
                </a:solidFill>
              </a:rPr>
              <a:t>.</a:t>
            </a:r>
          </a:p>
        </p:txBody>
      </p:sp>
      <p:sp>
        <p:nvSpPr>
          <p:cNvPr id="8" name="Rechteck 7">
            <a:extLst>
              <a:ext uri="{FF2B5EF4-FFF2-40B4-BE49-F238E27FC236}">
                <a16:creationId xmlns:a16="http://schemas.microsoft.com/office/drawing/2014/main" id="{A9B0FFF7-11E1-4B77-B19F-0832F7DD5DD2}"/>
              </a:ext>
            </a:extLst>
          </p:cNvPr>
          <p:cNvSpPr/>
          <p:nvPr/>
        </p:nvSpPr>
        <p:spPr>
          <a:xfrm>
            <a:off x="360000" y="7869100"/>
            <a:ext cx="6624000" cy="923330"/>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Intubierter Patient auf Rotationsbett. Atemgerät ist rechts im Bild. Aus Gründen des Infektionsschutzes empfiehlt das RKI COVID-19 Patienten frühzeitig zu Intubieren um Aerosolbildung zu vermeiden. </a:t>
            </a:r>
          </a:p>
        </p:txBody>
      </p:sp>
    </p:spTree>
    <p:extLst>
      <p:ext uri="{BB962C8B-B14F-4D97-AF65-F5344CB8AC3E}">
        <p14:creationId xmlns:p14="http://schemas.microsoft.com/office/powerpoint/2010/main" val="446042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Mobilitätsdaten</a:t>
            </a:r>
          </a:p>
          <a:p>
            <a:pPr algn="just" fontAlgn="auto">
              <a:spcBef>
                <a:spcPts val="0"/>
              </a:spcBef>
              <a:spcAft>
                <a:spcPts val="0"/>
              </a:spcAft>
              <a:defRPr/>
            </a:pPr>
            <a:endParaRPr lang="de-DE" dirty="0"/>
          </a:p>
          <a:p>
            <a:pPr algn="just" fontAlgn="auto">
              <a:spcBef>
                <a:spcPts val="0"/>
              </a:spcBef>
              <a:spcAft>
                <a:spcPts val="0"/>
              </a:spcAft>
              <a:defRPr/>
            </a:pPr>
            <a:r>
              <a:rPr lang="de-DE" dirty="0"/>
              <a:t>Die Mobilitätsdaten werden von Apple aus den Standortdaten der Mobiltelefon der Nutzer generiert und für die Dauer der Pandemie der Öffentlichkeit bereit gestellt. Diese Daten kann man mit R-Wert, </a:t>
            </a:r>
            <a:r>
              <a:rPr lang="de-DE" dirty="0" err="1"/>
              <a:t>Nowcast</a:t>
            </a:r>
            <a:r>
              <a:rPr lang="de-DE" dirty="0"/>
              <a:t> (rechte </a:t>
            </a:r>
            <a:r>
              <a:rPr lang="de-DE" dirty="0" err="1"/>
              <a:t>skala</a:t>
            </a:r>
            <a:r>
              <a:rPr lang="de-DE" dirty="0"/>
              <a:t>) und Kontaktverhalten in Bezug setzen: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Mit der Absage der Großveranstaltungen (1) haben die Deutschen angefangen ihre Bewegung einzuschränken. Inwieweit Schulschließungen (2) dazu einen Beitrag geleistet haben lässt sich aus den Daten nicht ablesen. Klar erkennbar ist, dass Kontaktverbot (3) und die damit verbundenen Grundrechtseinschränkungen nicht zu einer weiteren Abnahme der Kurven geführt haben. Die Bewegung korreliert lose mit dem R-Wert insoweit dieser zwischen (1) und (3) ebenfalls fällt. Anders als in den Mobilitätsdaten hat der R-wert aber ein Maximum zw. (1) und (2) und pendelt ab (3) um 1, während Mobilitätsdaten steigen. In Deutschland korrelieren damit Mobilitätsverhalten und Infektionsgeschehen nicht.</a:t>
            </a:r>
          </a:p>
        </p:txBody>
      </p:sp>
      <p:graphicFrame>
        <p:nvGraphicFramePr>
          <p:cNvPr id="28" name="Diagramm 27"/>
          <p:cNvGraphicFramePr>
            <a:graphicFrameLocks/>
          </p:cNvGraphicFramePr>
          <p:nvPr>
            <p:extLst>
              <p:ext uri="{D42A27DB-BD31-4B8C-83A1-F6EECF244321}">
                <p14:modId xmlns:p14="http://schemas.microsoft.com/office/powerpoint/2010/main" val="4100464561"/>
              </p:ext>
            </p:extLst>
          </p:nvPr>
        </p:nvGraphicFramePr>
        <p:xfrm>
          <a:off x="853440" y="2179320"/>
          <a:ext cx="5642537" cy="3322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Diagramm 24"/>
          <p:cNvGraphicFramePr>
            <a:graphicFrameLocks/>
          </p:cNvGraphicFramePr>
          <p:nvPr>
            <p:extLst>
              <p:ext uri="{D42A27DB-BD31-4B8C-83A1-F6EECF244321}">
                <p14:modId xmlns:p14="http://schemas.microsoft.com/office/powerpoint/2010/main" val="3034010231"/>
              </p:ext>
            </p:extLst>
          </p:nvPr>
        </p:nvGraphicFramePr>
        <p:xfrm>
          <a:off x="473074" y="2101850"/>
          <a:ext cx="6346825" cy="368935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feld 4"/>
          <p:cNvSpPr txBox="1"/>
          <p:nvPr/>
        </p:nvSpPr>
        <p:spPr>
          <a:xfrm>
            <a:off x="1828800" y="2240280"/>
            <a:ext cx="335348" cy="230832"/>
          </a:xfrm>
          <a:prstGeom prst="rect">
            <a:avLst/>
          </a:prstGeom>
          <a:noFill/>
        </p:spPr>
        <p:txBody>
          <a:bodyPr wrap="none" rtlCol="0">
            <a:spAutoFit/>
          </a:bodyPr>
          <a:lstStyle/>
          <a:p>
            <a:r>
              <a:rPr lang="de-DE" sz="900" dirty="0"/>
              <a:t>m6</a:t>
            </a:r>
            <a:endParaRPr lang="en-US" sz="900" dirty="0"/>
          </a:p>
        </p:txBody>
      </p:sp>
      <p:sp>
        <p:nvSpPr>
          <p:cNvPr id="26" name="Textfeld 25"/>
          <p:cNvSpPr txBox="1"/>
          <p:nvPr/>
        </p:nvSpPr>
        <p:spPr>
          <a:xfrm>
            <a:off x="2270760" y="2636520"/>
            <a:ext cx="335348" cy="230832"/>
          </a:xfrm>
          <a:prstGeom prst="rect">
            <a:avLst/>
          </a:prstGeom>
          <a:noFill/>
        </p:spPr>
        <p:txBody>
          <a:bodyPr wrap="none" rtlCol="0">
            <a:spAutoFit/>
          </a:bodyPr>
          <a:lstStyle/>
          <a:p>
            <a:r>
              <a:rPr lang="de-DE" sz="900" dirty="0"/>
              <a:t>m7</a:t>
            </a:r>
            <a:endParaRPr lang="en-US" sz="900" dirty="0"/>
          </a:p>
        </p:txBody>
      </p:sp>
      <p:sp>
        <p:nvSpPr>
          <p:cNvPr id="27" name="Textfeld 26"/>
          <p:cNvSpPr txBox="1"/>
          <p:nvPr/>
        </p:nvSpPr>
        <p:spPr>
          <a:xfrm>
            <a:off x="2225040" y="3063240"/>
            <a:ext cx="298480" cy="230832"/>
          </a:xfrm>
          <a:prstGeom prst="rect">
            <a:avLst/>
          </a:prstGeom>
          <a:noFill/>
        </p:spPr>
        <p:txBody>
          <a:bodyPr wrap="none" rtlCol="0">
            <a:spAutoFit/>
          </a:bodyPr>
          <a:lstStyle/>
          <a:p>
            <a:r>
              <a:rPr lang="de-DE" sz="900" dirty="0"/>
              <a:t>E1</a:t>
            </a:r>
            <a:endParaRPr lang="en-US" sz="900" dirty="0"/>
          </a:p>
        </p:txBody>
      </p:sp>
      <p:sp>
        <p:nvSpPr>
          <p:cNvPr id="9" name="Textfeld 8"/>
          <p:cNvSpPr txBox="1"/>
          <p:nvPr/>
        </p:nvSpPr>
        <p:spPr>
          <a:xfrm>
            <a:off x="6278165" y="2231990"/>
            <a:ext cx="498855" cy="276999"/>
          </a:xfrm>
          <a:prstGeom prst="rect">
            <a:avLst/>
          </a:prstGeom>
          <a:noFill/>
        </p:spPr>
        <p:txBody>
          <a:bodyPr wrap="none" rtlCol="0">
            <a:spAutoFit/>
          </a:bodyPr>
          <a:lstStyle/>
          <a:p>
            <a:r>
              <a:rPr lang="de-DE" sz="1200" dirty="0"/>
              <a:t>6000</a:t>
            </a:r>
          </a:p>
        </p:txBody>
      </p:sp>
      <p:sp>
        <p:nvSpPr>
          <p:cNvPr id="29" name="Textfeld 28"/>
          <p:cNvSpPr txBox="1"/>
          <p:nvPr/>
        </p:nvSpPr>
        <p:spPr>
          <a:xfrm>
            <a:off x="6278165" y="2778621"/>
            <a:ext cx="498855" cy="276999"/>
          </a:xfrm>
          <a:prstGeom prst="rect">
            <a:avLst/>
          </a:prstGeom>
          <a:noFill/>
        </p:spPr>
        <p:txBody>
          <a:bodyPr wrap="none" rtlCol="0">
            <a:spAutoFit/>
          </a:bodyPr>
          <a:lstStyle/>
          <a:p>
            <a:r>
              <a:rPr lang="de-DE" sz="1200" dirty="0"/>
              <a:t>4800</a:t>
            </a:r>
          </a:p>
        </p:txBody>
      </p:sp>
      <p:sp>
        <p:nvSpPr>
          <p:cNvPr id="30" name="Textfeld 29"/>
          <p:cNvSpPr txBox="1"/>
          <p:nvPr/>
        </p:nvSpPr>
        <p:spPr>
          <a:xfrm>
            <a:off x="6278165" y="3410188"/>
            <a:ext cx="498855" cy="276999"/>
          </a:xfrm>
          <a:prstGeom prst="rect">
            <a:avLst/>
          </a:prstGeom>
          <a:noFill/>
        </p:spPr>
        <p:txBody>
          <a:bodyPr wrap="none" rtlCol="0">
            <a:spAutoFit/>
          </a:bodyPr>
          <a:lstStyle/>
          <a:p>
            <a:r>
              <a:rPr lang="de-DE" sz="1200" dirty="0"/>
              <a:t>3600</a:t>
            </a:r>
          </a:p>
        </p:txBody>
      </p:sp>
      <p:sp>
        <p:nvSpPr>
          <p:cNvPr id="32" name="Textfeld 31"/>
          <p:cNvSpPr txBox="1"/>
          <p:nvPr/>
        </p:nvSpPr>
        <p:spPr>
          <a:xfrm>
            <a:off x="6278165" y="4003139"/>
            <a:ext cx="498855" cy="276999"/>
          </a:xfrm>
          <a:prstGeom prst="rect">
            <a:avLst/>
          </a:prstGeom>
          <a:noFill/>
        </p:spPr>
        <p:txBody>
          <a:bodyPr wrap="none" rtlCol="0">
            <a:spAutoFit/>
          </a:bodyPr>
          <a:lstStyle/>
          <a:p>
            <a:r>
              <a:rPr lang="de-DE" sz="1200" dirty="0"/>
              <a:t>2400</a:t>
            </a:r>
          </a:p>
        </p:txBody>
      </p:sp>
      <p:sp>
        <p:nvSpPr>
          <p:cNvPr id="33" name="Textfeld 32"/>
          <p:cNvSpPr txBox="1"/>
          <p:nvPr/>
        </p:nvSpPr>
        <p:spPr>
          <a:xfrm>
            <a:off x="6278165" y="4586337"/>
            <a:ext cx="498855" cy="276999"/>
          </a:xfrm>
          <a:prstGeom prst="rect">
            <a:avLst/>
          </a:prstGeom>
          <a:noFill/>
        </p:spPr>
        <p:txBody>
          <a:bodyPr wrap="none" rtlCol="0">
            <a:spAutoFit/>
          </a:bodyPr>
          <a:lstStyle/>
          <a:p>
            <a:r>
              <a:rPr lang="de-DE" sz="1200" dirty="0"/>
              <a:t>1200</a:t>
            </a:r>
          </a:p>
        </p:txBody>
      </p:sp>
      <p:sp>
        <p:nvSpPr>
          <p:cNvPr id="34" name="Textfeld 33"/>
          <p:cNvSpPr txBox="1"/>
          <p:nvPr/>
        </p:nvSpPr>
        <p:spPr>
          <a:xfrm>
            <a:off x="6278165" y="5188768"/>
            <a:ext cx="263214" cy="276999"/>
          </a:xfrm>
          <a:prstGeom prst="rect">
            <a:avLst/>
          </a:prstGeom>
          <a:noFill/>
        </p:spPr>
        <p:txBody>
          <a:bodyPr wrap="none" rtlCol="0">
            <a:spAutoFit/>
          </a:bodyPr>
          <a:lstStyle/>
          <a:p>
            <a:r>
              <a:rPr lang="de-DE" sz="1200" dirty="0"/>
              <a:t>0</a:t>
            </a:r>
          </a:p>
        </p:txBody>
      </p:sp>
    </p:spTree>
    <p:extLst>
      <p:ext uri="{BB962C8B-B14F-4D97-AF65-F5344CB8AC3E}">
        <p14:creationId xmlns:p14="http://schemas.microsoft.com/office/powerpoint/2010/main" val="2061956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flipH="1">
            <a:off x="0" y="0"/>
            <a:ext cx="7423150" cy="9361214"/>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Herdenimmunität</a:t>
            </a:r>
          </a:p>
          <a:p>
            <a:pPr algn="just" fontAlgn="auto">
              <a:spcBef>
                <a:spcPts val="0"/>
              </a:spcBef>
              <a:spcAft>
                <a:spcPts val="0"/>
              </a:spcAft>
              <a:defRPr/>
            </a:pPr>
            <a:endParaRPr lang="de-DE" dirty="0"/>
          </a:p>
          <a:p>
            <a:pPr algn="just" fontAlgn="auto">
              <a:spcBef>
                <a:spcPts val="0"/>
              </a:spcBef>
              <a:spcAft>
                <a:spcPts val="0"/>
              </a:spcAft>
              <a:defRPr/>
            </a:pPr>
            <a:r>
              <a:rPr lang="de-DE" dirty="0"/>
              <a:t>Aus R</a:t>
            </a:r>
            <a:r>
              <a:rPr lang="de-DE" baseline="-25000" dirty="0"/>
              <a:t>0 </a:t>
            </a:r>
            <a:r>
              <a:rPr lang="de-DE" dirty="0"/>
              <a:t>ergibt sich der Anteil der infiziert werden kann zu </a:t>
            </a:r>
            <a:r>
              <a:rPr lang="de-DE" dirty="0" err="1"/>
              <a:t>I</a:t>
            </a:r>
            <a:r>
              <a:rPr lang="de-DE" baseline="-25000" dirty="0" err="1"/>
              <a:t>max</a:t>
            </a:r>
            <a:r>
              <a:rPr lang="de-DE" dirty="0"/>
              <a:t> = 1-1/R</a:t>
            </a:r>
            <a:r>
              <a:rPr lang="de-DE" baseline="-25000" dirty="0"/>
              <a:t>0</a:t>
            </a:r>
            <a:r>
              <a:rPr lang="de-DE" dirty="0"/>
              <a:t>. Dieser Wert wird gemeinhin als Schwelle für Herdenimmunität betrachtet.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Grafik zeigt diesen Zusammenhang.</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Die Idee: Wer wenig unterwegs ist steckt sich und andere auch weniger an. Die Tabelle zeigt das Ergebnis. Damit lässt sich Herdenimmunität bereits bei geringeren Werten erklären als sich aus R</a:t>
            </a:r>
            <a:r>
              <a:rPr lang="de-DE" baseline="-25000" dirty="0"/>
              <a:t>0</a:t>
            </a:r>
            <a:r>
              <a:rPr lang="de-DE" dirty="0"/>
              <a:t> ergeben würden. Im folgenden wird angenommen, das bei R0=2,5 bereits 45% reichen.</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Auf einer spanischen Zuchtfarm wurden die Tötung von über 90.000 Nerzen behördlich angeordnet, nachdem 90% der getesteten Tiere bei einem SARS-CoV-2 PCR Test positiv waren und befürchtet wurde, dass sie Menschen anstecken könnten</a:t>
            </a:r>
            <a:r>
              <a:rPr lang="de-DE" baseline="30000" dirty="0">
                <a:ea typeface="Microsoft YaHei" pitchFamily="2"/>
                <a:cs typeface="Mangal" pitchFamily="2"/>
              </a:rPr>
              <a:t>h7</a:t>
            </a:r>
            <a:r>
              <a:rPr lang="de-DE" dirty="0">
                <a:ea typeface="Microsoft YaHei" pitchFamily="2"/>
                <a:cs typeface="Mangal" pitchFamily="2"/>
              </a:rPr>
              <a:t>. Bild:  </a:t>
            </a:r>
            <a:r>
              <a:rPr lang="de-DE" dirty="0" err="1">
                <a:ea typeface="Microsoft YaHei" pitchFamily="2"/>
                <a:cs typeface="Mangal" pitchFamily="2"/>
              </a:rPr>
              <a:t>Needsmoreritalin</a:t>
            </a:r>
            <a:endParaRPr lang="de-DE" dirty="0">
              <a:ea typeface="Microsoft YaHei" pitchFamily="2"/>
              <a:cs typeface="Mangal" pitchFamily="2"/>
            </a:endParaRPr>
          </a:p>
        </p:txBody>
      </p:sp>
      <p:graphicFrame>
        <p:nvGraphicFramePr>
          <p:cNvPr id="4" name="Diagramm 3"/>
          <p:cNvGraphicFramePr>
            <a:graphicFrameLocks/>
          </p:cNvGraphicFramePr>
          <p:nvPr>
            <p:extLst>
              <p:ext uri="{D42A27DB-BD31-4B8C-83A1-F6EECF244321}">
                <p14:modId xmlns:p14="http://schemas.microsoft.com/office/powerpoint/2010/main" val="1607407021"/>
              </p:ext>
            </p:extLst>
          </p:nvPr>
        </p:nvGraphicFramePr>
        <p:xfrm>
          <a:off x="470157" y="2308113"/>
          <a:ext cx="3908425" cy="15526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elle 1"/>
          <p:cNvGraphicFramePr>
            <a:graphicFrameLocks noGrp="1"/>
          </p:cNvGraphicFramePr>
          <p:nvPr>
            <p:extLst>
              <p:ext uri="{D42A27DB-BD31-4B8C-83A1-F6EECF244321}">
                <p14:modId xmlns:p14="http://schemas.microsoft.com/office/powerpoint/2010/main" val="25837335"/>
              </p:ext>
            </p:extLst>
          </p:nvPr>
        </p:nvGraphicFramePr>
        <p:xfrm>
          <a:off x="470157" y="4254132"/>
          <a:ext cx="1074209" cy="1313053"/>
        </p:xfrm>
        <a:graphic>
          <a:graphicData uri="http://schemas.openxmlformats.org/drawingml/2006/table">
            <a:tbl>
              <a:tblPr firstRow="1" bandRow="1">
                <a:tableStyleId>{2D5ABB26-0587-4C30-8999-92F81FD0307C}</a:tableStyleId>
              </a:tblPr>
              <a:tblGrid>
                <a:gridCol w="426509">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tblGrid>
              <a:tr h="164077">
                <a:tc>
                  <a:txBody>
                    <a:bodyPr/>
                    <a:lstStyle/>
                    <a:p>
                      <a:r>
                        <a:rPr lang="de-DE" dirty="0"/>
                        <a:t>R0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r>
                        <a:rPr lang="de-DE" dirty="0"/>
                        <a:t>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0"/>
                  </a:ext>
                </a:extLst>
              </a:tr>
              <a:tr h="0">
                <a:tc>
                  <a:txBody>
                    <a:bodyPr/>
                    <a:lstStyle/>
                    <a:p>
                      <a:r>
                        <a:rPr lang="de-DE"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r>
                        <a:rPr lang="de-DE" dirty="0"/>
                        <a:t>34,6%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1"/>
                  </a:ext>
                </a:extLst>
              </a:tr>
              <a:tr h="0">
                <a:tc>
                  <a:txBody>
                    <a:bodyPr/>
                    <a:lstStyle/>
                    <a:p>
                      <a:r>
                        <a:rPr lang="de-DE" dirty="0"/>
                        <a:t>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r>
                        <a:rPr lang="de-DE" dirty="0"/>
                        <a:t>43%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2"/>
                  </a:ext>
                </a:extLst>
              </a:tr>
              <a:tr h="370840">
                <a:tc>
                  <a:txBody>
                    <a:bodyPr/>
                    <a:lstStyle/>
                    <a:p>
                      <a:r>
                        <a:rPr lang="de-DE" dirty="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r>
                        <a:rPr lang="de-DE" dirty="0"/>
                        <a:t>49,1%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extLst>
                  <a:ext uri="{0D108BD9-81ED-4DB2-BD59-A6C34878D82A}">
                    <a16:rowId xmlns:a16="http://schemas.microsoft.com/office/drawing/2014/main" val="10003"/>
                  </a:ext>
                </a:extLst>
              </a:tr>
            </a:tbl>
          </a:graphicData>
        </a:graphic>
      </p:graphicFrame>
      <p:sp>
        <p:nvSpPr>
          <p:cNvPr id="3" name="Rechteck 2"/>
          <p:cNvSpPr/>
          <p:nvPr/>
        </p:nvSpPr>
        <p:spPr>
          <a:xfrm>
            <a:off x="1544366" y="4165232"/>
            <a:ext cx="2834216" cy="1477328"/>
          </a:xfrm>
          <a:prstGeom prst="rect">
            <a:avLst/>
          </a:prstGeom>
        </p:spPr>
        <p:txBody>
          <a:bodyPr wrap="square">
            <a:spAutoFit/>
          </a:bodyPr>
          <a:lstStyle/>
          <a:p>
            <a:pPr algn="just" fontAlgn="auto">
              <a:spcBef>
                <a:spcPts val="0"/>
              </a:spcBef>
              <a:spcAft>
                <a:spcPts val="0"/>
              </a:spcAft>
              <a:defRPr/>
            </a:pPr>
            <a:r>
              <a:rPr lang="de-DE" dirty="0"/>
              <a:t>Britton et al.</a:t>
            </a:r>
            <a:r>
              <a:rPr lang="de-DE" baseline="30000" dirty="0"/>
              <a:t>h6</a:t>
            </a:r>
            <a:r>
              <a:rPr lang="de-DE" dirty="0"/>
              <a:t> haben sich angeschaut wie Alter und Aktivität von Menschen die Schwelle zur Herden-immunität senken können.</a:t>
            </a:r>
          </a:p>
        </p:txBody>
      </p:sp>
    </p:spTree>
    <p:extLst>
      <p:ext uri="{BB962C8B-B14F-4D97-AF65-F5344CB8AC3E}">
        <p14:creationId xmlns:p14="http://schemas.microsoft.com/office/powerpoint/2010/main" val="4158842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0" y="0"/>
            <a:ext cx="7423150" cy="9365928"/>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Hintergrundimmunität</a:t>
            </a:r>
          </a:p>
          <a:p>
            <a:pPr algn="just" fontAlgn="auto">
              <a:spcBef>
                <a:spcPts val="0"/>
              </a:spcBef>
              <a:spcAft>
                <a:spcPts val="0"/>
              </a:spcAft>
              <a:defRPr/>
            </a:pPr>
            <a:endParaRPr lang="de-DE" dirty="0"/>
          </a:p>
          <a:p>
            <a:pPr algn="just" fontAlgn="auto">
              <a:spcBef>
                <a:spcPts val="0"/>
              </a:spcBef>
              <a:spcAft>
                <a:spcPts val="0"/>
              </a:spcAft>
              <a:defRPr/>
            </a:pPr>
            <a:r>
              <a:rPr lang="de-DE" dirty="0"/>
              <a:t>Humane Corona Viren an sich sind nicht neu und tragen zum typischen Erkältungsgeschehen bei. Mit jeder Infektion trainiert der Körper sein Immunsystem und bildet Abwehrzellen. Braun et al.</a:t>
            </a:r>
            <a:r>
              <a:rPr lang="de-DE" baseline="30000" dirty="0"/>
              <a:t>h1</a:t>
            </a:r>
            <a:r>
              <a:rPr lang="de-DE" dirty="0"/>
              <a:t> haben Untersucht ob dieser Mechanismus auch Abwehrmechanismen gegen SARS-CoV-2 bereit stellt. Es hat sich gezeigt, dass bei 34% der nie an COVID-19 erkrankten Abwehrzellen die auch gegen SARS-CoV-2 wirksam sind vorhanden sind. Die untersuchten Personen waren zwischen 20 und 64 Jahren alt (Mittel: 42).</a:t>
            </a:r>
          </a:p>
          <a:p>
            <a:pPr algn="just" fontAlgn="auto">
              <a:spcBef>
                <a:spcPts val="0"/>
              </a:spcBef>
              <a:spcAft>
                <a:spcPts val="0"/>
              </a:spcAft>
              <a:defRPr/>
            </a:pPr>
            <a:r>
              <a:rPr lang="de-DE" dirty="0"/>
              <a:t>Nimmt man eine </a:t>
            </a:r>
            <a:r>
              <a:rPr lang="de-DE" dirty="0" err="1"/>
              <a:t>Hintergrundimmuniät</a:t>
            </a:r>
            <a:r>
              <a:rPr lang="de-DE" dirty="0"/>
              <a:t> von  34% an reduziert dies einen R</a:t>
            </a:r>
            <a:r>
              <a:rPr lang="de-DE" baseline="-25000" dirty="0"/>
              <a:t>0</a:t>
            </a:r>
            <a:r>
              <a:rPr lang="de-DE" dirty="0"/>
              <a:t>=1,8 auf R=1,2.  Dies passt sehr gut zur beobachteten Häufung von R im Bereich von 1,2.</a:t>
            </a:r>
          </a:p>
          <a:p>
            <a:pPr algn="just" fontAlgn="auto">
              <a:spcBef>
                <a:spcPts val="0"/>
              </a:spcBef>
              <a:spcAft>
                <a:spcPts val="0"/>
              </a:spcAft>
              <a:defRPr/>
            </a:pPr>
            <a:r>
              <a:rPr lang="de-DE" dirty="0"/>
              <a:t>Wenn 34% von Beginn an Immun waren und der Virus nur 45% maximal infizieren kann, bleiben nur 11% die sich mit SARS-CoV-2 infizieren müssten um Herden-immunität zu erreichen. </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Zwischen 17.2. und 29.3. wurde in Deutschland viel gehamstert: Desinfektionsmittel +709%, Seife +352%, Mehl +309%, und Toilettenpapier +220% erlebten in der Spitze starke Absatzgewinne</a:t>
            </a:r>
            <a:r>
              <a:rPr lang="de-DE" baseline="30000" dirty="0"/>
              <a:t>h2</a:t>
            </a:r>
            <a:r>
              <a:rPr lang="de-DE" dirty="0">
                <a:ea typeface="Microsoft YaHei" pitchFamily="2"/>
                <a:cs typeface="Mangal" pitchFamily="2"/>
              </a:rPr>
              <a:t>. Bild: Triplec85</a:t>
            </a:r>
          </a:p>
        </p:txBody>
      </p:sp>
    </p:spTree>
    <p:extLst>
      <p:ext uri="{BB962C8B-B14F-4D97-AF65-F5344CB8AC3E}">
        <p14:creationId xmlns:p14="http://schemas.microsoft.com/office/powerpoint/2010/main" val="3866468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0FBC263-F3A6-46E4-8C9B-4E531E892135}"/>
              </a:ext>
            </a:extLst>
          </p:cNvPr>
          <p:cNvSpPr/>
          <p:nvPr/>
        </p:nvSpPr>
        <p:spPr>
          <a:xfrm>
            <a:off x="0" y="0"/>
            <a:ext cx="7423150" cy="93599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4514284D-FC73-46C3-9293-B1306BFD68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25017"/>
            <a:ext cx="7423150" cy="5939603"/>
          </a:xfrm>
          <a:prstGeom prst="rect">
            <a:avLst/>
          </a:prstGeom>
        </p:spPr>
      </p:pic>
      <p:sp>
        <p:nvSpPr>
          <p:cNvPr id="4" name="Rechteck 3">
            <a:extLst>
              <a:ext uri="{FF2B5EF4-FFF2-40B4-BE49-F238E27FC236}">
                <a16:creationId xmlns:a16="http://schemas.microsoft.com/office/drawing/2014/main" id="{2C909A61-5435-4880-B766-56EE465F0019}"/>
              </a:ext>
            </a:extLst>
          </p:cNvPr>
          <p:cNvSpPr/>
          <p:nvPr/>
        </p:nvSpPr>
        <p:spPr>
          <a:xfrm>
            <a:off x="2855260" y="540000"/>
            <a:ext cx="4128740" cy="7109639"/>
          </a:xfrm>
          <a:prstGeom prst="rect">
            <a:avLst/>
          </a:prstGeom>
          <a:solidFill>
            <a:srgbClr val="B8ED0D">
              <a:alpha val="60000"/>
            </a:srgbClr>
          </a:solidFill>
        </p:spPr>
        <p:txBody>
          <a:bodyPr>
            <a:spAutoFit/>
          </a:bodyPr>
          <a:lstStyle/>
          <a:p>
            <a:pPr algn="just">
              <a:defRPr/>
            </a:pPr>
            <a:r>
              <a:rPr lang="de-DE" sz="2400" b="1" dirty="0"/>
              <a:t>Nukleinsäuren</a:t>
            </a:r>
          </a:p>
          <a:p>
            <a:pPr algn="just" fontAlgn="auto">
              <a:spcBef>
                <a:spcPts val="0"/>
              </a:spcBef>
              <a:spcAft>
                <a:spcPts val="0"/>
              </a:spcAft>
              <a:defRPr/>
            </a:pPr>
            <a:endParaRPr lang="de-DE" dirty="0"/>
          </a:p>
          <a:p>
            <a:pPr algn="just" fontAlgn="auto">
              <a:spcBef>
                <a:spcPts val="0"/>
              </a:spcBef>
              <a:spcAft>
                <a:spcPts val="0"/>
              </a:spcAft>
              <a:defRPr/>
            </a:pPr>
            <a:r>
              <a:rPr lang="de-DE" dirty="0"/>
              <a:t>Die Nukleinsäure speichert den genetischen Bauplan aller bekannten Lebensformen. Üblicherweise wird dies in Form von DNA (</a:t>
            </a:r>
            <a:r>
              <a:rPr lang="de-DE" dirty="0">
                <a:ea typeface="Microsoft YaHei" pitchFamily="2"/>
                <a:cs typeface="Mangal" pitchFamily="2"/>
              </a:rPr>
              <a:t>Desoxyribonukleinsäure)</a:t>
            </a:r>
            <a:r>
              <a:rPr lang="de-DE" dirty="0"/>
              <a:t> getan. Lediglich RNA- und Retro-Viren verwenden die instabilere Ribonukleinsäure (RNA) als Datenspeicher.</a:t>
            </a:r>
          </a:p>
          <a:p>
            <a:pPr algn="just" fontAlgn="auto">
              <a:spcBef>
                <a:spcPts val="0"/>
              </a:spcBef>
              <a:spcAft>
                <a:spcPts val="0"/>
              </a:spcAft>
              <a:defRPr/>
            </a:pPr>
            <a:r>
              <a:rPr lang="de-DE" dirty="0"/>
              <a:t>Das SARS-CoV-2 Genom wurde bis Juli 2020 etwa 66.000 Mal analysiert. Zum Vergleich: Für MERS gibt es 15 und SARS-CoV-1 255 Analysen</a:t>
            </a:r>
            <a:r>
              <a:rPr lang="de-DE" baseline="30000" dirty="0"/>
              <a:t>n1</a:t>
            </a:r>
            <a:r>
              <a:rPr lang="de-DE" dirty="0"/>
              <a:t>.</a:t>
            </a:r>
          </a:p>
          <a:p>
            <a:pPr algn="just" fontAlgn="auto">
              <a:spcBef>
                <a:spcPts val="0"/>
              </a:spcBef>
              <a:spcAft>
                <a:spcPts val="0"/>
              </a:spcAft>
              <a:defRPr/>
            </a:pPr>
            <a:r>
              <a:rPr lang="de-DE" dirty="0"/>
              <a:t>Aus diesen Analysen sind 198 wiederkehrende Mutationen bekannt, die Mehrheit davon ist in allen untersuchten Ländern nachweisbar. Die Mutationsrate von ca. 600 pro </a:t>
            </a:r>
            <a:r>
              <a:rPr lang="en-US" dirty="0" err="1"/>
              <a:t>Jahr</a:t>
            </a:r>
            <a:r>
              <a:rPr lang="en-US" dirty="0"/>
              <a:t> </a:t>
            </a:r>
            <a:r>
              <a:rPr lang="de-DE" dirty="0"/>
              <a:t>des SARS-CoV-2 im Vergleich zu anderen Viren unauffällig</a:t>
            </a:r>
            <a:r>
              <a:rPr lang="de-DE" baseline="30000" dirty="0"/>
              <a:t>n1</a:t>
            </a:r>
            <a:r>
              <a:rPr lang="de-DE" dirty="0"/>
              <a:t>. </a:t>
            </a:r>
          </a:p>
          <a:p>
            <a:pPr algn="just" fontAlgn="auto">
              <a:spcBef>
                <a:spcPts val="0"/>
              </a:spcBef>
              <a:spcAft>
                <a:spcPts val="0"/>
              </a:spcAft>
              <a:defRPr/>
            </a:pPr>
            <a:r>
              <a:rPr lang="de-DE" dirty="0"/>
              <a:t>Die Genomanalysen erlauben weiter den Zeitpunkt zu schätzen an dem der Virus auf den Menschen übergegangen ist. Neueste Schätzungen datieren dies mit 95%iger Sicherheit zwischen den 6.10.19 und den 11.12.19</a:t>
            </a:r>
            <a:r>
              <a:rPr lang="de-DE" baseline="30000" dirty="0"/>
              <a:t>n1</a:t>
            </a:r>
            <a:r>
              <a:rPr lang="de-DE" dirty="0"/>
              <a:t>.</a:t>
            </a:r>
            <a:endParaRPr lang="en-US" dirty="0"/>
          </a:p>
        </p:txBody>
      </p:sp>
      <p:sp>
        <p:nvSpPr>
          <p:cNvPr id="7" name="Rechteck 6">
            <a:extLst>
              <a:ext uri="{FF2B5EF4-FFF2-40B4-BE49-F238E27FC236}">
                <a16:creationId xmlns:a16="http://schemas.microsoft.com/office/drawing/2014/main" id="{2F4B42C4-9C52-4116-9DDA-B81B0545CAA1}"/>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fontAlgn="auto" hangingPunct="0">
              <a:spcBef>
                <a:spcPts val="0"/>
              </a:spcBef>
              <a:spcAft>
                <a:spcPts val="0"/>
              </a:spcAft>
              <a:defRPr/>
            </a:pPr>
            <a:r>
              <a:rPr lang="de-DE" dirty="0">
                <a:ea typeface="Microsoft YaHei" pitchFamily="2"/>
                <a:cs typeface="Mangal" pitchFamily="2"/>
              </a:rPr>
              <a:t>Das Erbgut der meisten DNA-Viren besteht aus zwei komplementären Strängen, während bei RNA-Viren die einzel-</a:t>
            </a:r>
            <a:r>
              <a:rPr lang="de-DE" dirty="0" err="1">
                <a:ea typeface="Microsoft YaHei" pitchFamily="2"/>
                <a:cs typeface="Mangal" pitchFamily="2"/>
              </a:rPr>
              <a:t>strängige</a:t>
            </a:r>
            <a:r>
              <a:rPr lang="de-DE" dirty="0">
                <a:ea typeface="Microsoft YaHei" pitchFamily="2"/>
                <a:cs typeface="Mangal" pitchFamily="2"/>
              </a:rPr>
              <a:t> Form häufiger ist. Alle Corona Viren (darunter auch COVID-19) besitzen </a:t>
            </a:r>
            <a:r>
              <a:rPr lang="de-DE" dirty="0" err="1">
                <a:ea typeface="Microsoft YaHei" pitchFamily="2"/>
                <a:cs typeface="Mangal" pitchFamily="2"/>
              </a:rPr>
              <a:t>einzelsträngige</a:t>
            </a:r>
            <a:r>
              <a:rPr lang="de-DE" dirty="0">
                <a:ea typeface="Microsoft YaHei" pitchFamily="2"/>
                <a:cs typeface="Mangal" pitchFamily="2"/>
              </a:rPr>
              <a:t> RNA-Genome. Bild: </a:t>
            </a:r>
            <a:r>
              <a:rPr lang="de-DE" dirty="0" err="1">
                <a:ea typeface="Microsoft YaHei" pitchFamily="2"/>
                <a:cs typeface="Mangal" pitchFamily="2"/>
              </a:rPr>
              <a:t>Sponk</a:t>
            </a:r>
            <a:r>
              <a:rPr lang="de-DE" dirty="0">
                <a:ea typeface="Microsoft YaHei" pitchFamily="2"/>
                <a:cs typeface="Mangal" pitchFamily="2"/>
              </a:rPr>
              <a:t>.</a:t>
            </a:r>
          </a:p>
        </p:txBody>
      </p:sp>
    </p:spTree>
    <p:extLst>
      <p:ext uri="{BB962C8B-B14F-4D97-AF65-F5344CB8AC3E}">
        <p14:creationId xmlns:p14="http://schemas.microsoft.com/office/powerpoint/2010/main" val="2371299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Wie lange dauert es zur Herdenimmunität?</a:t>
            </a:r>
          </a:p>
          <a:p>
            <a:pPr algn="just" fontAlgn="auto">
              <a:spcBef>
                <a:spcPts val="0"/>
              </a:spcBef>
              <a:spcAft>
                <a:spcPts val="0"/>
              </a:spcAft>
              <a:defRPr/>
            </a:pPr>
            <a:endParaRPr lang="de-DE" dirty="0"/>
          </a:p>
          <a:p>
            <a:pPr algn="just" fontAlgn="auto">
              <a:spcBef>
                <a:spcPts val="0"/>
              </a:spcBef>
              <a:spcAft>
                <a:spcPts val="0"/>
              </a:spcAft>
              <a:defRPr/>
            </a:pPr>
            <a:r>
              <a:rPr lang="de-DE" dirty="0"/>
              <a:t>Herdenimmunität auf natürlichem Wege zu erreichen kostet Zeit und Leben. Die Zeit hängt vom notwendigen Prozentsatz der Durchseuchung ab und mit welcher Rate die Durchsuchung geschehen kann ohne das Gesundheitssystem zu überlasten. Die bezahlten Leben davon wie hoch IFR wirklich ist, ob das Gesundheitssystem überlastet wird und ob es gelingt Mehrheitlich nicht-Risikogruppen zu infizieren.</a:t>
            </a:r>
          </a:p>
          <a:p>
            <a:pPr algn="just" fontAlgn="auto">
              <a:spcBef>
                <a:spcPts val="0"/>
              </a:spcBef>
              <a:spcAft>
                <a:spcPts val="0"/>
              </a:spcAft>
              <a:defRPr/>
            </a:pPr>
            <a:r>
              <a:rPr lang="de-DE" dirty="0"/>
              <a:t>Während des Maximums der Pandemie hatte Deutschland 11x mehr Intensivbetten verfügbar als benötigt. Patienten sind Durchschnittlich 14 Tage dort, in der Spitze starben in einem 14 Tage Zeitraum ca. 3000 Personen, d. h. Deutschland hätte bis zu 33.000 Tote in 14 Tagen verkraften können. Daraus ergibt sich die Zeit bis zur Herdenimmunität abhängig von IFR und Durchseuchungsgrad zu:</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Ohne Überlastung des Gesundheitssystems und bei homogener Verteilung der infizierten ergeben sich die Opferzahlen zu:</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Das 100% Szenario ist nur der Vollständigkeit halber dabei, das RKI Schätzt R</a:t>
            </a:r>
            <a:r>
              <a:rPr lang="de-DE" baseline="-25000" dirty="0"/>
              <a:t>0</a:t>
            </a:r>
            <a:r>
              <a:rPr lang="de-DE" dirty="0"/>
              <a:t>=3 und damit 66% für die Durchseuchung. Bei R0=2,5 (gemäß Infektionsgeschehen auf der Charles </a:t>
            </a:r>
            <a:r>
              <a:rPr lang="de-DE" dirty="0" err="1"/>
              <a:t>deGaulle</a:t>
            </a:r>
            <a:r>
              <a:rPr lang="de-DE" dirty="0"/>
              <a:t>) reichen 45%. Abzüglich Hintergrundimmunität ergeben sich 11%.</a:t>
            </a:r>
          </a:p>
        </p:txBody>
      </p:sp>
      <p:graphicFrame>
        <p:nvGraphicFramePr>
          <p:cNvPr id="6" name="Tabelle 5"/>
          <p:cNvGraphicFramePr>
            <a:graphicFrameLocks noGrp="1"/>
          </p:cNvGraphicFramePr>
          <p:nvPr/>
        </p:nvGraphicFramePr>
        <p:xfrm>
          <a:off x="520701" y="4864100"/>
          <a:ext cx="6286498" cy="851535"/>
        </p:xfrm>
        <a:graphic>
          <a:graphicData uri="http://schemas.openxmlformats.org/drawingml/2006/table">
            <a:tbl>
              <a:tblPr>
                <a:tableStyleId>{5C22544A-7EE6-4342-B048-85BDC9FD1C3A}</a:tableStyleId>
              </a:tblPr>
              <a:tblGrid>
                <a:gridCol w="1244851">
                  <a:extLst>
                    <a:ext uri="{9D8B030D-6E8A-4147-A177-3AD203B41FA5}">
                      <a16:colId xmlns:a16="http://schemas.microsoft.com/office/drawing/2014/main" val="20000"/>
                    </a:ext>
                  </a:extLst>
                </a:gridCol>
                <a:gridCol w="1307094">
                  <a:extLst>
                    <a:ext uri="{9D8B030D-6E8A-4147-A177-3AD203B41FA5}">
                      <a16:colId xmlns:a16="http://schemas.microsoft.com/office/drawing/2014/main" val="20001"/>
                    </a:ext>
                  </a:extLst>
                </a:gridCol>
                <a:gridCol w="1244851">
                  <a:extLst>
                    <a:ext uri="{9D8B030D-6E8A-4147-A177-3AD203B41FA5}">
                      <a16:colId xmlns:a16="http://schemas.microsoft.com/office/drawing/2014/main" val="20002"/>
                    </a:ext>
                  </a:extLst>
                </a:gridCol>
                <a:gridCol w="1244851">
                  <a:extLst>
                    <a:ext uri="{9D8B030D-6E8A-4147-A177-3AD203B41FA5}">
                      <a16:colId xmlns:a16="http://schemas.microsoft.com/office/drawing/2014/main" val="20003"/>
                    </a:ext>
                  </a:extLst>
                </a:gridCol>
                <a:gridCol w="1244851">
                  <a:extLst>
                    <a:ext uri="{9D8B030D-6E8A-4147-A177-3AD203B41FA5}">
                      <a16:colId xmlns:a16="http://schemas.microsoft.com/office/drawing/2014/main" val="20004"/>
                    </a:ext>
                  </a:extLst>
                </a:gridCol>
              </a:tblGrid>
              <a:tr h="190500">
                <a:tc>
                  <a:txBody>
                    <a:bodyPr/>
                    <a:lstStyle/>
                    <a:p>
                      <a:pPr algn="l" fontAlgn="b"/>
                      <a:r>
                        <a:rPr lang="en-US" sz="1800" b="1" u="none" strike="noStrike" dirty="0">
                          <a:effectLst/>
                        </a:rPr>
                        <a:t>IFR</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dirty="0">
                          <a:effectLst/>
                        </a:rPr>
                        <a:t>11%</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dirty="0">
                          <a:effectLst/>
                        </a:rPr>
                        <a:t>45%</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dirty="0">
                          <a:effectLst/>
                        </a:rPr>
                        <a:t>66%</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0"/>
                  </a:ext>
                </a:extLst>
              </a:tr>
              <a:tr h="190500">
                <a:tc>
                  <a:txBody>
                    <a:bodyPr/>
                    <a:lstStyle/>
                    <a:p>
                      <a:pPr algn="l" fontAlgn="b"/>
                      <a:r>
                        <a:rPr lang="en-US" sz="1800" u="none" strike="noStrike" dirty="0">
                          <a:effectLst/>
                        </a:rPr>
                        <a:t>0,10%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4 Tage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16 </a:t>
                      </a:r>
                      <a:r>
                        <a:rPr lang="en-US" sz="1800" u="none" strike="noStrike" dirty="0" err="1">
                          <a:effectLst/>
                        </a:rPr>
                        <a:t>Tage</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23 </a:t>
                      </a:r>
                      <a:r>
                        <a:rPr lang="en-US" sz="1800" u="none" strike="noStrike" dirty="0" err="1">
                          <a:effectLst/>
                        </a:rPr>
                        <a:t>Tage</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35 </a:t>
                      </a:r>
                      <a:r>
                        <a:rPr lang="en-US" sz="1800" u="none" strike="noStrike" dirty="0" err="1">
                          <a:effectLst/>
                        </a:rPr>
                        <a:t>Tage</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1"/>
                  </a:ext>
                </a:extLst>
              </a:tr>
              <a:tr h="190500">
                <a:tc>
                  <a:txBody>
                    <a:bodyPr/>
                    <a:lstStyle/>
                    <a:p>
                      <a:pPr algn="l" fontAlgn="b"/>
                      <a:r>
                        <a:rPr lang="en-US" sz="1800" u="none" strike="noStrike">
                          <a:effectLst/>
                        </a:rPr>
                        <a:t>0,40%</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15 Tage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63 Tage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93 Tage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141 </a:t>
                      </a:r>
                      <a:r>
                        <a:rPr lang="en-US" sz="1800" u="none" strike="noStrike" dirty="0" err="1">
                          <a:effectLst/>
                        </a:rPr>
                        <a:t>Tage</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2"/>
                  </a:ext>
                </a:extLst>
              </a:tr>
            </a:tbl>
          </a:graphicData>
        </a:graphic>
      </p:graphicFrame>
      <p:graphicFrame>
        <p:nvGraphicFramePr>
          <p:cNvPr id="9" name="Tabelle 8"/>
          <p:cNvGraphicFramePr>
            <a:graphicFrameLocks noGrp="1"/>
          </p:cNvGraphicFramePr>
          <p:nvPr/>
        </p:nvGraphicFramePr>
        <p:xfrm>
          <a:off x="520701" y="6494207"/>
          <a:ext cx="6286498" cy="851535"/>
        </p:xfrm>
        <a:graphic>
          <a:graphicData uri="http://schemas.openxmlformats.org/drawingml/2006/table">
            <a:tbl>
              <a:tblPr>
                <a:tableStyleId>{5C22544A-7EE6-4342-B048-85BDC9FD1C3A}</a:tableStyleId>
              </a:tblPr>
              <a:tblGrid>
                <a:gridCol w="1244851">
                  <a:extLst>
                    <a:ext uri="{9D8B030D-6E8A-4147-A177-3AD203B41FA5}">
                      <a16:colId xmlns:a16="http://schemas.microsoft.com/office/drawing/2014/main" val="20000"/>
                    </a:ext>
                  </a:extLst>
                </a:gridCol>
                <a:gridCol w="1307094">
                  <a:extLst>
                    <a:ext uri="{9D8B030D-6E8A-4147-A177-3AD203B41FA5}">
                      <a16:colId xmlns:a16="http://schemas.microsoft.com/office/drawing/2014/main" val="20001"/>
                    </a:ext>
                  </a:extLst>
                </a:gridCol>
                <a:gridCol w="1244851">
                  <a:extLst>
                    <a:ext uri="{9D8B030D-6E8A-4147-A177-3AD203B41FA5}">
                      <a16:colId xmlns:a16="http://schemas.microsoft.com/office/drawing/2014/main" val="20002"/>
                    </a:ext>
                  </a:extLst>
                </a:gridCol>
                <a:gridCol w="1244851">
                  <a:extLst>
                    <a:ext uri="{9D8B030D-6E8A-4147-A177-3AD203B41FA5}">
                      <a16:colId xmlns:a16="http://schemas.microsoft.com/office/drawing/2014/main" val="20003"/>
                    </a:ext>
                  </a:extLst>
                </a:gridCol>
                <a:gridCol w="1244851">
                  <a:extLst>
                    <a:ext uri="{9D8B030D-6E8A-4147-A177-3AD203B41FA5}">
                      <a16:colId xmlns:a16="http://schemas.microsoft.com/office/drawing/2014/main" val="20004"/>
                    </a:ext>
                  </a:extLst>
                </a:gridCol>
              </a:tblGrid>
              <a:tr h="190500">
                <a:tc>
                  <a:txBody>
                    <a:bodyPr/>
                    <a:lstStyle/>
                    <a:p>
                      <a:pPr algn="l" fontAlgn="b"/>
                      <a:r>
                        <a:rPr lang="en-US" sz="1800" b="1" u="none" strike="noStrike" dirty="0">
                          <a:effectLst/>
                        </a:rPr>
                        <a:t>IFR</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b="1" u="none" strike="noStrike" dirty="0">
                          <a:effectLst/>
                        </a:rPr>
                        <a:t>11%</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b="1" u="none" strike="noStrike" dirty="0">
                          <a:effectLst/>
                        </a:rPr>
                        <a:t>45%</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b="1" u="none" strike="noStrike" dirty="0">
                          <a:effectLst/>
                        </a:rPr>
                        <a:t>66%</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b="1" u="none" strike="noStrike" dirty="0">
                          <a:effectLst/>
                        </a:rPr>
                        <a:t>100%</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0"/>
                  </a:ext>
                </a:extLst>
              </a:tr>
              <a:tr h="190500">
                <a:tc>
                  <a:txBody>
                    <a:bodyPr/>
                    <a:lstStyle/>
                    <a:p>
                      <a:pPr algn="l" fontAlgn="b"/>
                      <a:r>
                        <a:rPr lang="en-US" sz="1800" u="none" strike="noStrike" dirty="0">
                          <a:effectLst/>
                        </a:rPr>
                        <a:t>0,10%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a:effectLst/>
                        </a:rPr>
                        <a:t>              9.130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dirty="0">
                          <a:effectLst/>
                        </a:rPr>
                        <a:t>           37.350 </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dirty="0">
                          <a:effectLst/>
                        </a:rPr>
                        <a:t>           54.780 </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dirty="0">
                          <a:effectLst/>
                        </a:rPr>
                        <a:t>           83.000 </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1"/>
                  </a:ext>
                </a:extLst>
              </a:tr>
              <a:tr h="190500">
                <a:tc>
                  <a:txBody>
                    <a:bodyPr/>
                    <a:lstStyle/>
                    <a:p>
                      <a:pPr algn="l" fontAlgn="b"/>
                      <a:r>
                        <a:rPr lang="en-US" sz="1800" u="none" strike="noStrike" dirty="0">
                          <a:effectLst/>
                        </a:rPr>
                        <a:t>0,40%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a:effectLst/>
                        </a:rPr>
                        <a:t>            36.520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a:effectLst/>
                        </a:rPr>
                        <a:t>        149.400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a:effectLst/>
                        </a:rPr>
                        <a:t>        219.120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r" fontAlgn="b"/>
                      <a:r>
                        <a:rPr lang="en-US" sz="1800" u="none" strike="noStrike" dirty="0">
                          <a:effectLst/>
                        </a:rPr>
                        <a:t>        332.000 </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4139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423150" cy="9369763"/>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Bewertung der Szenarien</a:t>
            </a:r>
          </a:p>
          <a:p>
            <a:pPr algn="just" fontAlgn="auto">
              <a:spcBef>
                <a:spcPts val="0"/>
              </a:spcBef>
              <a:spcAft>
                <a:spcPts val="0"/>
              </a:spcAft>
              <a:defRPr/>
            </a:pPr>
            <a:endParaRPr lang="de-DE" dirty="0"/>
          </a:p>
          <a:p>
            <a:pPr algn="just" fontAlgn="auto">
              <a:spcBef>
                <a:spcPts val="0"/>
              </a:spcBef>
              <a:spcAft>
                <a:spcPts val="0"/>
              </a:spcAft>
              <a:defRPr/>
            </a:pPr>
            <a:r>
              <a:rPr lang="de-DE" dirty="0"/>
              <a:t>Die Szenarien lassen sich anhand von Ländern Prüfen die keine Überlastung des Gesundheitssystems hatten: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Die Tabelle zeigt, das mit Ausnahme von Schweden alle Länder mit dem 11%/0,1% Szenario im Einklang sind. In Schweden hat es Ende April eine Antikörper-studie gegeben, mit der man die IFR auf 0,4% bis  </a:t>
            </a:r>
            <a:endParaRPr lang="en-US" dirty="0"/>
          </a:p>
          <a:p>
            <a:pPr algn="just" fontAlgn="auto">
              <a:spcBef>
                <a:spcPts val="0"/>
              </a:spcBef>
              <a:spcAft>
                <a:spcPts val="0"/>
              </a:spcAft>
              <a:defRPr/>
            </a:pPr>
            <a:r>
              <a:rPr lang="de-DE" dirty="0"/>
              <a:t>0,5% schätzen kann. Im Rahmen der Unsicherheiten bei der Bestimmung der Todeszahlen, Fehlerquoten der Antikörpertests und Regionalen Besonderheiten (z. B. Blutgruppe, Hintergrundimmunität) bleibt das Best-Case Szenario überall möglich.</a:t>
            </a:r>
          </a:p>
        </p:txBody>
      </p:sp>
      <p:graphicFrame>
        <p:nvGraphicFramePr>
          <p:cNvPr id="8" name="Tabelle 7"/>
          <p:cNvGraphicFramePr>
            <a:graphicFrameLocks noGrp="1"/>
          </p:cNvGraphicFramePr>
          <p:nvPr>
            <p:extLst>
              <p:ext uri="{D42A27DB-BD31-4B8C-83A1-F6EECF244321}">
                <p14:modId xmlns:p14="http://schemas.microsoft.com/office/powerpoint/2010/main" val="2121870058"/>
              </p:ext>
            </p:extLst>
          </p:nvPr>
        </p:nvGraphicFramePr>
        <p:xfrm>
          <a:off x="466790" y="2058777"/>
          <a:ext cx="3919009" cy="2179955"/>
        </p:xfrm>
        <a:graphic>
          <a:graphicData uri="http://schemas.openxmlformats.org/drawingml/2006/table">
            <a:tbl>
              <a:tblPr firstRow="1" bandRow="1">
                <a:tableStyleId>{2D5ABB26-0587-4C30-8999-92F81FD0307C}</a:tableStyleId>
              </a:tblPr>
              <a:tblGrid>
                <a:gridCol w="1125009">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977900">
                  <a:extLst>
                    <a:ext uri="{9D8B030D-6E8A-4147-A177-3AD203B41FA5}">
                      <a16:colId xmlns:a16="http://schemas.microsoft.com/office/drawing/2014/main" val="20002"/>
                    </a:ext>
                  </a:extLst>
                </a:gridCol>
                <a:gridCol w="939800">
                  <a:extLst>
                    <a:ext uri="{9D8B030D-6E8A-4147-A177-3AD203B41FA5}">
                      <a16:colId xmlns:a16="http://schemas.microsoft.com/office/drawing/2014/main" val="20003"/>
                    </a:ext>
                  </a:extLst>
                </a:gridCol>
              </a:tblGrid>
              <a:tr h="189470">
                <a:tc rowSpan="2">
                  <a:txBody>
                    <a:bodyPr/>
                    <a:lstStyle/>
                    <a:p>
                      <a:r>
                        <a:rPr lang="de-DE" sz="1400" b="1" dirty="0"/>
                        <a:t>Land</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rowSpan="2">
                  <a:txBody>
                    <a:bodyPr/>
                    <a:lstStyle/>
                    <a:p>
                      <a:r>
                        <a:rPr lang="de-DE" sz="1400" b="1" dirty="0"/>
                        <a:t>Tote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gridSpan="2">
                  <a:txBody>
                    <a:bodyPr/>
                    <a:lstStyle/>
                    <a:p>
                      <a:r>
                        <a:rPr lang="de-DE" sz="1400" b="1" dirty="0"/>
                        <a:t>Durchseuchung</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hMerge="1">
                  <a:txBody>
                    <a:bodyPr/>
                    <a:lstStyle/>
                    <a:p>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164070">
                <a:tc vMerge="1">
                  <a:txBody>
                    <a:bodyPr/>
                    <a:lstStyle/>
                    <a:p>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vMerge="1">
                  <a:txBody>
                    <a:bodyPr/>
                    <a:lstStyle/>
                    <a:p>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b="1" dirty="0"/>
                        <a:t>(0,1%</a:t>
                      </a:r>
                      <a:r>
                        <a:rPr lang="de-DE" sz="1400" b="1" baseline="0" dirty="0"/>
                        <a:t> IFR)</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sz="1400" b="1" dirty="0"/>
                        <a:t>(0,4% IFR)</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204837">
                <a:tc>
                  <a:txBody>
                    <a:bodyPr/>
                    <a:lstStyle/>
                    <a:p>
                      <a:r>
                        <a:rPr lang="de-DE" dirty="0"/>
                        <a:t>Schweden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5593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0">
                <a:tc>
                  <a:txBody>
                    <a:bodyPr/>
                    <a:lstStyle/>
                    <a:p>
                      <a:r>
                        <a:rPr lang="de-DE" dirty="0"/>
                        <a:t>Dänemark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610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0">
                <a:tc>
                  <a:txBody>
                    <a:bodyPr/>
                    <a:lstStyle/>
                    <a:p>
                      <a:r>
                        <a:rPr lang="de-DE" dirty="0"/>
                        <a:t>Deutschland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9100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0">
                <a:tc>
                  <a:txBody>
                    <a:bodyPr/>
                    <a:lstStyle/>
                    <a:p>
                      <a:r>
                        <a:rPr lang="de-DE" dirty="0"/>
                        <a:t>Österreich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0">
                <a:tc>
                  <a:txBody>
                    <a:bodyPr/>
                    <a:lstStyle/>
                    <a:p>
                      <a:r>
                        <a:rPr lang="de-DE" dirty="0"/>
                        <a:t>Norwegen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254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bl>
          </a:graphicData>
        </a:graphic>
      </p:graphicFrame>
      <p:sp>
        <p:nvSpPr>
          <p:cNvPr id="11" name="Rechteck 10">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Umluft Kühlanlagen in Schlachthöfen sorgen häufig für </a:t>
            </a:r>
            <a:r>
              <a:rPr lang="de-DE" dirty="0" err="1">
                <a:ea typeface="Microsoft YaHei" pitchFamily="2"/>
                <a:cs typeface="Mangal" pitchFamily="2"/>
              </a:rPr>
              <a:t>Superspread-ing</a:t>
            </a:r>
            <a:r>
              <a:rPr lang="de-DE" dirty="0">
                <a:ea typeface="Microsoft YaHei" pitchFamily="2"/>
                <a:cs typeface="Mangal" pitchFamily="2"/>
              </a:rPr>
              <a:t> Events unter der Belegschaft</a:t>
            </a:r>
            <a:r>
              <a:rPr lang="de-DE" baseline="30000" dirty="0">
                <a:ea typeface="Microsoft YaHei" pitchFamily="2"/>
                <a:cs typeface="Mangal" pitchFamily="2"/>
              </a:rPr>
              <a:t>b3,b4</a:t>
            </a:r>
            <a:r>
              <a:rPr lang="de-DE" dirty="0">
                <a:ea typeface="Microsoft YaHei" pitchFamily="2"/>
                <a:cs typeface="Mangal" pitchFamily="2"/>
              </a:rPr>
              <a:t>. Gemeinsame Unterbringung hat vermutlich aber keine Relevanz</a:t>
            </a:r>
            <a:r>
              <a:rPr lang="de-DE" baseline="30000" dirty="0">
                <a:ea typeface="Microsoft YaHei" pitchFamily="2"/>
                <a:cs typeface="Mangal" pitchFamily="2"/>
              </a:rPr>
              <a:t>b3</a:t>
            </a:r>
            <a:r>
              <a:rPr lang="de-DE" dirty="0">
                <a:ea typeface="Microsoft YaHei" pitchFamily="2"/>
                <a:cs typeface="Mangal" pitchFamily="2"/>
              </a:rPr>
              <a:t>. So konnte ein infizierter in </a:t>
            </a:r>
            <a:r>
              <a:rPr lang="en-US" dirty="0" err="1"/>
              <a:t>Rheda-Wiedenbrück</a:t>
            </a:r>
            <a:r>
              <a:rPr lang="en-US" dirty="0"/>
              <a:t> 1413 </a:t>
            </a:r>
            <a:r>
              <a:rPr lang="en-US" dirty="0" err="1"/>
              <a:t>Folgeinfektionen</a:t>
            </a:r>
            <a:r>
              <a:rPr lang="en-US" dirty="0"/>
              <a:t> </a:t>
            </a:r>
            <a:r>
              <a:rPr lang="en-US" dirty="0" err="1"/>
              <a:t>ermöglichen</a:t>
            </a:r>
            <a:r>
              <a:rPr lang="de-DE" baseline="30000" dirty="0">
                <a:ea typeface="Microsoft YaHei" pitchFamily="2"/>
                <a:cs typeface="Mangal" pitchFamily="2"/>
              </a:rPr>
              <a:t>b3,b4</a:t>
            </a:r>
            <a:r>
              <a:rPr lang="en-US" dirty="0"/>
              <a:t>.</a:t>
            </a:r>
            <a:endParaRPr lang="de-DE" dirty="0">
              <a:ea typeface="Microsoft YaHei" pitchFamily="2"/>
              <a:cs typeface="Mangal" pitchFamily="2"/>
            </a:endParaRPr>
          </a:p>
        </p:txBody>
      </p:sp>
    </p:spTree>
    <p:extLst>
      <p:ext uri="{BB962C8B-B14F-4D97-AF65-F5344CB8AC3E}">
        <p14:creationId xmlns:p14="http://schemas.microsoft.com/office/powerpoint/2010/main" val="196335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EFE2DCF-65D1-44C1-87B4-D95633DD84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1" y="0"/>
            <a:ext cx="7417427" cy="9359900"/>
          </a:xfrm>
          <a:prstGeom prst="rect">
            <a:avLst/>
          </a:prstGeom>
        </p:spPr>
      </p:pic>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6555641"/>
          </a:xfrm>
          <a:prstGeom prst="rect">
            <a:avLst/>
          </a:prstGeom>
          <a:solidFill>
            <a:srgbClr val="B8ED0D">
              <a:alpha val="60000"/>
            </a:srgbClr>
          </a:solidFill>
        </p:spPr>
        <p:txBody>
          <a:bodyPr wrap="square">
            <a:spAutoFit/>
          </a:bodyPr>
          <a:lstStyle/>
          <a:p>
            <a:pPr algn="just">
              <a:defRPr/>
            </a:pPr>
            <a:r>
              <a:rPr lang="de-DE" sz="2400" b="1" dirty="0"/>
              <a:t>Coronaviren</a:t>
            </a:r>
          </a:p>
          <a:p>
            <a:pPr algn="just" fontAlgn="auto">
              <a:spcBef>
                <a:spcPts val="0"/>
              </a:spcBef>
              <a:spcAft>
                <a:spcPts val="0"/>
              </a:spcAft>
              <a:defRPr/>
            </a:pPr>
            <a:endParaRPr lang="de-DE" dirty="0"/>
          </a:p>
          <a:p>
            <a:pPr algn="just" fontAlgn="auto">
              <a:spcBef>
                <a:spcPts val="0"/>
              </a:spcBef>
              <a:spcAft>
                <a:spcPts val="0"/>
              </a:spcAft>
              <a:defRPr/>
            </a:pPr>
            <a:r>
              <a:rPr lang="de-DE" dirty="0"/>
              <a:t>SARS-CoV-2 gehört zur Familie der Coronaviren. Alle Coronaviren sind behüllte RNA Viren und besitzen die längsten Genome aller bekannten RNA Viren. Neben SARS-CoV-2 lösen die Humanen Coronaviren (</a:t>
            </a:r>
            <a:r>
              <a:rPr lang="de-DE" dirty="0" err="1"/>
              <a:t>HCoV</a:t>
            </a:r>
            <a:r>
              <a:rPr lang="de-DE" dirty="0"/>
              <a:t>) 229E, OC43, NL63 und HKU1 beim Menschen </a:t>
            </a:r>
            <a:r>
              <a:rPr lang="de-DE" dirty="0" err="1"/>
              <a:t>Aktue</a:t>
            </a:r>
            <a:r>
              <a:rPr lang="de-DE" dirty="0"/>
              <a:t> Respiratorische Erkrankungen (ARE) aus. Die bekannten Corona Viren haben einen saisonalen Verlauf wie die Grafik</a:t>
            </a:r>
            <a:r>
              <a:rPr lang="de-DE" baseline="30000" dirty="0"/>
              <a:t>c1</a:t>
            </a:r>
            <a:r>
              <a:rPr lang="de-DE" dirty="0"/>
              <a:t> zeigt: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Vor SARS-CoV-2 gab es zwei weitere durch Coronaviren ausgelöste Epidemien. S</a:t>
            </a:r>
            <a:r>
              <a:rPr lang="en-US" dirty="0" err="1"/>
              <a:t>evere</a:t>
            </a:r>
            <a:r>
              <a:rPr lang="en-US" dirty="0"/>
              <a:t> acute respiratory syndrome (SARS)</a:t>
            </a:r>
            <a:r>
              <a:rPr lang="de-DE" dirty="0"/>
              <a:t> führte zu 8000 Infektionen Weltweit mit 774 Toten, während </a:t>
            </a:r>
            <a:r>
              <a:rPr lang="en-US" dirty="0"/>
              <a:t>Middle East respiratory syndrome (MERS)</a:t>
            </a:r>
            <a:r>
              <a:rPr lang="de-DE" dirty="0"/>
              <a:t> sich auf Saudi-Arabien und Süd Korea beschränkte und vermutlich von Fledermäusen über Dromedare als Zwischenwirt auf den Menschen überging. Der WHO sind 2519 MERS Erkrankungen von denen </a:t>
            </a:r>
            <a:r>
              <a:rPr lang="en-US" dirty="0"/>
              <a:t>866 </a:t>
            </a:r>
            <a:r>
              <a:rPr lang="en-US" dirty="0" err="1"/>
              <a:t>tödlich</a:t>
            </a:r>
            <a:r>
              <a:rPr lang="en-US" dirty="0"/>
              <a:t> </a:t>
            </a:r>
            <a:r>
              <a:rPr lang="en-US" dirty="0" err="1"/>
              <a:t>verliefen</a:t>
            </a:r>
            <a:r>
              <a:rPr lang="en-US" dirty="0"/>
              <a:t> </a:t>
            </a:r>
            <a:r>
              <a:rPr lang="en-US" dirty="0" err="1"/>
              <a:t>bekannt</a:t>
            </a:r>
            <a:r>
              <a:rPr lang="en-US" dirty="0"/>
              <a:t>. </a:t>
            </a:r>
          </a:p>
        </p:txBody>
      </p:sp>
      <p:sp>
        <p:nvSpPr>
          <p:cNvPr id="7" name="Rechteck 6">
            <a:extLst>
              <a:ext uri="{FF2B5EF4-FFF2-40B4-BE49-F238E27FC236}">
                <a16:creationId xmlns:a16="http://schemas.microsoft.com/office/drawing/2014/main" id="{2F4B42C4-9C52-4116-9DDA-B81B0545CAA1}"/>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 Elektronenmikroskopische Aufnahme von SASRS-CoV-2. </a:t>
            </a:r>
            <a:r>
              <a:rPr lang="de-DE" dirty="0"/>
              <a:t>Die charakteristische Krone kommt von ca. 20 </a:t>
            </a:r>
            <a:r>
              <a:rPr lang="de-DE" dirty="0" err="1"/>
              <a:t>nm</a:t>
            </a:r>
            <a:r>
              <a:rPr lang="de-DE" dirty="0"/>
              <a:t> langen Keulenförmigen Spikes. Sie ermöglichen es dem Virus an die Wirtszelle anzudocken und mit dieser zu fusionieren</a:t>
            </a:r>
            <a:r>
              <a:rPr lang="de-DE" dirty="0">
                <a:ea typeface="Microsoft YaHei" pitchFamily="2"/>
                <a:cs typeface="Mangal" pitchFamily="2"/>
              </a:rPr>
              <a:t>. Bild: NIAID.</a:t>
            </a:r>
          </a:p>
        </p:txBody>
      </p:sp>
      <p:graphicFrame>
        <p:nvGraphicFramePr>
          <p:cNvPr id="5" name="Diagramm 4"/>
          <p:cNvGraphicFramePr>
            <a:graphicFrameLocks/>
          </p:cNvGraphicFramePr>
          <p:nvPr>
            <p:extLst>
              <p:ext uri="{D42A27DB-BD31-4B8C-83A1-F6EECF244321}">
                <p14:modId xmlns:p14="http://schemas.microsoft.com/office/powerpoint/2010/main" val="1573843579"/>
              </p:ext>
            </p:extLst>
          </p:nvPr>
        </p:nvGraphicFramePr>
        <p:xfrm>
          <a:off x="2412000" y="2923504"/>
          <a:ext cx="4446000" cy="2054896"/>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feld 1"/>
          <p:cNvSpPr txBox="1"/>
          <p:nvPr/>
        </p:nvSpPr>
        <p:spPr>
          <a:xfrm>
            <a:off x="360000" y="2806700"/>
            <a:ext cx="1900600" cy="2585323"/>
          </a:xfrm>
          <a:prstGeom prst="rect">
            <a:avLst/>
          </a:prstGeom>
          <a:noFill/>
        </p:spPr>
        <p:txBody>
          <a:bodyPr wrap="square" rtlCol="0">
            <a:spAutoFit/>
          </a:bodyPr>
          <a:lstStyle/>
          <a:p>
            <a:pPr algn="just"/>
            <a:r>
              <a:rPr lang="de-DE" dirty="0"/>
              <a:t>Gemäß Daten aus Marseille kam es von 2013 bis 2020 zu 932 Hospital-</a:t>
            </a:r>
            <a:r>
              <a:rPr lang="de-DE" dirty="0" err="1"/>
              <a:t>lisierungen</a:t>
            </a:r>
            <a:r>
              <a:rPr lang="de-DE" dirty="0"/>
              <a:t> mit Corona Viren von denen 10 verstarben</a:t>
            </a:r>
            <a:r>
              <a:rPr lang="de-DE" baseline="30000" dirty="0"/>
              <a:t>c2</a:t>
            </a:r>
            <a:r>
              <a:rPr lang="de-DE" dirty="0"/>
              <a:t>.</a:t>
            </a:r>
          </a:p>
          <a:p>
            <a:endParaRPr lang="en-US" dirty="0"/>
          </a:p>
        </p:txBody>
      </p:sp>
    </p:spTree>
    <p:extLst>
      <p:ext uri="{BB962C8B-B14F-4D97-AF65-F5344CB8AC3E}">
        <p14:creationId xmlns:p14="http://schemas.microsoft.com/office/powerpoint/2010/main" val="31887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Das neue Corona Virus: SARS-CoV-2 früher </a:t>
            </a:r>
            <a:r>
              <a:rPr lang="de-DE" sz="2400" b="1" dirty="0" err="1"/>
              <a:t>nCoV</a:t>
            </a:r>
          </a:p>
          <a:p>
            <a:pPr algn="just" fontAlgn="auto">
              <a:spcBef>
                <a:spcPts val="0"/>
              </a:spcBef>
              <a:spcAft>
                <a:spcPts val="0"/>
              </a:spcAft>
              <a:defRPr/>
            </a:pPr>
            <a:endParaRPr lang="de-DE" dirty="0"/>
          </a:p>
          <a:p>
            <a:pPr algn="just" fontAlgn="auto">
              <a:spcBef>
                <a:spcPts val="0"/>
              </a:spcBef>
              <a:spcAft>
                <a:spcPts val="0"/>
              </a:spcAft>
              <a:defRPr/>
            </a:pPr>
            <a:r>
              <a:rPr lang="de-DE" dirty="0"/>
              <a:t>Trifft ein Virus auf eine Population die dieses Virus nicht kennt können die Folgen verheerend sein. Als mahnendes Beispiel gilt der Kontakt der amerikanischen Ureinwohner mit europäischen Krankheiten. In der Tat haben diese und andere Faktoren, wie Gewalt, die Bevölkerung von </a:t>
            </a:r>
            <a:r>
              <a:rPr lang="de-DE" dirty="0" err="1"/>
              <a:t>Hispaniola</a:t>
            </a:r>
            <a:r>
              <a:rPr lang="de-DE" dirty="0"/>
              <a:t> von bis zu 1 Mio. 1492 auf etwa 200 in 1542 reduziert</a:t>
            </a:r>
            <a:r>
              <a:rPr lang="de-DE" baseline="30000" dirty="0"/>
              <a:t>d1,d2</a:t>
            </a:r>
            <a:r>
              <a:rPr lang="de-DE" dirty="0"/>
              <a:t>. </a:t>
            </a:r>
          </a:p>
          <a:p>
            <a:pPr algn="just" fontAlgn="auto">
              <a:spcBef>
                <a:spcPts val="0"/>
              </a:spcBef>
              <a:spcAft>
                <a:spcPts val="0"/>
              </a:spcAft>
              <a:defRPr/>
            </a:pPr>
            <a:r>
              <a:rPr lang="de-DE" dirty="0"/>
              <a:t>Bei jedem Virus der neu auf die Menschheit übergeht besteht prinzipiell diese Gefahr. Bis die Gefahr genauer eingeordnet werden kann sind, im Rahmen des Vorsorgeprinzips, strikte Maßnahmen sinnvoll. Sobald die Gefahr bekannt ist, müssen sich auch die Maßnahmen an der neuen Gefahreneinordnung orientieren. </a:t>
            </a:r>
          </a:p>
          <a:p>
            <a:pPr algn="just" fontAlgn="auto">
              <a:spcBef>
                <a:spcPts val="0"/>
              </a:spcBef>
              <a:spcAft>
                <a:spcPts val="0"/>
              </a:spcAft>
              <a:defRPr/>
            </a:pPr>
            <a:r>
              <a:rPr lang="de-DE" dirty="0"/>
              <a:t>Bereits sehr schnell war klar, das es sich bei SARS-CoV-2 um einen neuen Corona Virus handelt der mit SARS und MERS verwandt ist. Die Gefahr das SARS-CoV-2 ein globaler Killer wird der den Fortbestand der Menschheit gefährdet konnte schon früh ausgeschlossen werden. </a:t>
            </a:r>
          </a:p>
          <a:p>
            <a:pPr algn="just" fontAlgn="auto">
              <a:spcBef>
                <a:spcPts val="0"/>
              </a:spcBef>
              <a:spcAft>
                <a:spcPts val="0"/>
              </a:spcAft>
              <a:defRPr/>
            </a:pPr>
            <a:r>
              <a:rPr lang="de-DE" dirty="0"/>
              <a:t>China, als das Land für das der Virus wirklich neu war, konnte den Ausbruch durch strikte Eindämmungsmaßnahmen, im Wesentlichen, auf die Provinz </a:t>
            </a:r>
            <a:r>
              <a:rPr lang="de-DE" dirty="0" err="1"/>
              <a:t>Hubei</a:t>
            </a:r>
            <a:r>
              <a:rPr lang="de-DE" dirty="0"/>
              <a:t> (4% der chinesischen Population) beschränken. </a:t>
            </a:r>
          </a:p>
          <a:p>
            <a:pPr algn="just" fontAlgn="auto">
              <a:spcBef>
                <a:spcPts val="0"/>
              </a:spcBef>
              <a:spcAft>
                <a:spcPts val="0"/>
              </a:spcAft>
              <a:defRPr/>
            </a:pPr>
            <a:r>
              <a:rPr lang="de-DE" dirty="0"/>
              <a:t>Südkorea und Japan haben gezeigt wie man die Ausbreitung des Virus sehr gut kontrollieren kann. </a:t>
            </a:r>
          </a:p>
          <a:p>
            <a:pPr algn="just" fontAlgn="auto">
              <a:spcBef>
                <a:spcPts val="0"/>
              </a:spcBef>
              <a:spcAft>
                <a:spcPts val="0"/>
              </a:spcAft>
              <a:defRPr/>
            </a:pPr>
            <a:r>
              <a:rPr lang="de-DE" dirty="0"/>
              <a:t>Analyse der Diamond Princes, dazu später mehr, durch den angesehenen Medizinwissenschaftler </a:t>
            </a:r>
            <a:r>
              <a:rPr lang="en-US" dirty="0"/>
              <a:t>John Ioannidis </a:t>
            </a:r>
            <a:r>
              <a:rPr lang="en-US" dirty="0" err="1"/>
              <a:t>zeigten</a:t>
            </a:r>
            <a:r>
              <a:rPr lang="en-US" dirty="0"/>
              <a:t> </a:t>
            </a:r>
            <a:r>
              <a:rPr lang="en-US" dirty="0" err="1"/>
              <a:t>bereits</a:t>
            </a:r>
            <a:r>
              <a:rPr lang="en-US" dirty="0"/>
              <a:t> am 17.3.2020, </a:t>
            </a:r>
            <a:r>
              <a:rPr lang="en-US" dirty="0" err="1"/>
              <a:t>dass</a:t>
            </a:r>
            <a:r>
              <a:rPr lang="en-US" dirty="0"/>
              <a:t> die </a:t>
            </a:r>
            <a:r>
              <a:rPr lang="en-US" dirty="0" err="1"/>
              <a:t>Gefahr</a:t>
            </a:r>
            <a:r>
              <a:rPr lang="en-US" dirty="0"/>
              <a:t> </a:t>
            </a:r>
            <a:r>
              <a:rPr lang="en-US" dirty="0" err="1"/>
              <a:t>durch</a:t>
            </a:r>
            <a:r>
              <a:rPr lang="en-US" dirty="0"/>
              <a:t> den Virus </a:t>
            </a:r>
            <a:r>
              <a:rPr lang="en-US" dirty="0" err="1"/>
              <a:t>überschaubar</a:t>
            </a:r>
            <a:r>
              <a:rPr lang="en-US" dirty="0"/>
              <a:t> </a:t>
            </a:r>
            <a:r>
              <a:rPr lang="en-US" dirty="0" err="1"/>
              <a:t>ist</a:t>
            </a:r>
            <a:r>
              <a:rPr lang="de-DE" baseline="30000" dirty="0"/>
              <a:t>d3</a:t>
            </a:r>
            <a:r>
              <a:rPr lang="en-US" dirty="0"/>
              <a:t>.</a:t>
            </a:r>
          </a:p>
          <a:p>
            <a:pPr algn="just" fontAlgn="auto">
              <a:spcBef>
                <a:spcPts val="0"/>
              </a:spcBef>
              <a:spcAft>
                <a:spcPts val="0"/>
              </a:spcAft>
              <a:defRPr/>
            </a:pPr>
            <a:endParaRPr lang="de-DE" dirty="0"/>
          </a:p>
          <a:p>
            <a:pPr algn="just" fontAlgn="auto">
              <a:spcBef>
                <a:spcPts val="0"/>
              </a:spcBef>
              <a:spcAft>
                <a:spcPts val="0"/>
              </a:spcAft>
              <a:defRPr/>
            </a:pPr>
            <a:r>
              <a:rPr lang="de-DE" dirty="0"/>
              <a:t>Als der Virus Deutschland erreicht ist er nicht mehr unbekannt. Es ist aus fast 100,000 Krankheitsverläufen bekannt was zu erwarten ist und es gibt mehrere Blaupausen zur erfolgreichen Eindämmung.</a:t>
            </a:r>
          </a:p>
        </p:txBody>
      </p:sp>
    </p:spTree>
    <p:extLst>
      <p:ext uri="{BB962C8B-B14F-4D97-AF65-F5344CB8AC3E}">
        <p14:creationId xmlns:p14="http://schemas.microsoft.com/office/powerpoint/2010/main" val="166196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60000" y="540000"/>
            <a:ext cx="6624000" cy="8494633"/>
          </a:xfrm>
          <a:prstGeom prst="rect">
            <a:avLst/>
          </a:prstGeom>
          <a:solidFill>
            <a:srgbClr val="B8ED0D">
              <a:alpha val="60000"/>
            </a:srgbClr>
          </a:solidFill>
        </p:spPr>
        <p:txBody>
          <a:bodyPr wrap="square">
            <a:spAutoFit/>
          </a:bodyPr>
          <a:lstStyle/>
          <a:p>
            <a:pPr algn="just">
              <a:defRPr/>
            </a:pPr>
            <a:r>
              <a:rPr lang="de-DE" sz="2400" b="1" dirty="0"/>
              <a:t>Gibt es den SARS-CoV-2 Virus wirklich?</a:t>
            </a:r>
          </a:p>
          <a:p>
            <a:pPr algn="just" fontAlgn="auto">
              <a:spcBef>
                <a:spcPts val="0"/>
              </a:spcBef>
              <a:spcAft>
                <a:spcPts val="0"/>
              </a:spcAft>
              <a:defRPr/>
            </a:pPr>
            <a:endParaRPr lang="de-DE" dirty="0"/>
          </a:p>
          <a:p>
            <a:pPr algn="just" fontAlgn="auto">
              <a:spcBef>
                <a:spcPts val="0"/>
              </a:spcBef>
              <a:spcAft>
                <a:spcPts val="0"/>
              </a:spcAft>
              <a:defRPr/>
            </a:pPr>
            <a:r>
              <a:rPr lang="de-DE" dirty="0"/>
              <a:t>Es gibt Menschen, die wetten sogar 100.000€ drauf das der Virus nicht existiert</a:t>
            </a:r>
            <a:r>
              <a:rPr lang="de-DE" baseline="30000" dirty="0"/>
              <a:t>g1</a:t>
            </a:r>
            <a:r>
              <a:rPr lang="de-DE" dirty="0"/>
              <a:t>. Woher wissen wir also, dass der Virus wirklich existiert, sich von Mensch zu Mensch übertragen kann und krank macht? </a:t>
            </a:r>
          </a:p>
          <a:p>
            <a:pPr algn="just" fontAlgn="auto">
              <a:spcBef>
                <a:spcPts val="0"/>
              </a:spcBef>
              <a:spcAft>
                <a:spcPts val="0"/>
              </a:spcAft>
              <a:defRPr/>
            </a:pPr>
            <a:r>
              <a:rPr lang="de-DE" dirty="0"/>
              <a:t>Wie bereits erklärt ist der Virus Information, gespeichert als RNA. Diese RNA kann man erkrankten entnehmen, auslesen und diese Information Base für Base auslesen und aufschreiben. Nachdem dies getan ist kann man die Information online bereitstellen. GISAID enthält über 66.000 solcher Uploads für SARS-CoV-2. Die Grafik zeigt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Italieners der den Virus nach Brasilien transportiert hat. Der Link zur Veröffentlichung gibt weitere Details. Beide untersuchten Italiener meldeten sich freiwillig im Krankenhaus und hatten Symptome. SARS-CoV-2 wurde zuerst über einen PCR Test nachgewiesen und anschließend das komplette Genom analysiert</a:t>
            </a:r>
            <a:r>
              <a:rPr lang="de-DE" baseline="30000" dirty="0"/>
              <a:t>g3</a:t>
            </a:r>
            <a:r>
              <a:rPr lang="de-DE" dirty="0"/>
              <a:t>. Da keiner der Italiener zuvor mit Fledermäusen aus China Kontakt hatte bleibt nur die Ansteckung von Mensch zu Mensch. </a:t>
            </a:r>
          </a:p>
          <a:p>
            <a:pPr algn="just" fontAlgn="auto">
              <a:spcBef>
                <a:spcPts val="0"/>
              </a:spcBef>
              <a:spcAft>
                <a:spcPts val="0"/>
              </a:spcAft>
              <a:defRPr/>
            </a:pPr>
            <a:r>
              <a:rPr lang="de-DE" dirty="0"/>
              <a:t>Es gibt daher keinen Zweifel, das SARS-CoV-2 existiert, von Mensch-zu-Mensch übertragbar ist, krank macht und durch PCR Test nachgewiesen werden kann.</a:t>
            </a:r>
          </a:p>
        </p:txBody>
      </p:sp>
      <p:sp>
        <p:nvSpPr>
          <p:cNvPr id="3" name="Textfeld 2"/>
          <p:cNvSpPr txBox="1"/>
          <p:nvPr/>
        </p:nvSpPr>
        <p:spPr>
          <a:xfrm>
            <a:off x="3886200" y="3679321"/>
            <a:ext cx="3097800" cy="2585323"/>
          </a:xfrm>
          <a:prstGeom prst="rect">
            <a:avLst/>
          </a:prstGeom>
          <a:noFill/>
        </p:spPr>
        <p:txBody>
          <a:bodyPr wrap="square" rtlCol="0">
            <a:spAutoFit/>
          </a:bodyPr>
          <a:lstStyle/>
          <a:p>
            <a:pPr algn="just"/>
            <a:r>
              <a:rPr lang="de-DE" dirty="0"/>
              <a:t>ein Beispiel eines Falles aus Brasilien mit Angaben, wann wo und vom wem der Upload erfolgt ist. Bis zum 10.3.2020, dem Tag vor dem Ausruf der Pandemie wurden bereits 3644 Datensätze hochgeladen, das Beispiel ist auch einer von Ihnen</a:t>
            </a:r>
            <a:r>
              <a:rPr lang="de-DE" baseline="30000" dirty="0"/>
              <a:t>g2</a:t>
            </a:r>
            <a:r>
              <a:rPr lang="de-DE" dirty="0"/>
              <a:t>. Es beschreibt den Fall </a:t>
            </a:r>
          </a:p>
        </p:txBody>
      </p:sp>
      <p:pic>
        <p:nvPicPr>
          <p:cNvPr id="5" name="Grafik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850" y="3679321"/>
            <a:ext cx="3435350" cy="2394993"/>
          </a:xfrm>
          <a:prstGeom prst="rect">
            <a:avLst/>
          </a:prstGeom>
          <a:ln w="25400">
            <a:solidFill>
              <a:srgbClr val="FF0000"/>
            </a:solidFill>
          </a:ln>
        </p:spPr>
      </p:pic>
    </p:spTree>
    <p:extLst>
      <p:ext uri="{BB962C8B-B14F-4D97-AF65-F5344CB8AC3E}">
        <p14:creationId xmlns:p14="http://schemas.microsoft.com/office/powerpoint/2010/main" val="4012351564"/>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10926</Words>
  <Application>Microsoft Office PowerPoint</Application>
  <PresentationFormat>Benutzerdefiniert</PresentationFormat>
  <Paragraphs>1184</Paragraphs>
  <Slides>61</Slides>
  <Notes>61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61</vt:i4>
      </vt:variant>
    </vt:vector>
  </HeadingPairs>
  <TitlesOfParts>
    <vt:vector size="67" baseType="lpstr">
      <vt:lpstr>Arial</vt:lpstr>
      <vt:lpstr>Calibri</vt:lpstr>
      <vt:lpstr>Calibri Light</vt:lpstr>
      <vt:lpstr>Symbol</vt:lpstr>
      <vt:lpstr>Times New Roman</vt:lpstr>
      <vt:lpstr>Standard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2020-07-31T10:23:20Z</dcterms:created>
  <dcterms:modified xsi:type="dcterms:W3CDTF">2020-07-31T11:50:32Z</dcterms:modified>
</cp:coreProperties>
</file>